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79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76" r:id="rId13"/>
    <p:sldId id="277" r:id="rId14"/>
    <p:sldId id="278" r:id="rId15"/>
    <p:sldId id="279" r:id="rId16"/>
    <p:sldId id="280" r:id="rId17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39">
          <p15:clr>
            <a:srgbClr val="A4A3A4"/>
          </p15:clr>
        </p15:guide>
        <p15:guide id="3" orient="horz" pos="3109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вицкий Илья Андреевич" initials="СИА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3"/>
    <p:restoredTop sz="93280"/>
  </p:normalViewPr>
  <p:slideViewPr>
    <p:cSldViewPr>
      <p:cViewPr varScale="1">
        <p:scale>
          <a:sx n="107" d="100"/>
          <a:sy n="107" d="100"/>
        </p:scale>
        <p:origin x="1740" y="114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08" y="-102"/>
      </p:cViewPr>
      <p:guideLst>
        <p:guide orient="horz" pos="3125"/>
        <p:guide pos="2139"/>
        <p:guide orient="horz" pos="3109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4107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4107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67ACA574-F2AD-427C-86E3-56A5F61BDAB6}" type="datetime1">
              <a:rPr lang="ru-RU"/>
              <a:pPr lvl="0">
                <a:defRPr/>
              </a:pPr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6979"/>
            <a:ext cx="2946400" cy="49410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6979"/>
            <a:ext cx="2946400" cy="49410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DD32E002-B9F2-487E-B16C-D693CD5C5A6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E15886F-14EC-4B3F-90EB-D927C8E986B0}" type="datetime1">
              <a:rPr lang="ru-RU"/>
              <a:pPr lvl="0">
                <a:defRPr/>
              </a:pPr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3AA14084-F9E5-4F0D-BE87-4A2D667F2B1C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1363"/>
            <a:ext cx="4935537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205B0-BD03-4F32-921A-07F853A95035}" type="slidenum">
              <a:rPr lang="en-US" alt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 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6"/>
          <p:cNvSpPr>
            <a:spLocks noChangeArrowheads="1"/>
          </p:cNvSpPr>
          <p:nvPr/>
        </p:nvSpPr>
        <p:spPr bwMode="auto">
          <a:xfrm>
            <a:off x="163513" y="6573838"/>
            <a:ext cx="11240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800" b="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</a:t>
            </a:r>
            <a:r>
              <a:rPr lang="en-US" altLang="ru-RU" sz="800" b="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ru-RU" altLang="ru-RU" sz="800" b="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КАПИТАЛ</a:t>
            </a:r>
            <a:r>
              <a:rPr lang="ru-RU" altLang="ru-RU" sz="800" b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800" b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</a:t>
            </a:r>
            <a:endParaRPr lang="ru-RU" altLang="ru-RU" sz="800" b="0" dirty="0" smtClean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286125" y="6383338"/>
            <a:ext cx="263842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KAPLIFE.RU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6" y="216125"/>
            <a:ext cx="3214116" cy="81762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 bwMode="auto">
          <a:xfrm>
            <a:off x="239492" y="1269375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Прямоугольник 10"/>
          <p:cNvSpPr/>
          <p:nvPr/>
        </p:nvSpPr>
        <p:spPr bwMode="auto">
          <a:xfrm>
            <a:off x="3286125" y="6383338"/>
            <a:ext cx="263842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70D18"/>
                </a:solidFill>
                <a:effectLst/>
                <a:latin typeface="Calibri" panose="020F0502020204030204" pitchFamily="34" charset="0"/>
              </a:rPr>
              <a:t>KAPLIFE.RU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B70D18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65994" y="2720202"/>
            <a:ext cx="7212012" cy="1012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 baseline="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3" y="4163163"/>
            <a:ext cx="7191375" cy="707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66666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772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28376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969C28-05E8-4450-9B1E-AA428F560831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54391" y="1984455"/>
            <a:ext cx="8631425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altLang="ru-RU" sz="1000" b="1" kern="1200" dirty="0" smtClean="0">
                <a:solidFill>
                  <a:srgbClr val="B72025"/>
                </a:solidFill>
                <a:latin typeface="Calibri" panose="020F0502020204030204" pitchFamily="34" charset="0"/>
                <a:ea typeface="+mn-ea"/>
                <a:cs typeface="Arial" charset="0"/>
              </a:rPr>
              <a:t>© 2024</a:t>
            </a:r>
            <a:r>
              <a:rPr lang="en-US" altLang="ru-RU" sz="1000" b="1" kern="1200" dirty="0" smtClean="0">
                <a:solidFill>
                  <a:srgbClr val="B72025"/>
                </a:solidFill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lang="ru-RU" altLang="ru-RU" sz="1000" b="1" kern="1200" dirty="0" smtClean="0">
                <a:solidFill>
                  <a:srgbClr val="B72025"/>
                </a:solidFill>
                <a:latin typeface="Calibri" panose="020F0502020204030204" pitchFamily="34" charset="0"/>
                <a:ea typeface="+mn-ea"/>
                <a:cs typeface="Arial" charset="0"/>
              </a:rPr>
              <a:t>ООО «Капитал Лайф Страхование Жизни».</a:t>
            </a:r>
          </a:p>
          <a:p>
            <a:pPr>
              <a:defRPr/>
            </a:pPr>
            <a:r>
              <a:rPr lang="ru-RU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КАПИТАЛ </a:t>
            </a:r>
            <a:r>
              <a:rPr lang="en-US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LIFE </a:t>
            </a:r>
            <a:r>
              <a:rPr lang="ru-RU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лидер российского рынка страхования жизни, защищающий благосостояние более 5 миллионов человек и сотрудников 6000 компаний по всей стране. Каждый пятый россиянин, имеющий полис страхования жизни, стал нашим клиентом. </a:t>
            </a:r>
          </a:p>
          <a:p>
            <a:pPr>
              <a:defRPr/>
            </a:pPr>
            <a:endParaRPr lang="ru-RU" sz="1000" b="0" dirty="0" smtClean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КАПИТАЛ </a:t>
            </a:r>
            <a:r>
              <a:rPr lang="en-US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LIFE 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доступны жителям в пятидесяти регионах России. Более десяти тысяч финансовых консультантов готовы сформировать для вас индивидуальный план страховой защиты и реализации долгосрочных финансовых целей. </a:t>
            </a:r>
          </a:p>
          <a:p>
            <a:pPr>
              <a:defRPr/>
            </a:pPr>
            <a:endParaRPr lang="ru-RU" sz="1000" b="0" dirty="0" smtClean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Мы предлагаем вам независимость от обстоятельств, уверенность в завтрашнем дне и формирование надежного финансового фундамента для вас и ваших близких. Мы ответим на все ваши вопросы по бесплатному номеру 8-800-200-6886,короткому номеру 0911</a:t>
            </a:r>
            <a:r>
              <a:rPr lang="en-US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 Вашего мобильного телефона  (звонок бесплатный)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или на сайте </a:t>
            </a:r>
            <a:r>
              <a:rPr lang="en-US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KAPLIFE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ru-RU" sz="1000" b="0" dirty="0" smtClean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ООО «Капитал</a:t>
            </a:r>
            <a:r>
              <a:rPr lang="ru-RU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Лайф Страхование Жизни»</a:t>
            </a:r>
            <a:r>
              <a:rPr lang="en-US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115035, Российская Федерация, г. Москва, Кадашёвская набережная,  д.30</a:t>
            </a:r>
            <a:r>
              <a:rPr lang="en-US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Лицензии ЦБ РФ СЛ №3984, СЖ №3984, ПС №3984 (без ограничения срока действия).</a:t>
            </a:r>
          </a:p>
        </p:txBody>
      </p:sp>
      <p:sp>
        <p:nvSpPr>
          <p:cNvPr id="10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547891"/>
            <a:ext cx="3058963" cy="72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3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148693" y="472023"/>
            <a:ext cx="7403574" cy="586311"/>
          </a:xfrm>
          <a:prstGeom prst="rect">
            <a:avLst/>
          </a:prstGeom>
        </p:spPr>
        <p:txBody>
          <a:bodyPr/>
          <a:lstStyle>
            <a:lvl1pPr>
              <a:defRPr sz="2500" baseline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. Стандартный 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3"/>
          <p:cNvSpPr>
            <a:spLocks noGrp="1"/>
          </p:cNvSpPr>
          <p:nvPr>
            <p:ph sz="half" idx="2"/>
          </p:nvPr>
        </p:nvSpPr>
        <p:spPr>
          <a:xfrm>
            <a:off x="239493" y="1469876"/>
            <a:ext cx="8644123" cy="4999290"/>
          </a:xfrm>
          <a:prstGeom prst="rect">
            <a:avLst/>
          </a:prstGeom>
        </p:spPr>
        <p:txBody>
          <a:bodyPr lIns="0" tIns="0" bIns="90000"/>
          <a:lstStyle>
            <a:lvl1pPr marL="285750" indent="-285750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24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2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aseline="0"/>
            </a:lvl1pPr>
          </a:lstStyle>
          <a:p>
            <a:r>
              <a:rPr lang="ru-RU" dirty="0" smtClean="0"/>
              <a:t>СТАНДАРТНЫЙ ТЕКСТОВЫЙ СЛАЙД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9945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. Слайд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39493" y="1454050"/>
            <a:ext cx="4150013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400" b="1" baseline="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 КОЛОНКИ 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СЛАЙД С ДВУМЯ КОЛОНКАМИ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  <p:sp>
        <p:nvSpPr>
          <p:cNvPr id="21" name="Текст 8"/>
          <p:cNvSpPr>
            <a:spLocks noGrp="1"/>
          </p:cNvSpPr>
          <p:nvPr>
            <p:ph idx="1"/>
          </p:nvPr>
        </p:nvSpPr>
        <p:spPr>
          <a:xfrm>
            <a:off x="225630" y="2189728"/>
            <a:ext cx="4185005" cy="4193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4702301" y="1454050"/>
            <a:ext cx="4150013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400" b="1" baseline="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 КОЛОНКИ 2</a:t>
            </a:r>
          </a:p>
        </p:txBody>
      </p:sp>
      <p:sp>
        <p:nvSpPr>
          <p:cNvPr id="25" name="Текст 8"/>
          <p:cNvSpPr>
            <a:spLocks noGrp="1"/>
          </p:cNvSpPr>
          <p:nvPr>
            <p:ph idx="15"/>
          </p:nvPr>
        </p:nvSpPr>
        <p:spPr>
          <a:xfrm>
            <a:off x="4696669" y="2179177"/>
            <a:ext cx="4177154" cy="422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5256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. Слайд с объектом и текстом гориз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3"/>
          <p:cNvSpPr>
            <a:spLocks noGrp="1"/>
          </p:cNvSpPr>
          <p:nvPr>
            <p:ph sz="half" idx="14"/>
          </p:nvPr>
        </p:nvSpPr>
        <p:spPr>
          <a:xfrm>
            <a:off x="239492" y="1444239"/>
            <a:ext cx="8644123" cy="4289988"/>
          </a:xfrm>
          <a:prstGeom prst="rect">
            <a:avLst/>
          </a:prstGeom>
        </p:spPr>
        <p:txBody>
          <a:bodyPr lIns="0" tIns="0" bIns="90000"/>
          <a:lstStyle>
            <a:lvl1pPr marL="0" indent="0">
              <a:buClr>
                <a:srgbClr val="9E0918"/>
              </a:buClr>
              <a:buSzPct val="85000"/>
              <a:buFont typeface="Wingdings" panose="05000000000000000000" pitchFamily="2" charset="2"/>
              <a:buNone/>
              <a:defRPr sz="24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628650" indent="-171450">
              <a:buClr>
                <a:srgbClr val="9E0918"/>
              </a:buClr>
              <a:buSzPct val="40000"/>
              <a:buFont typeface="Wingdings" panose="05000000000000000000" pitchFamily="2" charset="2"/>
              <a:buChar char="q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aseline="0"/>
            </a:lvl1pPr>
          </a:lstStyle>
          <a:p>
            <a:r>
              <a:rPr lang="ru-RU" dirty="0" smtClean="0"/>
              <a:t>СЛАЙД С ОБЪЕКТОМ И ТЕКСТОМ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23" name="Объект 3"/>
          <p:cNvSpPr>
            <a:spLocks noGrp="1"/>
          </p:cNvSpPr>
          <p:nvPr>
            <p:ph sz="half" idx="2"/>
          </p:nvPr>
        </p:nvSpPr>
        <p:spPr>
          <a:xfrm>
            <a:off x="239493" y="5845322"/>
            <a:ext cx="8644123" cy="623843"/>
          </a:xfrm>
          <a:prstGeom prst="rect">
            <a:avLst/>
          </a:prstGeom>
        </p:spPr>
        <p:txBody>
          <a:bodyPr lIns="0" tIns="0" bIns="90000">
            <a:noAutofit/>
          </a:bodyPr>
          <a:lstStyle>
            <a:lvl1pPr marL="285750" indent="-285750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4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21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7A2D63-DF2B-40E0-8BDF-47304E6298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4"/>
          <p:cNvSpPr>
            <a:spLocks noGrp="1"/>
          </p:cNvSpPr>
          <p:nvPr>
            <p:ph type="sldNum" sz="quarter" idx="11"/>
          </p:nvPr>
        </p:nvSpPr>
        <p:spPr/>
        <p:txBody>
          <a:bodyPr lIns="0" tIns="0" rIns="0" bIns="0"/>
          <a:lstStyle>
            <a:lvl1pPr marL="22271">
              <a:defRPr sz="1100">
                <a:solidFill>
                  <a:srgbClr val="941711"/>
                </a:solidFill>
                <a:latin typeface="Aktiv Grotesk Corp"/>
                <a:cs typeface="Aktiv Grotesk Corp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628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раздел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239107" y="1469876"/>
            <a:ext cx="8710542" cy="4999290"/>
          </a:xfrm>
          <a:prstGeom prst="rect">
            <a:avLst/>
          </a:prstGeom>
        </p:spPr>
        <p:txBody>
          <a:bodyPr lIns="0" tIns="0" bIns="90000"/>
          <a:lstStyle>
            <a:lvl1pPr marL="263776" indent="-263776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2215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685817" indent="-263776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662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2025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0216" y="6570663"/>
            <a:ext cx="719137" cy="225425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5F6DA1-E5CE-4562-AEB4-9B110C03162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9732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Стандартный слайд_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0222" y="6570673"/>
            <a:ext cx="719137" cy="22542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rgbClr val="32323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5F6DA1-E5CE-4562-AEB4-9B110C03162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7" name="Объект 3"/>
          <p:cNvSpPr>
            <a:spLocks noGrp="1"/>
          </p:cNvSpPr>
          <p:nvPr>
            <p:ph sz="half" idx="2"/>
          </p:nvPr>
        </p:nvSpPr>
        <p:spPr>
          <a:xfrm>
            <a:off x="239499" y="2355851"/>
            <a:ext cx="8644123" cy="3951288"/>
          </a:xfrm>
          <a:prstGeom prst="rect">
            <a:avLst/>
          </a:prstGeom>
        </p:spPr>
        <p:txBody>
          <a:bodyPr lIns="0" tIns="0" rIns="91436" bIns="89996"/>
          <a:lstStyle>
            <a:lvl1pPr marL="285737" indent="-285737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19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628619" indent="-171442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6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39499" y="1684794"/>
            <a:ext cx="8644123" cy="63976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900" b="1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39498" y="204481"/>
            <a:ext cx="7581317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 bwMode="auto">
          <a:xfrm>
            <a:off x="239494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22" y="269639"/>
            <a:ext cx="613606" cy="710005"/>
          </a:xfrm>
          <a:prstGeom prst="rect">
            <a:avLst/>
          </a:prstGeom>
        </p:spPr>
      </p:pic>
      <p:sp>
        <p:nvSpPr>
          <p:cNvPr id="13" name="Прямоугольник 16"/>
          <p:cNvSpPr>
            <a:spLocks noChangeArrowheads="1"/>
          </p:cNvSpPr>
          <p:nvPr userDrawn="1"/>
        </p:nvSpPr>
        <p:spPr bwMode="auto">
          <a:xfrm>
            <a:off x="163517" y="6573847"/>
            <a:ext cx="3268177" cy="23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</p:spTree>
    <p:extLst>
      <p:ext uri="{BB962C8B-B14F-4D97-AF65-F5344CB8AC3E}">
        <p14:creationId xmlns:p14="http://schemas.microsoft.com/office/powerpoint/2010/main" val="346288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Слайд-раздел без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</p:spTree>
    <p:extLst>
      <p:ext uri="{BB962C8B-B14F-4D97-AF65-F5344CB8AC3E}">
        <p14:creationId xmlns:p14="http://schemas.microsoft.com/office/powerpoint/2010/main" val="31455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 bwMode="auto">
          <a:xfrm>
            <a:off x="3286127" y="6383339"/>
            <a:ext cx="263842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cs typeface="Arial" pitchFamily="34" charset="0"/>
              </a:rPr>
              <a:t>KAPLIFE.RU</a:t>
            </a:r>
            <a:endParaRPr lang="ru-RU" b="1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8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Слайд -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5548" y="2715472"/>
            <a:ext cx="7212012" cy="10126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200" baseline="0">
                <a:solidFill>
                  <a:srgbClr val="323232"/>
                </a:solidFill>
                <a:latin typeface="+mn-lt"/>
                <a:ea typeface="Open Sans" panose="020B0606030504020204" pitchFamily="34" charset="0"/>
                <a:cs typeface="DINPro" pitchFamily="34" charset="0"/>
              </a:defRPr>
            </a:lvl1pPr>
          </a:lstStyle>
          <a:p>
            <a:pPr lvl="0"/>
            <a:r>
              <a:rPr lang="ru-RU" noProof="0" dirty="0" smtClean="0"/>
              <a:t>СЛАЙД – НАЧАЛО РАЗДЕЛА</a:t>
            </a:r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65868" y="4334077"/>
            <a:ext cx="7191375" cy="707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666666"/>
                </a:solidFill>
                <a:latin typeface="+mn-lt"/>
                <a:cs typeface="DINPro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35" y="200375"/>
            <a:ext cx="638161" cy="852404"/>
          </a:xfrm>
          <a:prstGeom prst="rect">
            <a:avLst/>
          </a:prstGeom>
        </p:spPr>
      </p:pic>
      <p:sp>
        <p:nvSpPr>
          <p:cNvPr id="9" name="Прямоугольник 16"/>
          <p:cNvSpPr>
            <a:spLocks noChangeArrowheads="1"/>
          </p:cNvSpPr>
          <p:nvPr userDrawn="1"/>
        </p:nvSpPr>
        <p:spPr bwMode="auto">
          <a:xfrm>
            <a:off x="163513" y="6494672"/>
            <a:ext cx="32681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800" dirty="0" smtClean="0">
                <a:solidFill>
                  <a:srgbClr val="B70D18"/>
                </a:solidFill>
                <a:latin typeface="Calibri"/>
              </a:rPr>
              <a:t>© ООО «Капитал Лайф Страхование Жизни», 20</a:t>
            </a:r>
            <a:r>
              <a:rPr lang="en-US" altLang="ru-RU" sz="800" dirty="0" smtClean="0">
                <a:solidFill>
                  <a:srgbClr val="B70D18"/>
                </a:solidFill>
                <a:latin typeface="Calibri"/>
              </a:rPr>
              <a:t>2</a:t>
            </a:r>
            <a:r>
              <a:rPr lang="ru-RU" altLang="ru-RU" sz="800" dirty="0" smtClean="0">
                <a:solidFill>
                  <a:srgbClr val="B70D18"/>
                </a:solidFill>
                <a:latin typeface="Calibri"/>
              </a:rPr>
              <a:t>4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493656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2323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639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Стандартный 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3"/>
          <p:cNvSpPr>
            <a:spLocks noGrp="1"/>
          </p:cNvSpPr>
          <p:nvPr>
            <p:ph sz="half" idx="2"/>
          </p:nvPr>
        </p:nvSpPr>
        <p:spPr>
          <a:xfrm>
            <a:off x="239495" y="1469876"/>
            <a:ext cx="8644123" cy="4847797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1800">
                <a:solidFill>
                  <a:srgbClr val="323232"/>
                </a:solidFill>
                <a:latin typeface="+mn-lt"/>
                <a:cs typeface="DINPro" pitchFamily="34" charset="0"/>
              </a:defRPr>
            </a:lvl1pPr>
            <a:lvl2pPr marL="742950" indent="-285750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600">
                <a:solidFill>
                  <a:srgbClr val="323232"/>
                </a:solidFill>
                <a:latin typeface="+mn-lt"/>
                <a:cs typeface="DINPro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2" y="204473"/>
            <a:ext cx="7631185" cy="8520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2000" baseline="0">
                <a:latin typeface="+mn-lt"/>
                <a:cs typeface="DINPro" pitchFamily="34" charset="0"/>
              </a:defRPr>
            </a:lvl1pPr>
          </a:lstStyle>
          <a:p>
            <a:r>
              <a:rPr lang="ru-RU" dirty="0" smtClean="0"/>
              <a:t>СТАНДАРТНЫЙ ТЕКСТОВЫЙ СЛАЙД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35" y="200375"/>
            <a:ext cx="638161" cy="852404"/>
          </a:xfrm>
          <a:prstGeom prst="rect">
            <a:avLst/>
          </a:prstGeom>
        </p:spPr>
      </p:pic>
      <p:sp>
        <p:nvSpPr>
          <p:cNvPr id="9" name="Прямоугольник 16"/>
          <p:cNvSpPr>
            <a:spLocks noChangeArrowheads="1"/>
          </p:cNvSpPr>
          <p:nvPr userDrawn="1"/>
        </p:nvSpPr>
        <p:spPr bwMode="auto">
          <a:xfrm>
            <a:off x="163513" y="6494672"/>
            <a:ext cx="32681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8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</a:t>
            </a:r>
            <a:r>
              <a:rPr lang="en-US" altLang="ru-RU" sz="8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2</a:t>
            </a:r>
            <a:r>
              <a:rPr lang="ru-RU" altLang="ru-RU" sz="8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493656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027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Стандартный слайд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2" y="204473"/>
            <a:ext cx="7631185" cy="8520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2000">
                <a:latin typeface="+mn-lt"/>
                <a:cs typeface="DINPro" pitchFamily="34" charset="0"/>
              </a:defRPr>
            </a:lvl1pPr>
          </a:lstStyle>
          <a:p>
            <a:r>
              <a:rPr lang="ru-RU" dirty="0" smtClean="0"/>
              <a:t>СТАНДАРТНЫЙ СЛАЙД БЕЗ ТЕКСТА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35" y="200375"/>
            <a:ext cx="638161" cy="852404"/>
          </a:xfrm>
          <a:prstGeom prst="rect">
            <a:avLst/>
          </a:prstGeom>
        </p:spPr>
      </p:pic>
      <p:sp>
        <p:nvSpPr>
          <p:cNvPr id="8" name="Прямоугольник 16"/>
          <p:cNvSpPr>
            <a:spLocks noChangeArrowheads="1"/>
          </p:cNvSpPr>
          <p:nvPr userDrawn="1"/>
        </p:nvSpPr>
        <p:spPr bwMode="auto">
          <a:xfrm>
            <a:off x="163513" y="6494672"/>
            <a:ext cx="32681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© ООО «Капитал Лайф Страхование Жизни», 20</a:t>
            </a:r>
            <a:r>
              <a:rPr lang="en-US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2</a:t>
            </a:r>
            <a:r>
              <a:rPr lang="ru-RU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493656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23232"/>
                </a:solidFill>
                <a:latin typeface="+mn-lt"/>
                <a:cs typeface="DINPro" pitchFamily="34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978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Слайд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39495" y="1454049"/>
            <a:ext cx="4150013" cy="6397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rgbClr val="323232"/>
                </a:solidFill>
                <a:latin typeface="+mn-lt"/>
                <a:cs typeface="DIN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 КОЛОНКИ 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2" y="204473"/>
            <a:ext cx="7631185" cy="8520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2000">
                <a:latin typeface="+mn-lt"/>
                <a:cs typeface="DINPro" pitchFamily="34" charset="0"/>
              </a:defRPr>
            </a:lvl1pPr>
          </a:lstStyle>
          <a:p>
            <a:r>
              <a:rPr lang="ru-RU" dirty="0" smtClean="0"/>
              <a:t>СЛАЙД С ДВУМЯ КОЛОНКАМИ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Текст 8"/>
          <p:cNvSpPr>
            <a:spLocks noGrp="1"/>
          </p:cNvSpPr>
          <p:nvPr>
            <p:ph idx="1"/>
          </p:nvPr>
        </p:nvSpPr>
        <p:spPr>
          <a:xfrm>
            <a:off x="225632" y="2189729"/>
            <a:ext cx="4185005" cy="41939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>
                <a:latin typeface="+mn-lt"/>
                <a:cs typeface="DINPro" pitchFamily="34" charset="0"/>
              </a:defRPr>
            </a:lvl1pPr>
            <a:lvl2pPr>
              <a:defRPr sz="1400">
                <a:latin typeface="+mn-lt"/>
                <a:cs typeface="DINPro" pitchFamily="34" charset="0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4702303" y="1454049"/>
            <a:ext cx="4150013" cy="6397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rgbClr val="323232"/>
                </a:solidFill>
                <a:latin typeface="+mn-lt"/>
                <a:cs typeface="DIN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 КОЛОНКИ 2</a:t>
            </a:r>
          </a:p>
        </p:txBody>
      </p:sp>
      <p:sp>
        <p:nvSpPr>
          <p:cNvPr id="25" name="Текст 8"/>
          <p:cNvSpPr>
            <a:spLocks noGrp="1"/>
          </p:cNvSpPr>
          <p:nvPr>
            <p:ph idx="15"/>
          </p:nvPr>
        </p:nvSpPr>
        <p:spPr>
          <a:xfrm>
            <a:off x="4696669" y="2179178"/>
            <a:ext cx="4177154" cy="42216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>
                <a:latin typeface="+mn-lt"/>
                <a:cs typeface="DINPro" pitchFamily="34" charset="0"/>
              </a:defRPr>
            </a:lvl1pPr>
            <a:lvl2pPr>
              <a:defRPr sz="1400">
                <a:latin typeface="+mn-lt"/>
                <a:cs typeface="DINPro" pitchFamily="34" charset="0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Прямоугольник 16"/>
          <p:cNvSpPr>
            <a:spLocks noChangeArrowheads="1"/>
          </p:cNvSpPr>
          <p:nvPr userDrawn="1"/>
        </p:nvSpPr>
        <p:spPr bwMode="auto">
          <a:xfrm>
            <a:off x="163513" y="6494672"/>
            <a:ext cx="32681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© ООО «Капитал Лайф Страхование Жизни», 20</a:t>
            </a:r>
            <a:r>
              <a:rPr lang="en-US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2</a:t>
            </a:r>
            <a:r>
              <a:rPr lang="ru-RU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4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493656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23232"/>
                </a:solidFill>
                <a:latin typeface="+mn-lt"/>
                <a:cs typeface="DINPro" pitchFamily="34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35" y="200375"/>
            <a:ext cx="638161" cy="8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5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Слайд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2" y="204473"/>
            <a:ext cx="7631185" cy="8520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2000">
                <a:latin typeface="+mn-lt"/>
                <a:cs typeface="DINPro" pitchFamily="34" charset="0"/>
              </a:defRPr>
            </a:lvl1pPr>
          </a:lstStyle>
          <a:p>
            <a:r>
              <a:rPr lang="ru-RU" dirty="0" smtClean="0"/>
              <a:t>СЛАЙД С ДВУМЯ КОЛОНКАМИ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Текст 8"/>
          <p:cNvSpPr>
            <a:spLocks noGrp="1"/>
          </p:cNvSpPr>
          <p:nvPr>
            <p:ph idx="1"/>
          </p:nvPr>
        </p:nvSpPr>
        <p:spPr>
          <a:xfrm>
            <a:off x="225632" y="1454484"/>
            <a:ext cx="4185005" cy="4929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>
                <a:latin typeface="+mn-lt"/>
                <a:cs typeface="DINPro" pitchFamily="34" charset="0"/>
              </a:defRPr>
            </a:lvl1pPr>
            <a:lvl2pPr>
              <a:defRPr sz="1400">
                <a:latin typeface="+mn-lt"/>
                <a:cs typeface="DINPro" pitchFamily="34" charset="0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4702303" y="1454049"/>
            <a:ext cx="4150013" cy="6397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rgbClr val="323232"/>
                </a:solidFill>
                <a:latin typeface="+mn-lt"/>
                <a:cs typeface="DIN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 КОЛОНКИ 2</a:t>
            </a:r>
          </a:p>
        </p:txBody>
      </p:sp>
      <p:sp>
        <p:nvSpPr>
          <p:cNvPr id="25" name="Текст 8"/>
          <p:cNvSpPr>
            <a:spLocks noGrp="1"/>
          </p:cNvSpPr>
          <p:nvPr>
            <p:ph idx="15"/>
          </p:nvPr>
        </p:nvSpPr>
        <p:spPr>
          <a:xfrm>
            <a:off x="4696669" y="2179178"/>
            <a:ext cx="4177154" cy="42216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>
                <a:latin typeface="+mn-lt"/>
                <a:cs typeface="DINPro" pitchFamily="34" charset="0"/>
              </a:defRPr>
            </a:lvl1pPr>
            <a:lvl2pPr>
              <a:defRPr sz="1400">
                <a:latin typeface="+mn-lt"/>
                <a:cs typeface="DINPro" pitchFamily="34" charset="0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Прямоугольник 16"/>
          <p:cNvSpPr>
            <a:spLocks noChangeArrowheads="1"/>
          </p:cNvSpPr>
          <p:nvPr userDrawn="1"/>
        </p:nvSpPr>
        <p:spPr bwMode="auto">
          <a:xfrm>
            <a:off x="163513" y="6494672"/>
            <a:ext cx="32681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© ООО «Капитал Лайф Страхование Жизни», 20</a:t>
            </a:r>
            <a:r>
              <a:rPr lang="en-US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2</a:t>
            </a:r>
            <a:r>
              <a:rPr lang="ru-RU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4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493656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23232"/>
                </a:solidFill>
                <a:latin typeface="+mn-lt"/>
                <a:cs typeface="DINPro" pitchFamily="34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35" y="200375"/>
            <a:ext cx="638161" cy="8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 Слайд с объектом и текстом гориз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3"/>
          <p:cNvSpPr>
            <a:spLocks noGrp="1"/>
          </p:cNvSpPr>
          <p:nvPr>
            <p:ph sz="half" idx="14"/>
          </p:nvPr>
        </p:nvSpPr>
        <p:spPr>
          <a:xfrm>
            <a:off x="239494" y="1488374"/>
            <a:ext cx="8644123" cy="3879273"/>
          </a:xfrm>
          <a:prstGeom prst="rect">
            <a:avLst/>
          </a:prstGeom>
        </p:spPr>
        <p:txBody>
          <a:bodyPr lIns="0" tIns="0" bIns="90000">
            <a:normAutofit/>
          </a:bodyPr>
          <a:lstStyle>
            <a:lvl1pPr marL="0" indent="0">
              <a:buClr>
                <a:srgbClr val="9E0918"/>
              </a:buClr>
              <a:buSzPct val="85000"/>
              <a:buFont typeface="Wingdings" panose="05000000000000000000" pitchFamily="2" charset="2"/>
              <a:buNone/>
              <a:defRPr sz="1600">
                <a:solidFill>
                  <a:srgbClr val="323232"/>
                </a:solidFill>
                <a:latin typeface="+mn-lt"/>
              </a:defRPr>
            </a:lvl1pPr>
            <a:lvl2pPr marL="628650" indent="-171450">
              <a:buClr>
                <a:srgbClr val="9E0918"/>
              </a:buClr>
              <a:buSzPct val="40000"/>
              <a:buFont typeface="Wingdings" panose="05000000000000000000" pitchFamily="2" charset="2"/>
              <a:buChar char="q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2" y="204473"/>
            <a:ext cx="7631185" cy="8520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2000" baseline="0">
                <a:latin typeface="+mn-lt"/>
                <a:cs typeface="DINPro" pitchFamily="34" charset="0"/>
              </a:defRPr>
            </a:lvl1pPr>
          </a:lstStyle>
          <a:p>
            <a:r>
              <a:rPr lang="ru-RU" dirty="0" smtClean="0"/>
              <a:t>СЛАЙД С ОБЪЕКТОМ И ТЕКСТОМ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Объект 3"/>
          <p:cNvSpPr>
            <a:spLocks noGrp="1"/>
          </p:cNvSpPr>
          <p:nvPr>
            <p:ph sz="half" idx="2"/>
          </p:nvPr>
        </p:nvSpPr>
        <p:spPr>
          <a:xfrm>
            <a:off x="239495" y="5510152"/>
            <a:ext cx="8644123" cy="7916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323232"/>
                </a:solidFill>
                <a:latin typeface="+mn-lt"/>
              </a:defRPr>
            </a:lvl1pPr>
            <a:lvl2pPr marL="742950" indent="-285750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200">
                <a:solidFill>
                  <a:srgbClr val="323232"/>
                </a:solidFill>
                <a:latin typeface="+mn-lt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Прямоугольник 16"/>
          <p:cNvSpPr>
            <a:spLocks noChangeArrowheads="1"/>
          </p:cNvSpPr>
          <p:nvPr userDrawn="1"/>
        </p:nvSpPr>
        <p:spPr bwMode="auto">
          <a:xfrm>
            <a:off x="163513" y="6494672"/>
            <a:ext cx="32681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© ООО «Капитал Лайф Страхование Жизни», 20</a:t>
            </a:r>
            <a:r>
              <a:rPr lang="en-US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2</a:t>
            </a:r>
            <a:r>
              <a:rPr lang="ru-RU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4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493656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23232"/>
                </a:solidFill>
                <a:latin typeface="+mn-lt"/>
                <a:cs typeface="DINPro" pitchFamily="34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35" y="200375"/>
            <a:ext cx="638161" cy="8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9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C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 userDrawn="1"/>
        </p:nvSpPr>
        <p:spPr bwMode="auto">
          <a:xfrm>
            <a:off x="254393" y="1924634"/>
            <a:ext cx="8453773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B70D1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КАПИТАЛ </a:t>
            </a:r>
            <a:r>
              <a:rPr lang="en-US" sz="900" dirty="0" smtClean="0">
                <a:solidFill>
                  <a:srgbClr val="B70D1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LIFE </a:t>
            </a:r>
            <a:r>
              <a:rPr lang="ru-RU" sz="9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9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крупнейшая агентская страховая компания России. 10 тыс. сотрудников по всей стране заботятся о защите благосостояния более 2 млн россиян.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Компания обладает крупнейшим уставным капиталом на рынке страхования жизни – 4,1 млрд руб.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900" b="0" dirty="0" smtClean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КАПИТАЛ LIFE является членом Всероссийского союза страховщиков (ВСС) и Ассоциации Страховщиков Жизни (АСЖ).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900" b="0" dirty="0" smtClean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Мы помогаем людям реализовывать их жизненные планы и мечты и всегда чувствовать себя защищенными, предоставляя им надежную страховую защиту.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900" b="0" dirty="0" smtClean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Мы будем рады сформировать для Вас индивидуальный план страховой защиты и реализации долгосрочных финансовых целей.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900" b="0" dirty="0" smtClean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Позвоните нам по телефону 8 (800) 200-68-86 (звонок по России бесплатный) или 0911 (для абонентов Билайн, Мегафон, МТС, ТЕЛЕ-2 звонок бесплатный).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900" b="0" dirty="0" smtClean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Также Вы можете задать интересующие Вас вопросы на сайте KAPLIFE.RU или лично при встрече с финансовым консультантом.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900" b="0" dirty="0" smtClean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ООО «Капитал </a:t>
            </a:r>
            <a:r>
              <a:rPr lang="ru-RU" altLang="ru-RU" sz="900" b="0" dirty="0" err="1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Лайф</a:t>
            </a:r>
            <a:r>
              <a:rPr lang="ru-RU" altLang="ru-RU" sz="9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Страхование Жизни».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115035, Российская Федерация, г. Москва, </a:t>
            </a:r>
            <a:r>
              <a:rPr lang="ru-RU" altLang="ru-RU" sz="900" b="0" dirty="0" err="1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Кадашёвская</a:t>
            </a:r>
            <a:r>
              <a:rPr lang="ru-RU" altLang="ru-RU" sz="9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набережная,  д.30.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Лицензии ЦБ РФ СЛ №3984, СЖ №3984, ПС №3984 (без ограничения срока действия).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900" dirty="0" smtClean="0">
              <a:solidFill>
                <a:srgbClr val="B70D18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</a:t>
            </a:r>
            <a:r>
              <a:rPr lang="ru-RU" altLang="ru-RU" sz="900" dirty="0" err="1" smtClean="0">
                <a:solidFill>
                  <a:srgbClr val="B70D18"/>
                </a:solidFill>
                <a:latin typeface="Calibri" panose="020F0502020204030204" pitchFamily="34" charset="0"/>
              </a:rPr>
              <a:t>Лайф</a:t>
            </a: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 Страхование Жизни», 2024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900" dirty="0" smtClean="0">
              <a:solidFill>
                <a:srgbClr val="B70D18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0" dirty="0" smtClean="0">
              <a:solidFill>
                <a:srgbClr val="323232"/>
              </a:solidFill>
              <a:latin typeface="Calibri"/>
              <a:cs typeface="DINPro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493656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23232"/>
                </a:solidFill>
                <a:latin typeface="+mn-lt"/>
                <a:cs typeface="DINPro" pitchFamily="34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2" y="327041"/>
            <a:ext cx="2707574" cy="8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7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.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 bwMode="auto">
          <a:xfrm>
            <a:off x="3286127" y="6383339"/>
            <a:ext cx="263842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 smtClean="0">
                <a:solidFill>
                  <a:srgbClr val="FFFFFF"/>
                </a:solidFill>
                <a:cs typeface="Arial" pitchFamily="34" charset="0"/>
              </a:rPr>
              <a:t>KAPLIFE.RU</a:t>
            </a:r>
            <a:endParaRPr lang="ru-RU" sz="1350" b="1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 bwMode="auto">
          <a:xfrm>
            <a:off x="239492" y="1269375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Прямоугольник 10"/>
          <p:cNvSpPr/>
          <p:nvPr userDrawn="1"/>
        </p:nvSpPr>
        <p:spPr bwMode="auto">
          <a:xfrm>
            <a:off x="3286127" y="6383339"/>
            <a:ext cx="263842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 b="1" dirty="0" smtClean="0">
                <a:solidFill>
                  <a:srgbClr val="B70D18"/>
                </a:solidFill>
                <a:cs typeface="Arial" pitchFamily="34" charset="0"/>
              </a:rPr>
              <a:t>KAPLIFE.RU</a:t>
            </a:r>
            <a:endParaRPr lang="ru-RU" sz="1350" b="1" dirty="0" smtClean="0">
              <a:solidFill>
                <a:srgbClr val="B70D18"/>
              </a:solidFill>
              <a:cs typeface="Arial" pitchFamily="34" charset="0"/>
            </a:endParaRPr>
          </a:p>
        </p:txBody>
      </p:sp>
      <p:sp>
        <p:nvSpPr>
          <p:cNvPr id="16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5548" y="2715472"/>
            <a:ext cx="7212012" cy="10126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000" baseline="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ТИТУЛЬНЫЙ СЛАЙД</a:t>
            </a: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65868" y="4334077"/>
            <a:ext cx="7191375" cy="707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66666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2" y="237477"/>
            <a:ext cx="2707574" cy="8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1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4. Стандартный слайд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13">
            <a:extLst>
              <a:ext uri="{FF2B5EF4-FFF2-40B4-BE49-F238E27FC236}">
                <a16:creationId xmlns:a16="http://schemas.microsoft.com/office/drawing/2014/main" id="{354F4162-91D6-AE2E-1763-451C531B5AAF}"/>
              </a:ext>
            </a:extLst>
          </p:cNvPr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EB2DC7BC-43F6-778C-BAC9-FC30CE9BCC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35" y="200375"/>
            <a:ext cx="638161" cy="852404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493656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23232"/>
                </a:solidFill>
                <a:latin typeface="+mn-lt"/>
                <a:cs typeface="DINPro" pitchFamily="34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94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65994" y="2720202"/>
            <a:ext cx="7212012" cy="1012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 baseline="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СЛАЙД-РАЗДЕЛИТЕЛЬ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3" y="4163163"/>
            <a:ext cx="7191375" cy="7073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>
                <a:solidFill>
                  <a:srgbClr val="66666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ОПИСАНИЕ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</p:spTree>
    <p:extLst>
      <p:ext uri="{BB962C8B-B14F-4D97-AF65-F5344CB8AC3E}">
        <p14:creationId xmlns:p14="http://schemas.microsoft.com/office/powerpoint/2010/main" val="4224050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4. Стандартный слайд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13">
            <a:extLst>
              <a:ext uri="{FF2B5EF4-FFF2-40B4-BE49-F238E27FC236}">
                <a16:creationId xmlns:a16="http://schemas.microsoft.com/office/drawing/2014/main" id="{354F4162-91D6-AE2E-1763-451C531B5AAF}"/>
              </a:ext>
            </a:extLst>
          </p:cNvPr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EB2DC7BC-43F6-778C-BAC9-FC30CE9BCC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35" y="200375"/>
            <a:ext cx="638161" cy="852404"/>
          </a:xfrm>
          <a:prstGeom prst="rect">
            <a:avLst/>
          </a:prstGeom>
        </p:spPr>
      </p:pic>
      <p:sp>
        <p:nvSpPr>
          <p:cNvPr id="4" name="Прямоугольник 16"/>
          <p:cNvSpPr>
            <a:spLocks noChangeArrowheads="1"/>
          </p:cNvSpPr>
          <p:nvPr userDrawn="1"/>
        </p:nvSpPr>
        <p:spPr bwMode="auto">
          <a:xfrm>
            <a:off x="163513" y="6494672"/>
            <a:ext cx="32681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© ООО «Капитал Лайф Страхование Жизни», 20</a:t>
            </a:r>
            <a:r>
              <a:rPr lang="en-US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2</a:t>
            </a:r>
            <a:r>
              <a:rPr lang="ru-RU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493656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23232"/>
                </a:solidFill>
                <a:latin typeface="+mn-lt"/>
                <a:cs typeface="DINPro" pitchFamily="34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3671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4. Стандартный слайд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13">
            <a:extLst>
              <a:ext uri="{FF2B5EF4-FFF2-40B4-BE49-F238E27FC236}">
                <a16:creationId xmlns:a16="http://schemas.microsoft.com/office/drawing/2014/main" id="{354F4162-91D6-AE2E-1763-451C531B5AAF}"/>
              </a:ext>
            </a:extLst>
          </p:cNvPr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EB2DC7BC-43F6-778C-BAC9-FC30CE9BCC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35" y="200375"/>
            <a:ext cx="638161" cy="852404"/>
          </a:xfrm>
          <a:prstGeom prst="rect">
            <a:avLst/>
          </a:prstGeom>
        </p:spPr>
      </p:pic>
      <p:sp>
        <p:nvSpPr>
          <p:cNvPr id="4" name="Прямоугольник 16"/>
          <p:cNvSpPr>
            <a:spLocks noChangeArrowheads="1"/>
          </p:cNvSpPr>
          <p:nvPr userDrawn="1"/>
        </p:nvSpPr>
        <p:spPr bwMode="auto">
          <a:xfrm>
            <a:off x="163513" y="6494672"/>
            <a:ext cx="32681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© ООО «Капитал Лайф Страхование Жизни», 20</a:t>
            </a:r>
            <a:r>
              <a:rPr lang="en-US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2</a:t>
            </a:r>
            <a:r>
              <a:rPr lang="ru-RU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493656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23232"/>
                </a:solidFill>
                <a:latin typeface="+mn-lt"/>
                <a:cs typeface="DINPro" pitchFamily="34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955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4. Стандартный слайд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13">
            <a:extLst>
              <a:ext uri="{FF2B5EF4-FFF2-40B4-BE49-F238E27FC236}">
                <a16:creationId xmlns:a16="http://schemas.microsoft.com/office/drawing/2014/main" id="{354F4162-91D6-AE2E-1763-451C531B5AAF}"/>
              </a:ext>
            </a:extLst>
          </p:cNvPr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EB2DC7BC-43F6-778C-BAC9-FC30CE9BCC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35" y="200375"/>
            <a:ext cx="638161" cy="852404"/>
          </a:xfrm>
          <a:prstGeom prst="rect">
            <a:avLst/>
          </a:prstGeom>
        </p:spPr>
      </p:pic>
      <p:sp>
        <p:nvSpPr>
          <p:cNvPr id="4" name="Прямоугольник 16"/>
          <p:cNvSpPr>
            <a:spLocks noChangeArrowheads="1"/>
          </p:cNvSpPr>
          <p:nvPr userDrawn="1"/>
        </p:nvSpPr>
        <p:spPr bwMode="auto">
          <a:xfrm>
            <a:off x="163513" y="6494672"/>
            <a:ext cx="32681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© ООО «Капитал Лайф Страхование Жизни», 20</a:t>
            </a:r>
            <a:r>
              <a:rPr lang="en-US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2</a:t>
            </a:r>
            <a:r>
              <a:rPr lang="ru-RU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493656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23232"/>
                </a:solidFill>
                <a:latin typeface="+mn-lt"/>
                <a:cs typeface="DINPro" pitchFamily="34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764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4. Стандартный слайд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13">
            <a:extLst>
              <a:ext uri="{FF2B5EF4-FFF2-40B4-BE49-F238E27FC236}">
                <a16:creationId xmlns:a16="http://schemas.microsoft.com/office/drawing/2014/main" id="{354F4162-91D6-AE2E-1763-451C531B5AAF}"/>
              </a:ext>
            </a:extLst>
          </p:cNvPr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EB2DC7BC-43F6-778C-BAC9-FC30CE9BCC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35" y="200375"/>
            <a:ext cx="638161" cy="852404"/>
          </a:xfrm>
          <a:prstGeom prst="rect">
            <a:avLst/>
          </a:prstGeom>
        </p:spPr>
      </p:pic>
      <p:sp>
        <p:nvSpPr>
          <p:cNvPr id="4" name="Прямоугольник 16"/>
          <p:cNvSpPr>
            <a:spLocks noChangeArrowheads="1"/>
          </p:cNvSpPr>
          <p:nvPr userDrawn="1"/>
        </p:nvSpPr>
        <p:spPr bwMode="auto">
          <a:xfrm>
            <a:off x="163513" y="6494672"/>
            <a:ext cx="32681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© ООО «Капитал Лайф Страхование Жизни», 20</a:t>
            </a:r>
            <a:r>
              <a:rPr lang="en-US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2</a:t>
            </a:r>
            <a:r>
              <a:rPr lang="ru-RU" altLang="ru-RU" sz="800" dirty="0" smtClean="0">
                <a:solidFill>
                  <a:srgbClr val="B70D18"/>
                </a:solidFill>
                <a:latin typeface="Calibri"/>
                <a:cs typeface="DINPro" pitchFamily="34" charset="0"/>
              </a:rPr>
              <a:t>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493656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23232"/>
                </a:solidFill>
                <a:latin typeface="+mn-lt"/>
                <a:cs typeface="DINPro" pitchFamily="34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1382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тандартный слайд_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0218" y="6570665"/>
            <a:ext cx="719137" cy="225425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5F6DA1-E5CE-4562-AEB4-9B110C03162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7" name="Объект 3"/>
          <p:cNvSpPr>
            <a:spLocks noGrp="1"/>
          </p:cNvSpPr>
          <p:nvPr>
            <p:ph sz="half" idx="2"/>
          </p:nvPr>
        </p:nvSpPr>
        <p:spPr>
          <a:xfrm>
            <a:off x="239495" y="2355851"/>
            <a:ext cx="8644123" cy="3951288"/>
          </a:xfrm>
          <a:prstGeom prst="rect">
            <a:avLst/>
          </a:prstGeom>
        </p:spPr>
        <p:txBody>
          <a:bodyPr lIns="0" tIns="0" bIns="90000"/>
          <a:lstStyle>
            <a:lvl1pPr marL="214313" indent="-214313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135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71488" indent="-128588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2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39495" y="1684792"/>
            <a:ext cx="8644123" cy="63976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350" b="1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39494" y="204473"/>
            <a:ext cx="7581317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1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Прямоугольник 16"/>
          <p:cNvSpPr>
            <a:spLocks noChangeArrowheads="1"/>
          </p:cNvSpPr>
          <p:nvPr userDrawn="1"/>
        </p:nvSpPr>
        <p:spPr bwMode="auto">
          <a:xfrm>
            <a:off x="163513" y="6505565"/>
            <a:ext cx="32681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450"/>
              </a:spcAft>
              <a:defRPr/>
            </a:pPr>
            <a:r>
              <a:rPr lang="ru-RU" altLang="ru-RU" sz="8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35" y="200375"/>
            <a:ext cx="638161" cy="8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6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Слайд-раздел ИС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356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</p:spTree>
    <p:extLst>
      <p:ext uri="{BB962C8B-B14F-4D97-AF65-F5344CB8AC3E}">
        <p14:creationId xmlns:p14="http://schemas.microsoft.com/office/powerpoint/2010/main" val="176787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Слайд-раздел НСЖ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5" y="0"/>
            <a:ext cx="9144000" cy="6858000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1118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Слайд-раздел ДМ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" y="0"/>
            <a:ext cx="9144000" cy="6858000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9676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Слайд-раздел МАРС/ПЕН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014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Слайд-раздел 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24338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андартный слайд_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0216" y="6570663"/>
            <a:ext cx="719137" cy="225425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alibri" panose="020F050202020403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/>
          <p:cNvSpPr>
            <a:spLocks noGrp="1"/>
          </p:cNvSpPr>
          <p:nvPr>
            <p:ph sz="half" idx="2"/>
          </p:nvPr>
        </p:nvSpPr>
        <p:spPr>
          <a:xfrm>
            <a:off x="239493" y="2355850"/>
            <a:ext cx="8644123" cy="3951288"/>
          </a:xfrm>
          <a:prstGeom prst="rect">
            <a:avLst/>
          </a:prstGeom>
        </p:spPr>
        <p:txBody>
          <a:bodyPr lIns="0" tIns="0" bIns="90000"/>
          <a:lstStyle>
            <a:lvl1pPr marL="285750" indent="-285750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628650" indent="-171450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4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39493" y="1684792"/>
            <a:ext cx="8644123" cy="63976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39492" y="204471"/>
            <a:ext cx="7581317" cy="85209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</p:spTree>
    <p:extLst>
      <p:ext uri="{BB962C8B-B14F-4D97-AF65-F5344CB8AC3E}">
        <p14:creationId xmlns:p14="http://schemas.microsoft.com/office/powerpoint/2010/main" val="56592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4525" y="6570663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28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873340" y="368135"/>
            <a:ext cx="1163782" cy="7362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25630" y="1600200"/>
            <a:ext cx="8657985" cy="469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39492" y="204471"/>
            <a:ext cx="7506014" cy="85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2" r:id="rId10"/>
    <p:sldLayoutId id="2147483716" r:id="rId11"/>
    <p:sldLayoutId id="2147483717" r:id="rId12"/>
    <p:sldLayoutId id="2147483720" r:id="rId13"/>
    <p:sldLayoutId id="2147483722" r:id="rId14"/>
    <p:sldLayoutId id="2147483723" r:id="rId15"/>
    <p:sldLayoutId id="2147483724" r:id="rId16"/>
    <p:sldLayoutId id="2147483725" r:id="rId17"/>
    <p:sldLayoutId id="2147483733" r:id="rId18"/>
    <p:sldLayoutId id="2147483734" r:id="rId1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3232"/>
          </a:solidFill>
          <a:latin typeface="+mj-lt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70D18"/>
        </a:buClr>
        <a:buSzPct val="90000"/>
        <a:buFont typeface="Wingdings" panose="05000000000000000000" pitchFamily="2" charset="2"/>
        <a:buChar char="§"/>
        <a:defRPr kumimoji="1" sz="1800">
          <a:solidFill>
            <a:srgbClr val="32323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70D18"/>
        </a:buClr>
        <a:buSzPct val="50000"/>
        <a:buFont typeface="Wingdings" panose="05000000000000000000" pitchFamily="2" charset="2"/>
        <a:buChar char="q"/>
        <a:defRPr kumimoji="1" sz="1400">
          <a:solidFill>
            <a:srgbClr val="32323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25632" y="1600200"/>
            <a:ext cx="8657985" cy="469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39492" y="204473"/>
            <a:ext cx="7631185" cy="8520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r>
              <a:rPr lang="ru-RU" sz="2800" kern="0" dirty="0" smtClean="0"/>
              <a:t>ОБРАЗЕЦ ЗАГОЛОВКА</a:t>
            </a:r>
            <a:endParaRPr lang="ru-RU" sz="2800" kern="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35" y="200375"/>
            <a:ext cx="638161" cy="852404"/>
          </a:xfrm>
          <a:prstGeom prst="rect">
            <a:avLst/>
          </a:prstGeom>
        </p:spPr>
      </p:pic>
      <p:sp>
        <p:nvSpPr>
          <p:cNvPr id="14" name="Прямоугольник 16"/>
          <p:cNvSpPr>
            <a:spLocks noChangeArrowheads="1"/>
          </p:cNvSpPr>
          <p:nvPr userDrawn="1"/>
        </p:nvSpPr>
        <p:spPr bwMode="auto">
          <a:xfrm>
            <a:off x="163513" y="6494672"/>
            <a:ext cx="32681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8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</a:t>
            </a:r>
            <a:r>
              <a:rPr lang="en-US" altLang="ru-RU" sz="8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2</a:t>
            </a:r>
            <a:r>
              <a:rPr lang="ru-RU" altLang="ru-RU" sz="8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493656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F11FE4-8E33-4FB2-87A2-C9DFC016509D}" type="slidenum">
              <a:rPr lang="ru-RU" altLang="ru-RU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b="1"/>
          </a:p>
        </p:txBody>
      </p:sp>
    </p:spTree>
    <p:extLst>
      <p:ext uri="{BB962C8B-B14F-4D97-AF65-F5344CB8AC3E}">
        <p14:creationId xmlns:p14="http://schemas.microsoft.com/office/powerpoint/2010/main" val="318563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23232"/>
          </a:solidFill>
          <a:latin typeface="+mj-lt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70D18"/>
        </a:buClr>
        <a:buSzPct val="90000"/>
        <a:buFont typeface="Wingdings" panose="05000000000000000000" pitchFamily="2" charset="2"/>
        <a:buChar char="§"/>
        <a:defRPr kumimoji="1" sz="2000">
          <a:solidFill>
            <a:srgbClr val="32323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70D18"/>
        </a:buClr>
        <a:buSzPct val="50000"/>
        <a:buFont typeface="Wingdings" panose="05000000000000000000" pitchFamily="2" charset="2"/>
        <a:buChar char="q"/>
        <a:defRPr kumimoji="1" sz="1600">
          <a:solidFill>
            <a:srgbClr val="32323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0.png"/><Relationship Id="rId7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Workgroup\ДМ\marketing\ПОДДЕРЖКА КАНАЛОВ ПРОДАЖ\ПАРТНЕРСКАЯ СЕТЬ\Райффайзен\Презентация Райффайзен\Картинки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" y="0"/>
            <a:ext cx="917643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35037"/>
            <a:ext cx="3803332" cy="897511"/>
          </a:xfrm>
          <a:prstGeom prst="rect">
            <a:avLst/>
          </a:prstGeom>
        </p:spPr>
      </p:pic>
      <p:sp>
        <p:nvSpPr>
          <p:cNvPr id="5" name="Заголовок второго уровня. Блок для дополнительной текстовой информации"/>
          <p:cNvSpPr txBox="1">
            <a:spLocks/>
          </p:cNvSpPr>
          <p:nvPr/>
        </p:nvSpPr>
        <p:spPr>
          <a:xfrm>
            <a:off x="2195736" y="1676400"/>
            <a:ext cx="5168160" cy="121262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Char char="§"/>
              <a:defRPr kumimoji="1" sz="18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50000"/>
              <a:buFont typeface="Wingdings" panose="05000000000000000000" pitchFamily="2" charset="2"/>
              <a:buChar char="q"/>
              <a:defRPr kumimoji="1" sz="14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sz="1400" kern="0" dirty="0" smtClean="0">
              <a:solidFill>
                <a:schemeClr val="accent6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kumimoji="0" lang="ru-RU" sz="2000" kern="0" dirty="0" smtClean="0">
                <a:solidFill>
                  <a:schemeClr val="accent6"/>
                </a:solidFill>
                <a:latin typeface="Calibri"/>
                <a:ea typeface="+mn-ea"/>
                <a:cs typeface="+mn-cs"/>
              </a:rPr>
              <a:t>     </a:t>
            </a:r>
            <a:endParaRPr kumimoji="0" lang="ru-RU" sz="2000" kern="0" dirty="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kumimoji="0" lang="ru-RU" sz="2000" kern="0" dirty="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ru-RU" sz="2000" kern="0" dirty="0" smtClean="0">
              <a:solidFill>
                <a:schemeClr val="accent6"/>
              </a:solidFill>
            </a:endParaRPr>
          </a:p>
        </p:txBody>
      </p:sp>
      <p:sp>
        <p:nvSpPr>
          <p:cNvPr id="6" name="Заголовок первого уровня. Название презентации в одну или несколько строк"/>
          <p:cNvSpPr txBox="1">
            <a:spLocks/>
          </p:cNvSpPr>
          <p:nvPr/>
        </p:nvSpPr>
        <p:spPr>
          <a:xfrm>
            <a:off x="496038" y="1436657"/>
            <a:ext cx="8567556" cy="7922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14732" rtl="0" eaLnBrk="1" fontAlgn="base" hangingPunct="1">
              <a:spcBef>
                <a:spcPct val="0"/>
              </a:spcBef>
              <a:spcAft>
                <a:spcPct val="0"/>
              </a:spcAft>
              <a:defRPr sz="4872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r>
              <a:rPr lang="ru-RU" sz="2800" kern="0" dirty="0" smtClean="0"/>
              <a:t>                     </a:t>
            </a: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38256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5F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024AB-B340-44F9-A113-8CE644EFEC87}" type="slidenum">
              <a:rPr lang="ru-RU" altLang="ru-RU" smtClean="0">
                <a:solidFill>
                  <a:schemeClr val="accent6"/>
                </a:solidFill>
              </a:rPr>
              <a:pPr>
                <a:defRPr/>
              </a:pPr>
              <a:t>10</a:t>
            </a:fld>
            <a:endParaRPr lang="ru-RU" altLang="ru-RU" dirty="0">
              <a:solidFill>
                <a:schemeClr val="accent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946298" y="954487"/>
            <a:ext cx="7230139" cy="72390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666666"/>
                </a:solidFill>
              </a:rPr>
              <a:t>ПОЛЬЗУЙТЕСЬ СТРАХОВОЙ ЗАЩИТОЙ </a:t>
            </a:r>
            <a:endParaRPr lang="en-US" sz="1600" dirty="0" smtClean="0">
              <a:solidFill>
                <a:srgbClr val="666666"/>
              </a:solidFill>
            </a:endParaRPr>
          </a:p>
          <a:p>
            <a:r>
              <a:rPr lang="ru-RU" sz="1600" dirty="0" smtClean="0">
                <a:solidFill>
                  <a:srgbClr val="666666"/>
                </a:solidFill>
              </a:rPr>
              <a:t>С </a:t>
            </a:r>
            <a:r>
              <a:rPr lang="ru-RU" sz="1600" dirty="0">
                <a:solidFill>
                  <a:srgbClr val="666666"/>
                </a:solidFill>
              </a:rPr>
              <a:t>МАКСИМАЛЬНОЙ ВЫГОДОЙ И УДОБСТВОМ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957430" y="279650"/>
            <a:ext cx="7196865" cy="737658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  <a:cs typeface="DINPro" pitchFamily="34" charset="0"/>
              </a:rPr>
              <a:t>СЕРВИСНЫЕ </a:t>
            </a:r>
            <a:r>
              <a:rPr lang="ru-RU" dirty="0" smtClean="0">
                <a:solidFill>
                  <a:schemeClr val="accent1"/>
                </a:solidFill>
                <a:cs typeface="DINPro" pitchFamily="34" charset="0"/>
              </a:rPr>
              <a:t>УСЛУГИ И </a:t>
            </a:r>
            <a:r>
              <a:rPr lang="ru-RU" dirty="0">
                <a:solidFill>
                  <a:schemeClr val="accent1"/>
                </a:solidFill>
                <a:cs typeface="DINPro" pitchFamily="34" charset="0"/>
              </a:rPr>
              <a:t>ПРЕИМУЩЕСТВА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t="1" r="37034" b="238"/>
          <a:stretch/>
        </p:blipFill>
        <p:spPr>
          <a:xfrm>
            <a:off x="1722474" y="1965449"/>
            <a:ext cx="5423526" cy="489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491" y="344657"/>
            <a:ext cx="7631185" cy="852095"/>
          </a:xfrm>
        </p:spPr>
        <p:txBody>
          <a:bodyPr>
            <a:noAutofit/>
          </a:bodyPr>
          <a:lstStyle/>
          <a:p>
            <a:r>
              <a:rPr lang="ru-RU" sz="2000" dirty="0"/>
              <a:t>КАБИНЕТ КЛИЕНТА: ВСЯ ИНФОРМАЦИЯ О ВАШЕЙ СТРАХОВОЙ ЗАЩИТЕ В ЛЮБОЙ МОМЕНТ</a:t>
            </a:r>
          </a:p>
        </p:txBody>
      </p:sp>
      <p:sp>
        <p:nvSpPr>
          <p:cNvPr id="20" name="Объект 3"/>
          <p:cNvSpPr>
            <a:spLocks noGrp="1"/>
          </p:cNvSpPr>
          <p:nvPr>
            <p:ph idx="1"/>
          </p:nvPr>
        </p:nvSpPr>
        <p:spPr>
          <a:xfrm>
            <a:off x="4146698" y="1458037"/>
            <a:ext cx="4716588" cy="14494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ru-RU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Кабинет клиента КАПИТАЛ LIFE – это вся необходимая информация о действующих страховых программах</a:t>
            </a:r>
            <a:r>
              <a:rPr lang="ru-RU" altLang="ru-RU" sz="1600" dirty="0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, доступном объеме защиты, </a:t>
            </a:r>
            <a:r>
              <a:rPr lang="ru-RU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внесении страховых взносов и осуществлении выплат, а также предложения и привилегии КАПИТАЛ LIFE, подготовленные индивидуально для Вас</a:t>
            </a:r>
            <a:r>
              <a:rPr lang="ru-RU" altLang="ru-RU" sz="1600" dirty="0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.</a:t>
            </a:r>
          </a:p>
          <a:p>
            <a:pPr marL="0" indent="0">
              <a:buNone/>
            </a:pPr>
            <a:endParaRPr lang="ru-RU" altLang="ru-RU" sz="1600" dirty="0">
              <a:solidFill>
                <a:schemeClr val="tx1"/>
              </a:solidFill>
              <a:latin typeface="+mn-lt"/>
              <a:ea typeface="Aktiv Grotesk Corp Light"/>
              <a:cs typeface="DINPro" pitchFamily="34" charset="0"/>
            </a:endParaRPr>
          </a:p>
          <a:p>
            <a:pPr marL="0" indent="0">
              <a:buNone/>
            </a:pPr>
            <a:r>
              <a:rPr lang="ru-RU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С марта 2021 года все клиенты КАПИТАЛ </a:t>
            </a:r>
            <a:r>
              <a:rPr lang="en-US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LIFE</a:t>
            </a:r>
            <a:r>
              <a:rPr lang="ru-RU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 могут получить в личном кабинете</a:t>
            </a:r>
            <a:r>
              <a:rPr lang="en-US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бесплатную дистанционную диагностику с использованием медицинских роботов, функционирующих на основе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нейросетей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 и искусственного интеллекта.</a:t>
            </a:r>
            <a:endParaRPr lang="ru-RU" altLang="ru-RU" sz="1600" dirty="0">
              <a:solidFill>
                <a:schemeClr val="tx1"/>
              </a:solidFill>
              <a:latin typeface="+mn-lt"/>
              <a:ea typeface="Aktiv Grotesk Corp Light"/>
              <a:cs typeface="DINPro" pitchFamily="34" charset="0"/>
            </a:endParaRPr>
          </a:p>
          <a:p>
            <a:pPr marL="0" indent="0">
              <a:buNone/>
            </a:pPr>
            <a:endParaRPr lang="ru-RU" altLang="ru-RU" sz="1600" dirty="0">
              <a:solidFill>
                <a:schemeClr val="tx1"/>
              </a:solidFill>
              <a:latin typeface="+mn-lt"/>
              <a:ea typeface="Aktiv Grotesk Corp Light"/>
              <a:cs typeface="DINPro" pitchFamily="34" charset="0"/>
            </a:endParaRPr>
          </a:p>
          <a:p>
            <a:pPr marL="0" indent="0">
              <a:buNone/>
            </a:pPr>
            <a:r>
              <a:rPr lang="ru-RU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Воспользуйтесь также </a:t>
            </a:r>
            <a:r>
              <a:rPr lang="ru-RU" altLang="ru-RU" sz="1600" dirty="0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мобильной </a:t>
            </a:r>
            <a:r>
              <a:rPr lang="ru-RU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версией Кабинета клиента для устройств на </a:t>
            </a:r>
            <a:r>
              <a:rPr lang="ru-RU" altLang="ru-RU" sz="1600" dirty="0" err="1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iOS</a:t>
            </a:r>
            <a:r>
              <a:rPr lang="ru-RU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 или </a:t>
            </a:r>
            <a:r>
              <a:rPr lang="ru-RU" altLang="ru-RU" sz="1600" dirty="0" err="1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Android</a:t>
            </a:r>
            <a:r>
              <a:rPr lang="ru-RU" altLang="ru-RU" sz="1600" dirty="0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, скачав приложение в </a:t>
            </a:r>
            <a:r>
              <a:rPr lang="en-US" altLang="ru-RU" sz="1600" dirty="0" err="1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AppStore</a:t>
            </a:r>
            <a:r>
              <a:rPr lang="en-US" altLang="ru-RU" sz="1600" dirty="0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или </a:t>
            </a:r>
            <a:r>
              <a:rPr lang="en-US" altLang="ru-RU" sz="1600" dirty="0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Google Play.</a:t>
            </a:r>
            <a:endParaRPr lang="ru-RU" altLang="ru-RU" sz="1600" dirty="0">
              <a:solidFill>
                <a:schemeClr val="tx1"/>
              </a:solidFill>
              <a:latin typeface="+mn-lt"/>
              <a:ea typeface="Aktiv Grotesk Corp Light"/>
              <a:cs typeface="DINPro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954D4B-F25F-4F7D-966F-8A23077BAD1C}"/>
              </a:ext>
            </a:extLst>
          </p:cNvPr>
          <p:cNvSpPr/>
          <p:nvPr/>
        </p:nvSpPr>
        <p:spPr bwMode="auto">
          <a:xfrm>
            <a:off x="0" y="1263203"/>
            <a:ext cx="3840480" cy="55947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1600" b="0" dirty="0">
              <a:latin typeface="+mn-lt"/>
            </a:endParaRPr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555387" y="1510311"/>
            <a:ext cx="3027785" cy="639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Char char="§"/>
              <a:defRPr kumimoji="1" sz="20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50000"/>
              <a:buFont typeface="Wingdings" panose="05000000000000000000" pitchFamily="2" charset="2"/>
              <a:buChar char="q"/>
              <a:defRPr kumimoji="1" sz="16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b="0" kern="0" dirty="0">
                <a:cs typeface="DINPro" pitchFamily="34" charset="0"/>
              </a:rPr>
              <a:t>КАБИНЕТ КЛИЕНТА </a:t>
            </a:r>
            <a:endParaRPr lang="en-US" sz="1600" b="0" kern="0" dirty="0">
              <a:cs typeface="DINPro" pitchFamily="34" charset="0"/>
            </a:endParaRPr>
          </a:p>
          <a:p>
            <a:pPr marL="0" indent="0">
              <a:buNone/>
            </a:pPr>
            <a:r>
              <a:rPr lang="ru-RU" sz="1600" b="0" kern="0" dirty="0">
                <a:cs typeface="DINPro" pitchFamily="34" charset="0"/>
              </a:rPr>
              <a:t>КАПИТАЛ </a:t>
            </a:r>
            <a:r>
              <a:rPr lang="en-US" sz="1600" b="0" kern="0" dirty="0">
                <a:cs typeface="DINPro" pitchFamily="34" charset="0"/>
              </a:rPr>
              <a:t>LIFE</a:t>
            </a:r>
            <a:endParaRPr lang="ru-RU" sz="1600" b="0" kern="0" dirty="0">
              <a:cs typeface="DINPro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6" y="1510311"/>
            <a:ext cx="288042" cy="25009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31414" y="4415081"/>
            <a:ext cx="3243079" cy="1865852"/>
            <a:chOff x="231414" y="4415081"/>
            <a:chExt cx="3243079" cy="186585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14" y="4415081"/>
              <a:ext cx="3243079" cy="1865852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/>
            <a:srcRect r="11146" b="1196"/>
            <a:stretch/>
          </p:blipFill>
          <p:spPr>
            <a:xfrm>
              <a:off x="643819" y="4535595"/>
              <a:ext cx="2420104" cy="1503539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17" y="3892072"/>
            <a:ext cx="995780" cy="20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491" y="416665"/>
            <a:ext cx="7631185" cy="852095"/>
          </a:xfrm>
        </p:spPr>
        <p:txBody>
          <a:bodyPr>
            <a:noAutofit/>
          </a:bodyPr>
          <a:lstStyle/>
          <a:p>
            <a:r>
              <a:rPr lang="ru-RU" sz="2000" dirty="0"/>
              <a:t>УРЕГУЛИРОВАНИЕ СТРАХОВЫХ СЛУЧАЕВ ОНЛАЙН</a:t>
            </a:r>
          </a:p>
        </p:txBody>
      </p:sp>
      <p:sp>
        <p:nvSpPr>
          <p:cNvPr id="16" name="Объект 3"/>
          <p:cNvSpPr>
            <a:spLocks noGrp="1"/>
          </p:cNvSpPr>
          <p:nvPr>
            <p:ph idx="1"/>
          </p:nvPr>
        </p:nvSpPr>
        <p:spPr>
          <a:xfrm>
            <a:off x="4164375" y="1889632"/>
            <a:ext cx="4735457" cy="945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400"/>
              </a:lnSpc>
              <a:spcBef>
                <a:spcPts val="600"/>
              </a:spcBef>
            </a:pP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В </a:t>
            </a:r>
            <a:r>
              <a:rPr kumimoji="0" lang="ru-RU" sz="1400" b="1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К</a:t>
            </a:r>
            <a:r>
              <a:rPr kumimoji="0" lang="ru-RU" sz="1400" b="1" kern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абинете </a:t>
            </a:r>
            <a:r>
              <a:rPr kumimoji="0" lang="ru-RU" sz="1400" b="1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клиента </a:t>
            </a: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по кнопке «Заявление о страховом событии» для Заявителей, у которых </a:t>
            </a:r>
            <a:r>
              <a:rPr kumimoji="0" lang="ru-RU" sz="1400" b="1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уже имеется доступ в </a:t>
            </a:r>
            <a:r>
              <a:rPr kumimoji="0" lang="ru-RU" sz="1400" b="1" kern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Кабинет </a:t>
            </a:r>
            <a:r>
              <a:rPr kumimoji="0" lang="ru-RU" sz="1400" b="1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клиента</a:t>
            </a:r>
          </a:p>
          <a:p>
            <a:pPr algn="just">
              <a:lnSpc>
                <a:spcPts val="1400"/>
              </a:lnSpc>
              <a:spcBef>
                <a:spcPts val="600"/>
              </a:spcBef>
            </a:pP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По кнопке «</a:t>
            </a:r>
            <a:r>
              <a:rPr kumimoji="0" lang="en-US" sz="1400" b="1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SOS </a:t>
            </a:r>
            <a:r>
              <a:rPr kumimoji="0" lang="ru-RU" sz="1400" b="1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Страховой случай</a:t>
            </a: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» для Заявителей, </a:t>
            </a:r>
            <a:r>
              <a:rPr kumimoji="0" lang="ru-RU" sz="1400" b="1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не имеющих доступа в личный кабинет</a:t>
            </a:r>
            <a:endParaRPr lang="ru-RU" sz="1400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Объект 3"/>
          <p:cNvSpPr>
            <a:spLocks noGrp="1"/>
          </p:cNvSpPr>
          <p:nvPr>
            <p:ph idx="15"/>
          </p:nvPr>
        </p:nvSpPr>
        <p:spPr>
          <a:xfrm>
            <a:off x="4153358" y="3737986"/>
            <a:ext cx="4735457" cy="945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400"/>
              </a:lnSpc>
              <a:spcBef>
                <a:spcPts val="600"/>
              </a:spcBef>
            </a:pP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заполнить заявление о страховой выплате; </a:t>
            </a:r>
          </a:p>
          <a:p>
            <a:pPr algn="just">
              <a:lnSpc>
                <a:spcPts val="1400"/>
              </a:lnSpc>
              <a:spcBef>
                <a:spcPts val="600"/>
              </a:spcBef>
            </a:pP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загрузить электронные копии документов (сканы или фото)  в соответствии с перечнем</a:t>
            </a:r>
          </a:p>
          <a:p>
            <a:pPr algn="just">
              <a:lnSpc>
                <a:spcPts val="1400"/>
              </a:lnSpc>
              <a:spcBef>
                <a:spcPts val="600"/>
              </a:spcBef>
            </a:pP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получить информацию о необходимости предоставления  дополнительных документов </a:t>
            </a:r>
          </a:p>
          <a:p>
            <a:pPr algn="just">
              <a:lnSpc>
                <a:spcPts val="1400"/>
              </a:lnSpc>
              <a:spcBef>
                <a:spcPts val="600"/>
              </a:spcBef>
            </a:pP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загрузить сканы запрошенных документов; </a:t>
            </a:r>
          </a:p>
          <a:p>
            <a:pPr algn="just">
              <a:lnSpc>
                <a:spcPts val="1400"/>
              </a:lnSpc>
              <a:spcBef>
                <a:spcPts val="600"/>
              </a:spcBef>
            </a:pP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получить предварительное решение по заявленному событию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954D4B-F25F-4F7D-966F-8A23077BAD1C}"/>
              </a:ext>
            </a:extLst>
          </p:cNvPr>
          <p:cNvSpPr/>
          <p:nvPr/>
        </p:nvSpPr>
        <p:spPr bwMode="auto">
          <a:xfrm>
            <a:off x="0" y="1263203"/>
            <a:ext cx="3840480" cy="55947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1600" b="0" dirty="0">
              <a:latin typeface="+mn-lt"/>
            </a:endParaRPr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555387" y="1510311"/>
            <a:ext cx="3027785" cy="639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Char char="§"/>
              <a:defRPr kumimoji="1" sz="20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50000"/>
              <a:buFont typeface="Wingdings" panose="05000000000000000000" pitchFamily="2" charset="2"/>
              <a:buChar char="q"/>
              <a:defRPr kumimoji="1" sz="16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b="0" kern="0" dirty="0">
                <a:cs typeface="DINPro" pitchFamily="34" charset="0"/>
              </a:rPr>
              <a:t>УРЕГУЛИРОВАНИЕ СТРАХОВОГО СОБЫТИЯ ОНЛАЙН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6" y="1510311"/>
            <a:ext cx="288042" cy="250095"/>
          </a:xfrm>
          <a:prstGeom prst="rect">
            <a:avLst/>
          </a:prstGeom>
        </p:spPr>
      </p:pic>
      <p:sp>
        <p:nvSpPr>
          <p:cNvPr id="11" name="Текст 1"/>
          <p:cNvSpPr txBox="1">
            <a:spLocks/>
          </p:cNvSpPr>
          <p:nvPr/>
        </p:nvSpPr>
        <p:spPr>
          <a:xfrm>
            <a:off x="4168631" y="1451508"/>
            <a:ext cx="4720185" cy="31988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Char char="§"/>
              <a:defRPr kumimoji="1" sz="20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50000"/>
              <a:buFont typeface="Wingdings" panose="05000000000000000000" pitchFamily="2" charset="2"/>
              <a:buChar char="q"/>
              <a:defRPr kumimoji="1" sz="16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kern="0" dirty="0">
                <a:latin typeface="+mn-lt"/>
                <a:cs typeface="DINPro" pitchFamily="34" charset="0"/>
              </a:rPr>
              <a:t>РЕГИСТРАЦИЯ НА САЙТЕ ONLINE 24/7</a:t>
            </a:r>
          </a:p>
        </p:txBody>
      </p:sp>
      <p:sp>
        <p:nvSpPr>
          <p:cNvPr id="17" name="Текст 1"/>
          <p:cNvSpPr txBox="1">
            <a:spLocks/>
          </p:cNvSpPr>
          <p:nvPr/>
        </p:nvSpPr>
        <p:spPr>
          <a:xfrm>
            <a:off x="4168631" y="3321896"/>
            <a:ext cx="4720185" cy="31988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Char char="§"/>
              <a:defRPr kumimoji="1" sz="20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50000"/>
              <a:buFont typeface="Wingdings" panose="05000000000000000000" pitchFamily="2" charset="2"/>
              <a:buChar char="q"/>
              <a:defRPr kumimoji="1" sz="16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kern="0" dirty="0" smtClean="0">
                <a:latin typeface="+mn-lt"/>
                <a:cs typeface="DINPro" pitchFamily="34" charset="0"/>
              </a:rPr>
              <a:t>СЕРВИС ПОЗВОЛЯЕТ БЕЗ ПОСЕЩЕНИЯ ОФИСА</a:t>
            </a:r>
            <a:endParaRPr lang="ru-RU" sz="1600" kern="0" dirty="0">
              <a:latin typeface="+mn-lt"/>
              <a:cs typeface="DINPro" pitchFamily="34" charset="0"/>
            </a:endParaRPr>
          </a:p>
        </p:txBody>
      </p:sp>
      <p:sp>
        <p:nvSpPr>
          <p:cNvPr id="19" name="Текст 1"/>
          <p:cNvSpPr txBox="1">
            <a:spLocks/>
          </p:cNvSpPr>
          <p:nvPr/>
        </p:nvSpPr>
        <p:spPr>
          <a:xfrm>
            <a:off x="340177" y="5872023"/>
            <a:ext cx="3094135" cy="31988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Char char="§"/>
              <a:defRPr kumimoji="1" sz="20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50000"/>
              <a:buFont typeface="Wingdings" panose="05000000000000000000" pitchFamily="2" charset="2"/>
              <a:buChar char="q"/>
              <a:defRPr kumimoji="1" sz="16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400" kern="0" dirty="0">
                <a:latin typeface="+mn-lt"/>
                <a:cs typeface="DINPro" pitchFamily="34" charset="0"/>
              </a:rPr>
              <a:t>ДЛЯ ЗАЯВЛЕНИЙ ONLINE УСТАНОВЛЕН НАИВЫСШИЙ ПРИОРИТЕТ ПО СРОКАМ РАССМОТРЕНИЯ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18912" y="3418159"/>
            <a:ext cx="3094135" cy="1780159"/>
            <a:chOff x="318912" y="3418159"/>
            <a:chExt cx="3094135" cy="17801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12" y="3418159"/>
              <a:ext cx="3094135" cy="1780159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/>
            <a:srcRect r="2546" b="1888"/>
            <a:stretch/>
          </p:blipFill>
          <p:spPr>
            <a:xfrm>
              <a:off x="709104" y="3529353"/>
              <a:ext cx="2302783" cy="1457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4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491" y="416665"/>
            <a:ext cx="7631185" cy="852095"/>
          </a:xfrm>
        </p:spPr>
        <p:txBody>
          <a:bodyPr>
            <a:noAutofit/>
          </a:bodyPr>
          <a:lstStyle/>
          <a:p>
            <a:r>
              <a:rPr lang="ru-RU" sz="2000" dirty="0"/>
              <a:t>СПЕЦИАЛЬНЫЕ ПРЕДЛОЖЕНИЯ НА </a:t>
            </a:r>
            <a:r>
              <a:rPr lang="en-US" sz="2000" dirty="0">
                <a:solidFill>
                  <a:srgbClr val="B70D18"/>
                </a:solidFill>
              </a:rPr>
              <a:t>KAPLIFE.RU</a:t>
            </a:r>
            <a:endParaRPr lang="ru-RU" sz="2000" dirty="0"/>
          </a:p>
        </p:txBody>
      </p:sp>
      <p:sp>
        <p:nvSpPr>
          <p:cNvPr id="10" name="Объект 3"/>
          <p:cNvSpPr>
            <a:spLocks noGrp="1"/>
          </p:cNvSpPr>
          <p:nvPr>
            <p:ph idx="1"/>
          </p:nvPr>
        </p:nvSpPr>
        <p:spPr>
          <a:xfrm>
            <a:off x="4189226" y="1510311"/>
            <a:ext cx="4633159" cy="14494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ru-RU" altLang="ru-RU" sz="1600" dirty="0">
                <a:solidFill>
                  <a:schemeClr val="tx1"/>
                </a:solidFill>
                <a:ea typeface="Aktiv Grotesk Corp Light"/>
                <a:cs typeface="DINPro" pitchFamily="34" charset="0"/>
              </a:rPr>
              <a:t>Специальные условия, бонусные опции, полезная информация доступны на сайте </a:t>
            </a:r>
            <a:r>
              <a:rPr lang="en-US" altLang="ru-RU" sz="1600" dirty="0">
                <a:solidFill>
                  <a:srgbClr val="B70D18"/>
                </a:solidFill>
                <a:ea typeface="Aktiv Grotesk Corp Light"/>
                <a:cs typeface="DINPro" pitchFamily="34" charset="0"/>
              </a:rPr>
              <a:t>KAPLIFE.RU</a:t>
            </a:r>
            <a:r>
              <a:rPr lang="en-US" altLang="ru-RU" sz="1600" dirty="0">
                <a:solidFill>
                  <a:schemeClr val="tx1"/>
                </a:solidFill>
                <a:ea typeface="Aktiv Grotesk Corp Light"/>
                <a:cs typeface="DINPro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ea typeface="Aktiv Grotesk Corp Light"/>
                <a:cs typeface="DINPro" pitchFamily="34" charset="0"/>
              </a:rPr>
              <a:t>и в новостной рассылке КАПИТАЛ </a:t>
            </a:r>
            <a:r>
              <a:rPr lang="en-US" altLang="ru-RU" sz="1600" dirty="0">
                <a:solidFill>
                  <a:schemeClr val="tx1"/>
                </a:solidFill>
                <a:ea typeface="Aktiv Grotesk Corp Light"/>
                <a:cs typeface="DINPro" pitchFamily="34" charset="0"/>
              </a:rPr>
              <a:t>LIFE</a:t>
            </a:r>
            <a:r>
              <a:rPr lang="ru-RU" altLang="ru-RU" sz="1600" dirty="0">
                <a:solidFill>
                  <a:schemeClr val="tx1"/>
                </a:solidFill>
                <a:ea typeface="Aktiv Grotesk Corp Light"/>
                <a:cs typeface="DINPro" pitchFamily="34" charset="0"/>
              </a:rPr>
              <a:t>. </a:t>
            </a:r>
          </a:p>
          <a:p>
            <a:pPr marL="0" indent="0">
              <a:buNone/>
            </a:pPr>
            <a:endParaRPr lang="ru-RU" altLang="ru-RU" sz="1600" dirty="0">
              <a:solidFill>
                <a:schemeClr val="tx1"/>
              </a:solidFill>
              <a:ea typeface="Aktiv Grotesk Corp Light"/>
              <a:cs typeface="DINPro" pitchFamily="34" charset="0"/>
            </a:endParaRPr>
          </a:p>
          <a:p>
            <a:pPr marL="0" indent="0">
              <a:buNone/>
            </a:pPr>
            <a:r>
              <a:rPr lang="ru-RU" altLang="ru-RU" sz="1600" dirty="0">
                <a:solidFill>
                  <a:schemeClr val="tx1"/>
                </a:solidFill>
                <a:ea typeface="Aktiv Grotesk Corp Light"/>
                <a:cs typeface="DINPro" pitchFamily="34" charset="0"/>
              </a:rPr>
              <a:t>Подписывайтесь на наши новостные сообщения на сайте </a:t>
            </a:r>
            <a:r>
              <a:rPr lang="en-US" altLang="ru-RU" sz="1600" dirty="0">
                <a:solidFill>
                  <a:srgbClr val="B70D18"/>
                </a:solidFill>
                <a:ea typeface="Aktiv Grotesk Corp Light"/>
                <a:cs typeface="DINPro" pitchFamily="34" charset="0"/>
              </a:rPr>
              <a:t>KAPLIFE.RU</a:t>
            </a:r>
            <a:r>
              <a:rPr lang="ru-RU" altLang="ru-RU" sz="1600" dirty="0">
                <a:solidFill>
                  <a:schemeClr val="tx1"/>
                </a:solidFill>
                <a:ea typeface="Aktiv Grotesk Corp Light"/>
                <a:cs typeface="DINPro" pitchFamily="34" charset="0"/>
              </a:rPr>
              <a:t> для получения уведомлений о специальных предложениях на Ваш адрес электронной почты.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954D4B-F25F-4F7D-966F-8A23077BAD1C}"/>
              </a:ext>
            </a:extLst>
          </p:cNvPr>
          <p:cNvSpPr/>
          <p:nvPr/>
        </p:nvSpPr>
        <p:spPr bwMode="auto">
          <a:xfrm>
            <a:off x="0" y="1263203"/>
            <a:ext cx="3840480" cy="55947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1600" b="0" dirty="0">
              <a:latin typeface="+mn-lt"/>
            </a:endParaRPr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555387" y="1510311"/>
            <a:ext cx="3027785" cy="639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Char char="§"/>
              <a:defRPr kumimoji="1" sz="20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50000"/>
              <a:buFont typeface="Wingdings" panose="05000000000000000000" pitchFamily="2" charset="2"/>
              <a:buChar char="q"/>
              <a:defRPr kumimoji="1" sz="16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b="0" kern="0" dirty="0">
                <a:cs typeface="DINPro" pitchFamily="34" charset="0"/>
              </a:rPr>
              <a:t>СЛЕДИТЕ ЗА СПЕЦИАЛЬНЫМИ ПРЕДЛОЖЕНИЯМИ НА САЙТЕ КАПИТАЛ </a:t>
            </a:r>
            <a:r>
              <a:rPr lang="en-US" sz="1600" b="0" kern="0" dirty="0">
                <a:cs typeface="DINPro" pitchFamily="34" charset="0"/>
              </a:rPr>
              <a:t>LIFE</a:t>
            </a:r>
            <a:endParaRPr lang="ru-RU" sz="1600" b="0" kern="0" dirty="0">
              <a:cs typeface="DINPro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6" y="1510311"/>
            <a:ext cx="288042" cy="25009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65561" y="4424098"/>
            <a:ext cx="3237284" cy="1862841"/>
            <a:chOff x="265561" y="4424098"/>
            <a:chExt cx="3237284" cy="186284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61" y="4424098"/>
              <a:ext cx="3237284" cy="1862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r="1287" b="5964"/>
            <a:stretch/>
          </p:blipFill>
          <p:spPr>
            <a:xfrm>
              <a:off x="669898" y="4543800"/>
              <a:ext cx="2435252" cy="1521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491" y="416665"/>
            <a:ext cx="7631185" cy="852095"/>
          </a:xfrm>
        </p:spPr>
        <p:txBody>
          <a:bodyPr>
            <a:noAutofit/>
          </a:bodyPr>
          <a:lstStyle/>
          <a:p>
            <a:r>
              <a:rPr lang="ru-RU" sz="2000" dirty="0"/>
              <a:t>СТРАХОВАНИЕ ЖИЗНИ: ПРЕИМУЩЕСТВА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954D4B-F25F-4F7D-966F-8A23077BAD1C}"/>
              </a:ext>
            </a:extLst>
          </p:cNvPr>
          <p:cNvSpPr/>
          <p:nvPr/>
        </p:nvSpPr>
        <p:spPr bwMode="auto">
          <a:xfrm>
            <a:off x="0" y="1263203"/>
            <a:ext cx="3840480" cy="55947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1600" b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9537" y="1494555"/>
            <a:ext cx="4829188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Страховые взносы не подлежат взысканию со стороны третьих лиц.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Страховые выплаты производятся лицам, указанным в Договоре страхования, если не указано иное.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Страховые взносы, уплаченные по Договору страхования, не подлежат разделу при имущественных спорах, конфискации или изъятию по решению суда.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9062" y="5374868"/>
            <a:ext cx="48291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Финансовая защита Застрахованного лица при наступлении страхового события.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300" b="0" dirty="0" smtClean="0">
                <a:solidFill>
                  <a:srgbClr val="323232"/>
                </a:solidFill>
                <a:latin typeface="+mn-lt"/>
                <a:cs typeface="DINPro" pitchFamily="34" charset="0"/>
              </a:rPr>
              <a:t>Забота </a:t>
            </a: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о близких - адресная передача </a:t>
            </a:r>
            <a:r>
              <a:rPr kumimoji="1" lang="ru-RU" sz="1300" b="0" dirty="0" smtClean="0">
                <a:solidFill>
                  <a:srgbClr val="323232"/>
                </a:solidFill>
                <a:latin typeface="+mn-lt"/>
                <a:cs typeface="DINPro" pitchFamily="34" charset="0"/>
              </a:rPr>
              <a:t>средств указанным в договоре лицам.</a:t>
            </a:r>
            <a:endParaRPr kumimoji="1" lang="ru-RU" sz="1300" b="0" dirty="0">
              <a:solidFill>
                <a:srgbClr val="323232"/>
              </a:solidFill>
              <a:latin typeface="+mn-lt"/>
              <a:cs typeface="DINPro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9062" y="3119034"/>
            <a:ext cx="482918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Страховые выплаты лицам, в пользу которых заключен договор страхования, в случае ухода Страхователя / Застрахованного лица из жизни не облагаются НДФЛ.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По полисам страхования жизни со сроком более 5 лет можно получить налоговый вычет по НДФЛ, объем выплат до </a:t>
            </a:r>
            <a:r>
              <a:rPr kumimoji="1" lang="ru-RU" sz="1300" b="0" dirty="0" smtClean="0">
                <a:solidFill>
                  <a:srgbClr val="323232"/>
                </a:solidFill>
                <a:latin typeface="+mn-lt"/>
                <a:cs typeface="DINPro" pitchFamily="34" charset="0"/>
              </a:rPr>
              <a:t>19 500 </a:t>
            </a: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рублей в год (</a:t>
            </a:r>
            <a:r>
              <a:rPr kumimoji="1" lang="ru-RU" sz="1300" b="0" dirty="0" err="1">
                <a:solidFill>
                  <a:srgbClr val="323232"/>
                </a:solidFill>
                <a:latin typeface="+mn-lt"/>
                <a:cs typeface="DINPro" pitchFamily="34" charset="0"/>
              </a:rPr>
              <a:t>пп</a:t>
            </a: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. 4 п. 1 ст. 219 НК РФ).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Выплаты по окончании срока действия Договора не подлежат налогообложению, если ставка инвестиционного дохода была ниже или равна официальной ставке рефинансирования ЦБ РФ (п.2 ст.213 НК РФ).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928821" y="1396891"/>
            <a:ext cx="2108822" cy="679757"/>
            <a:chOff x="1745022" y="3095367"/>
            <a:chExt cx="2192358" cy="827975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22" y="3095367"/>
              <a:ext cx="2192358" cy="827975"/>
            </a:xfrm>
            <a:prstGeom prst="rect">
              <a:avLst/>
            </a:prstGeom>
          </p:spPr>
        </p:pic>
        <p:sp>
          <p:nvSpPr>
            <p:cNvPr id="19" name="Прямоугольник 2"/>
            <p:cNvSpPr>
              <a:spLocks noChangeArrowheads="1"/>
            </p:cNvSpPr>
            <p:nvPr/>
          </p:nvSpPr>
          <p:spPr bwMode="auto">
            <a:xfrm>
              <a:off x="1874446" y="3171394"/>
              <a:ext cx="1914349" cy="41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>
                  <a:solidFill>
                    <a:srgbClr val="6666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500">
                  <a:solidFill>
                    <a:srgbClr val="6666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dirty="0">
                  <a:solidFill>
                    <a:srgbClr val="323232"/>
                  </a:solidFill>
                  <a:latin typeface="+mn-lt"/>
                  <a:cs typeface="DINPro" pitchFamily="34" charset="0"/>
                </a:rPr>
                <a:t>ЮРИДИЧЕСКИЕ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920240" y="5287041"/>
            <a:ext cx="2108822" cy="679757"/>
            <a:chOff x="1670223" y="2780512"/>
            <a:chExt cx="2108822" cy="6797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223" y="2780512"/>
              <a:ext cx="2108822" cy="679757"/>
            </a:xfrm>
            <a:prstGeom prst="rect">
              <a:avLst/>
            </a:prstGeom>
          </p:spPr>
        </p:pic>
        <p:sp>
          <p:nvSpPr>
            <p:cNvPr id="22" name="Прямоугольник 2"/>
            <p:cNvSpPr>
              <a:spLocks noChangeArrowheads="1"/>
            </p:cNvSpPr>
            <p:nvPr/>
          </p:nvSpPr>
          <p:spPr bwMode="auto">
            <a:xfrm>
              <a:off x="1794716" y="2853563"/>
              <a:ext cx="18414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>
                  <a:solidFill>
                    <a:srgbClr val="6666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500">
                  <a:solidFill>
                    <a:srgbClr val="6666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dirty="0" smtClean="0">
                  <a:solidFill>
                    <a:srgbClr val="323232"/>
                  </a:solidFill>
                  <a:latin typeface="+mn-lt"/>
                  <a:cs typeface="DINPro" pitchFamily="34" charset="0"/>
                </a:rPr>
                <a:t>ФИНАНСОВЫЕ</a:t>
              </a:r>
              <a:endParaRPr kumimoji="0" lang="ru-RU" altLang="ru-RU" sz="1600" dirty="0">
                <a:solidFill>
                  <a:srgbClr val="323232"/>
                </a:solidFill>
                <a:latin typeface="+mn-lt"/>
                <a:cs typeface="DINPro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21348" y="3029193"/>
            <a:ext cx="2108822" cy="679757"/>
            <a:chOff x="1670223" y="4451193"/>
            <a:chExt cx="2108822" cy="679757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223" y="4451193"/>
              <a:ext cx="2108822" cy="679757"/>
            </a:xfrm>
            <a:prstGeom prst="rect">
              <a:avLst/>
            </a:prstGeom>
          </p:spPr>
        </p:pic>
        <p:sp>
          <p:nvSpPr>
            <p:cNvPr id="25" name="Прямоугольник 2"/>
            <p:cNvSpPr>
              <a:spLocks noChangeArrowheads="1"/>
            </p:cNvSpPr>
            <p:nvPr/>
          </p:nvSpPr>
          <p:spPr bwMode="auto">
            <a:xfrm>
              <a:off x="1794716" y="4524244"/>
              <a:ext cx="18414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>
                  <a:solidFill>
                    <a:srgbClr val="6666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500">
                  <a:solidFill>
                    <a:srgbClr val="6666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dirty="0" smtClean="0">
                  <a:solidFill>
                    <a:srgbClr val="323232"/>
                  </a:solidFill>
                  <a:latin typeface="+mn-lt"/>
                  <a:cs typeface="DINPro" pitchFamily="34" charset="0"/>
                </a:rPr>
                <a:t>НАЛОГОВЫЕ</a:t>
              </a:r>
              <a:endParaRPr kumimoji="0" lang="ru-RU" altLang="ru-RU" sz="1600" dirty="0">
                <a:solidFill>
                  <a:srgbClr val="323232"/>
                </a:solidFill>
                <a:latin typeface="+mn-lt"/>
                <a:cs typeface="DINPr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9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66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5">
            <a:extLst>
              <a:ext uri="{FF2B5EF4-FFF2-40B4-BE49-F238E27FC236}">
                <a16:creationId xmlns:a16="http://schemas.microsoft.com/office/drawing/2014/main" id="{57A28528-5D51-5B14-CB85-62AE55E8ACC3}"/>
              </a:ext>
            </a:extLst>
          </p:cNvPr>
          <p:cNvSpPr/>
          <p:nvPr/>
        </p:nvSpPr>
        <p:spPr bwMode="auto">
          <a:xfrm>
            <a:off x="3490124" y="1276351"/>
            <a:ext cx="5671039" cy="5581649"/>
          </a:xfrm>
          <a:prstGeom prst="rect">
            <a:avLst/>
          </a:prstGeom>
          <a:solidFill>
            <a:srgbClr val="F5F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58612" y="6579130"/>
            <a:ext cx="719137" cy="225425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ru-RU" dirty="0"/>
              <a:t>4</a:t>
            </a:r>
            <a:endParaRPr lang="ru-RU" alt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6BFC6BA-3CC2-A41A-0644-3A76BC2188B5}"/>
              </a:ext>
            </a:extLst>
          </p:cNvPr>
          <p:cNvSpPr/>
          <p:nvPr/>
        </p:nvSpPr>
        <p:spPr>
          <a:xfrm>
            <a:off x="243045" y="2474460"/>
            <a:ext cx="3033664" cy="546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8" dirty="0">
                <a:solidFill>
                  <a:srgbClr val="3F3F3F"/>
                </a:solidFill>
                <a:latin typeface="Calibri" panose="020F0502020204030204" pitchFamily="34" charset="0"/>
              </a:rPr>
              <a:t>ООО «Капитал Лайф Страхование Жизни»</a:t>
            </a:r>
            <a:br>
              <a:rPr lang="ru-RU" sz="1108" dirty="0">
                <a:solidFill>
                  <a:srgbClr val="3F3F3F"/>
                </a:solidFill>
                <a:latin typeface="Calibri" panose="020F0502020204030204" pitchFamily="34" charset="0"/>
              </a:rPr>
            </a:br>
            <a:r>
              <a:rPr lang="ru-RU" sz="923" b="0" dirty="0">
                <a:solidFill>
                  <a:srgbClr val="3F3F3F"/>
                </a:solidFill>
                <a:latin typeface="Calibri" panose="020F0502020204030204" pitchFamily="34" charset="0"/>
              </a:rPr>
              <a:t>№</a:t>
            </a:r>
            <a:r>
              <a:rPr lang="en-US" sz="923" b="0" dirty="0">
                <a:solidFill>
                  <a:srgbClr val="3F3F3F"/>
                </a:solidFill>
                <a:latin typeface="Calibri" panose="020F0502020204030204" pitchFamily="34" charset="0"/>
              </a:rPr>
              <a:t>6</a:t>
            </a:r>
            <a:r>
              <a:rPr lang="ru-RU" sz="923" b="0" dirty="0">
                <a:solidFill>
                  <a:srgbClr val="3F3F3F"/>
                </a:solidFill>
                <a:latin typeface="Calibri" panose="020F0502020204030204" pitchFamily="34" charset="0"/>
              </a:rPr>
              <a:t> на рынке страхования жизни</a:t>
            </a:r>
          </a:p>
          <a:p>
            <a:r>
              <a:rPr lang="ru-RU" sz="923" b="0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(по данным </a:t>
            </a:r>
            <a:r>
              <a:rPr lang="ru-RU" sz="923" b="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ЦБ РФ </a:t>
            </a:r>
            <a:r>
              <a:rPr lang="ru-RU" sz="923" b="0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по итогам </a:t>
            </a:r>
            <a:r>
              <a:rPr lang="ru-RU" sz="923" b="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9 мес. </a:t>
            </a:r>
            <a:r>
              <a:rPr lang="ru-RU" sz="923" b="0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2023 года)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0926474-4D1C-460F-3728-84577F5FD4D7}"/>
              </a:ext>
            </a:extLst>
          </p:cNvPr>
          <p:cNvSpPr/>
          <p:nvPr/>
        </p:nvSpPr>
        <p:spPr>
          <a:xfrm>
            <a:off x="243045" y="3962021"/>
            <a:ext cx="3033664" cy="546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8" dirty="0">
                <a:solidFill>
                  <a:srgbClr val="3F3F3F"/>
                </a:solidFill>
                <a:latin typeface="Calibri" panose="020F0502020204030204" pitchFamily="34" charset="0"/>
              </a:rPr>
              <a:t>ООО «Капитал Медицинское Страхование» </a:t>
            </a:r>
          </a:p>
          <a:p>
            <a:r>
              <a:rPr lang="ru-RU" sz="923" b="0" dirty="0">
                <a:solidFill>
                  <a:srgbClr val="3F3F3F"/>
                </a:solidFill>
                <a:latin typeface="Calibri" panose="020F0502020204030204" pitchFamily="34" charset="0"/>
              </a:rPr>
              <a:t>№2 на рынке ОМС </a:t>
            </a:r>
          </a:p>
          <a:p>
            <a:r>
              <a:rPr lang="ru-RU" sz="923" b="0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(по данным ЦБ РФ по </a:t>
            </a:r>
            <a:r>
              <a:rPr lang="ru-RU" sz="923" b="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итогам 9 мес. </a:t>
            </a:r>
            <a:r>
              <a:rPr lang="ru-RU" sz="923" b="0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2023 года)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76F16E0-4241-30CC-7688-D4E3BD06324F}"/>
              </a:ext>
            </a:extLst>
          </p:cNvPr>
          <p:cNvSpPr/>
          <p:nvPr/>
        </p:nvSpPr>
        <p:spPr>
          <a:xfrm>
            <a:off x="312317" y="5486899"/>
            <a:ext cx="2530224" cy="404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8" dirty="0">
                <a:solidFill>
                  <a:srgbClr val="3F3F3F"/>
                </a:solidFill>
                <a:latin typeface="Calibri" panose="020F0502020204030204" pitchFamily="34" charset="0"/>
              </a:rPr>
              <a:t>ООО «Медис»</a:t>
            </a:r>
          </a:p>
          <a:p>
            <a:r>
              <a:rPr lang="ru-RU" sz="923" b="0" dirty="0">
                <a:solidFill>
                  <a:srgbClr val="3F3F3F"/>
                </a:solidFill>
                <a:latin typeface="Calibri" panose="020F0502020204030204" pitchFamily="34" charset="0"/>
              </a:rPr>
              <a:t>№1 на рынке производственной медицины</a:t>
            </a:r>
          </a:p>
        </p:txBody>
      </p:sp>
      <p:sp>
        <p:nvSpPr>
          <p:cNvPr id="32" name="Прямоугольник 30">
            <a:extLst>
              <a:ext uri="{FF2B5EF4-FFF2-40B4-BE49-F238E27FC236}">
                <a16:creationId xmlns:a16="http://schemas.microsoft.com/office/drawing/2014/main" id="{B1989255-8862-121B-5DFA-25CB93B769E6}"/>
              </a:ext>
            </a:extLst>
          </p:cNvPr>
          <p:cNvSpPr/>
          <p:nvPr/>
        </p:nvSpPr>
        <p:spPr>
          <a:xfrm>
            <a:off x="4475145" y="1862403"/>
            <a:ext cx="3530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77" dirty="0" smtClean="0">
                <a:solidFill>
                  <a:srgbClr val="B70D18"/>
                </a:solidFill>
                <a:latin typeface="+mn-lt"/>
              </a:rPr>
              <a:t>25 </a:t>
            </a:r>
            <a:r>
              <a:rPr lang="ru-RU" sz="1477" dirty="0">
                <a:solidFill>
                  <a:srgbClr val="B70D18"/>
                </a:solidFill>
                <a:latin typeface="+mn-lt"/>
              </a:rPr>
              <a:t>млн застрахованных </a:t>
            </a:r>
            <a:r>
              <a:rPr lang="ru-RU" sz="1477" b="0" dirty="0">
                <a:solidFill>
                  <a:srgbClr val="3F3F3F"/>
                </a:solidFill>
                <a:latin typeface="+mn-lt"/>
              </a:rPr>
              <a:t>россиян</a:t>
            </a:r>
          </a:p>
          <a:p>
            <a:r>
              <a:rPr lang="ru-RU" sz="923" b="0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(по данным ЦБ РФ по итогам </a:t>
            </a:r>
            <a:r>
              <a:rPr lang="ru-RU" sz="923" b="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9 мес. </a:t>
            </a:r>
            <a:r>
              <a:rPr lang="ru-RU" sz="923" b="0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2023 года)</a:t>
            </a:r>
          </a:p>
        </p:txBody>
      </p:sp>
      <p:sp>
        <p:nvSpPr>
          <p:cNvPr id="33" name="Прямоугольник 31">
            <a:extLst>
              <a:ext uri="{FF2B5EF4-FFF2-40B4-BE49-F238E27FC236}">
                <a16:creationId xmlns:a16="http://schemas.microsoft.com/office/drawing/2014/main" id="{6B8F6E74-74E1-D84C-D5E5-79F37237F69D}"/>
              </a:ext>
            </a:extLst>
          </p:cNvPr>
          <p:cNvSpPr/>
          <p:nvPr/>
        </p:nvSpPr>
        <p:spPr>
          <a:xfrm>
            <a:off x="4543607" y="3386471"/>
            <a:ext cx="2666212" cy="50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77" b="0" dirty="0">
                <a:solidFill>
                  <a:srgbClr val="3F3F3F"/>
                </a:solidFill>
                <a:latin typeface="+mn-lt"/>
              </a:rPr>
              <a:t>Более</a:t>
            </a:r>
            <a:r>
              <a:rPr lang="ru-RU" sz="1477" dirty="0">
                <a:solidFill>
                  <a:srgbClr val="3F3F3F"/>
                </a:solidFill>
                <a:latin typeface="+mn-lt"/>
              </a:rPr>
              <a:t> </a:t>
            </a:r>
            <a:r>
              <a:rPr lang="ru-RU" sz="1477" dirty="0">
                <a:solidFill>
                  <a:srgbClr val="B70D18"/>
                </a:solidFill>
                <a:latin typeface="+mn-lt"/>
              </a:rPr>
              <a:t>10</a:t>
            </a:r>
            <a:r>
              <a:rPr lang="ru-RU" sz="1477" dirty="0" smtClean="0">
                <a:solidFill>
                  <a:srgbClr val="B70D18"/>
                </a:solidFill>
                <a:latin typeface="+mn-lt"/>
              </a:rPr>
              <a:t>00 </a:t>
            </a:r>
            <a:r>
              <a:rPr lang="ru-RU" sz="1477" dirty="0">
                <a:solidFill>
                  <a:srgbClr val="B70D18"/>
                </a:solidFill>
                <a:latin typeface="+mn-lt"/>
              </a:rPr>
              <a:t>представительств</a:t>
            </a:r>
            <a:r>
              <a:rPr lang="ru-RU" sz="1477" dirty="0">
                <a:solidFill>
                  <a:srgbClr val="3F3F3F"/>
                </a:solidFill>
                <a:latin typeface="+mn-lt"/>
              </a:rPr>
              <a:t/>
            </a:r>
            <a:br>
              <a:rPr lang="ru-RU" sz="1477" dirty="0">
                <a:solidFill>
                  <a:srgbClr val="3F3F3F"/>
                </a:solidFill>
                <a:latin typeface="+mn-lt"/>
              </a:rPr>
            </a:br>
            <a:r>
              <a:rPr lang="ru-RU" sz="1477" b="0" dirty="0">
                <a:solidFill>
                  <a:srgbClr val="3F3F3F"/>
                </a:solidFill>
                <a:latin typeface="+mn-lt"/>
              </a:rPr>
              <a:t>в</a:t>
            </a:r>
            <a:r>
              <a:rPr lang="ru-RU" sz="1477" dirty="0">
                <a:solidFill>
                  <a:srgbClr val="3F3F3F"/>
                </a:solidFill>
                <a:latin typeface="+mn-lt"/>
              </a:rPr>
              <a:t> </a:t>
            </a:r>
            <a:r>
              <a:rPr lang="ru-RU" sz="1477" b="0" dirty="0" smtClean="0">
                <a:solidFill>
                  <a:srgbClr val="3F3F3F"/>
                </a:solidFill>
                <a:latin typeface="+mn-lt"/>
              </a:rPr>
              <a:t>˃</a:t>
            </a:r>
            <a:r>
              <a:rPr lang="ru-RU" sz="1477" dirty="0" smtClean="0">
                <a:solidFill>
                  <a:srgbClr val="B70D18"/>
                </a:solidFill>
                <a:latin typeface="+mn-lt"/>
              </a:rPr>
              <a:t>70 </a:t>
            </a:r>
            <a:r>
              <a:rPr lang="ru-RU" sz="1477" dirty="0">
                <a:solidFill>
                  <a:srgbClr val="B70D18"/>
                </a:solidFill>
                <a:latin typeface="+mn-lt"/>
              </a:rPr>
              <a:t>регионах </a:t>
            </a:r>
            <a:r>
              <a:rPr lang="ru-RU" sz="1477" b="0" dirty="0">
                <a:solidFill>
                  <a:srgbClr val="3F3F3F"/>
                </a:solidFill>
                <a:latin typeface="+mn-lt"/>
              </a:rPr>
              <a:t>страны</a:t>
            </a:r>
            <a:endParaRPr lang="ru-RU" sz="923" b="0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34" name="Прямоугольник 32">
            <a:extLst>
              <a:ext uri="{FF2B5EF4-FFF2-40B4-BE49-F238E27FC236}">
                <a16:creationId xmlns:a16="http://schemas.microsoft.com/office/drawing/2014/main" id="{0C8AF008-7412-A39F-CB8F-E7CC87CB9FE0}"/>
              </a:ext>
            </a:extLst>
          </p:cNvPr>
          <p:cNvSpPr/>
          <p:nvPr/>
        </p:nvSpPr>
        <p:spPr>
          <a:xfrm>
            <a:off x="4484268" y="4728537"/>
            <a:ext cx="2823256" cy="706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77" b="0" dirty="0">
                <a:solidFill>
                  <a:srgbClr val="3F3F3F"/>
                </a:solidFill>
                <a:latin typeface="+mn-lt"/>
              </a:rPr>
              <a:t>Более</a:t>
            </a:r>
            <a:r>
              <a:rPr lang="ru-RU" sz="1477" dirty="0">
                <a:solidFill>
                  <a:srgbClr val="3F3F3F"/>
                </a:solidFill>
                <a:latin typeface="+mn-lt"/>
              </a:rPr>
              <a:t> </a:t>
            </a:r>
            <a:r>
              <a:rPr lang="ru-RU" sz="1477" dirty="0">
                <a:solidFill>
                  <a:srgbClr val="B70D18"/>
                </a:solidFill>
                <a:latin typeface="+mn-lt"/>
              </a:rPr>
              <a:t>350 млрд рублей </a:t>
            </a:r>
            <a:r>
              <a:rPr lang="ru-RU" sz="1477" b="0" dirty="0">
                <a:solidFill>
                  <a:srgbClr val="3F3F3F"/>
                </a:solidFill>
                <a:latin typeface="+mn-lt"/>
              </a:rPr>
              <a:t>–</a:t>
            </a:r>
            <a:br>
              <a:rPr lang="ru-RU" sz="1477" b="0" dirty="0">
                <a:solidFill>
                  <a:srgbClr val="3F3F3F"/>
                </a:solidFill>
                <a:latin typeface="+mn-lt"/>
              </a:rPr>
            </a:br>
            <a:r>
              <a:rPr lang="ru-RU" sz="1477" b="0" dirty="0">
                <a:solidFill>
                  <a:srgbClr val="3F3F3F"/>
                </a:solidFill>
                <a:latin typeface="+mj-lt"/>
              </a:rPr>
              <a:t>совокупный объем средств</a:t>
            </a:r>
            <a:br>
              <a:rPr lang="ru-RU" sz="1477" b="0" dirty="0">
                <a:solidFill>
                  <a:srgbClr val="3F3F3F"/>
                </a:solidFill>
                <a:latin typeface="+mj-lt"/>
              </a:rPr>
            </a:br>
            <a:endParaRPr lang="ru-RU" sz="1477" b="0" dirty="0">
              <a:solidFill>
                <a:srgbClr val="3F3F3F"/>
              </a:solidFill>
              <a:latin typeface="+mj-lt"/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3A37F80D-440C-AADB-CD00-B5371A79C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268" y="1865784"/>
            <a:ext cx="608676" cy="60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1">
            <a:extLst>
              <a:ext uri="{FF2B5EF4-FFF2-40B4-BE49-F238E27FC236}">
                <a16:creationId xmlns:a16="http://schemas.microsoft.com/office/drawing/2014/main" id="{076297E3-E0EB-6477-72F8-79D5BAD07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61" y="4746446"/>
            <a:ext cx="628989" cy="636568"/>
          </a:xfrm>
          <a:prstGeom prst="rect">
            <a:avLst/>
          </a:prstGeom>
        </p:spPr>
      </p:pic>
      <p:pic>
        <p:nvPicPr>
          <p:cNvPr id="37" name="Рисунок 2">
            <a:extLst>
              <a:ext uri="{FF2B5EF4-FFF2-40B4-BE49-F238E27FC236}">
                <a16:creationId xmlns:a16="http://schemas.microsoft.com/office/drawing/2014/main" id="{CE6C7820-4FD5-C4FE-590D-81CF90558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88" y="3367461"/>
            <a:ext cx="597056" cy="5960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34" y="1790533"/>
            <a:ext cx="2308845" cy="5737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3" y="3342243"/>
            <a:ext cx="2219114" cy="563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3" y="4746447"/>
            <a:ext cx="2219114" cy="6365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92" y="2237358"/>
            <a:ext cx="2486952" cy="3249541"/>
          </a:xfrm>
          <a:prstGeom prst="rect">
            <a:avLst/>
          </a:prstGeom>
        </p:spPr>
      </p:pic>
      <p:sp>
        <p:nvSpPr>
          <p:cNvPr id="18" name="Заголовок 2"/>
          <p:cNvSpPr txBox="1">
            <a:spLocks/>
          </p:cNvSpPr>
          <p:nvPr/>
        </p:nvSpPr>
        <p:spPr>
          <a:xfrm>
            <a:off x="158900" y="442367"/>
            <a:ext cx="7855747" cy="53836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r>
              <a:rPr lang="ru-RU" sz="2000" dirty="0"/>
              <a:t>ГРУППА КОМПАНИЙ КАПИТАЛ </a:t>
            </a:r>
            <a:r>
              <a:rPr lang="en-US" sz="2000" dirty="0"/>
              <a:t>LIFE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07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0954D4B-F25F-4F7D-966F-8A23077BAD1C}"/>
              </a:ext>
            </a:extLst>
          </p:cNvPr>
          <p:cNvSpPr/>
          <p:nvPr/>
        </p:nvSpPr>
        <p:spPr bwMode="auto">
          <a:xfrm>
            <a:off x="-2" y="1276349"/>
            <a:ext cx="4040015" cy="55721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1600" b="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151998" y="6581002"/>
            <a:ext cx="719138" cy="225425"/>
          </a:xfrm>
        </p:spPr>
        <p:txBody>
          <a:bodyPr/>
          <a:lstStyle/>
          <a:p>
            <a:pPr>
              <a:defRPr/>
            </a:pPr>
            <a:r>
              <a:rPr lang="en-US" altLang="ru-RU" dirty="0"/>
              <a:t>5</a:t>
            </a:r>
            <a:endParaRPr lang="ru-RU" altLang="ru-RU" dirty="0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34948" y="2665730"/>
            <a:ext cx="3828816" cy="6440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pPr>
              <a:defRPr sz="4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ru-RU" sz="2000" kern="0" dirty="0" smtClean="0">
                <a:solidFill>
                  <a:srgbClr val="B70D18"/>
                </a:solidFill>
                <a:latin typeface="+mn-lt"/>
                <a:ea typeface="Open Sans"/>
                <a:cs typeface="DINPro" pitchFamily="34" charset="0"/>
                <a:sym typeface="Open Sans"/>
              </a:rPr>
              <a:t>20 ЛЕТ ЛИДЕРСТВА </a:t>
            </a:r>
          </a:p>
          <a:p>
            <a:pPr>
              <a:defRPr sz="4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ru-RU" sz="2000" kern="0" dirty="0" smtClean="0">
                <a:solidFill>
                  <a:srgbClr val="B70D18"/>
                </a:solidFill>
                <a:latin typeface="+mn-lt"/>
                <a:ea typeface="Open Sans"/>
                <a:cs typeface="DINPro" pitchFamily="34" charset="0"/>
                <a:sym typeface="Open Sans"/>
              </a:rPr>
              <a:t>НА РЫНКЕ СТРАХОВАНИЯ ЖИЗНИ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234948" y="3547943"/>
            <a:ext cx="3365501" cy="14336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pPr marL="361950" indent="-361950">
              <a:spcAft>
                <a:spcPts val="600"/>
              </a:spcAft>
              <a:buClr>
                <a:srgbClr val="B70D18"/>
              </a:buClr>
              <a:buSzPct val="80000"/>
              <a:buFont typeface="Wingdings" panose="05000000000000000000" pitchFamily="2" charset="2"/>
              <a:buChar char="§"/>
              <a:defRPr sz="4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ru-RU" sz="1600" kern="0" dirty="0">
                <a:solidFill>
                  <a:srgbClr val="333333"/>
                </a:solidFill>
                <a:latin typeface="+mn-lt"/>
                <a:ea typeface="Open Sans"/>
                <a:cs typeface="DINPro" pitchFamily="34" charset="0"/>
                <a:sym typeface="Open Sans"/>
              </a:rPr>
              <a:t>Под нашей страховой </a:t>
            </a:r>
            <a:r>
              <a:rPr lang="ru-RU" sz="1600" kern="0" dirty="0" smtClean="0">
                <a:solidFill>
                  <a:srgbClr val="333333"/>
                </a:solidFill>
                <a:latin typeface="+mn-lt"/>
                <a:ea typeface="Open Sans"/>
                <a:cs typeface="DINPro" pitchFamily="34" charset="0"/>
                <a:sym typeface="Open Sans"/>
              </a:rPr>
              <a:t>защитой </a:t>
            </a:r>
            <a:br>
              <a:rPr lang="ru-RU" sz="1600" kern="0" dirty="0" smtClean="0">
                <a:solidFill>
                  <a:srgbClr val="333333"/>
                </a:solidFill>
                <a:latin typeface="+mn-lt"/>
                <a:ea typeface="Open Sans"/>
                <a:cs typeface="DINPro" pitchFamily="34" charset="0"/>
                <a:sym typeface="Open Sans"/>
              </a:rPr>
            </a:br>
            <a:r>
              <a:rPr lang="ru-RU" sz="1600" kern="0" dirty="0" smtClean="0">
                <a:solidFill>
                  <a:srgbClr val="C00000"/>
                </a:solidFill>
                <a:latin typeface="+mn-lt"/>
                <a:ea typeface="Open Sans"/>
                <a:cs typeface="DINPro" pitchFamily="34" charset="0"/>
                <a:sym typeface="Open Sans"/>
              </a:rPr>
              <a:t>более 2 </a:t>
            </a:r>
            <a:r>
              <a:rPr lang="ru-RU" sz="1600" kern="0" dirty="0">
                <a:solidFill>
                  <a:srgbClr val="C00000"/>
                </a:solidFill>
                <a:latin typeface="+mn-lt"/>
                <a:ea typeface="Open Sans"/>
                <a:cs typeface="DINPro" pitchFamily="34" charset="0"/>
                <a:sym typeface="Open Sans"/>
              </a:rPr>
              <a:t>млн человек </a:t>
            </a:r>
          </a:p>
          <a:p>
            <a:pPr marL="361950" indent="-361950">
              <a:spcAft>
                <a:spcPts val="600"/>
              </a:spcAft>
              <a:buClr>
                <a:srgbClr val="B70D18"/>
              </a:buClr>
              <a:buSzPct val="80000"/>
              <a:buFont typeface="Wingdings" panose="05000000000000000000" pitchFamily="2" charset="2"/>
              <a:buChar char="§"/>
              <a:defRPr sz="4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ru-RU" sz="1600" kern="0" dirty="0" smtClean="0">
                <a:solidFill>
                  <a:srgbClr val="333333"/>
                </a:solidFill>
                <a:latin typeface="+mn-lt"/>
                <a:ea typeface="Open Sans"/>
                <a:cs typeface="DINPro" pitchFamily="34" charset="0"/>
                <a:sym typeface="Open Sans"/>
              </a:rPr>
              <a:t>Рейтинг</a:t>
            </a:r>
            <a:r>
              <a:rPr lang="en-US" sz="1600" kern="0" dirty="0" smtClean="0">
                <a:solidFill>
                  <a:srgbClr val="333333"/>
                </a:solidFill>
                <a:latin typeface="+mn-lt"/>
                <a:ea typeface="Open Sans"/>
                <a:cs typeface="DINPro" pitchFamily="34" charset="0"/>
                <a:sym typeface="Open Sans"/>
              </a:rPr>
              <a:t> </a:t>
            </a:r>
            <a:r>
              <a:rPr lang="ru-RU" sz="1600" kern="0" dirty="0" smtClean="0">
                <a:solidFill>
                  <a:srgbClr val="333333"/>
                </a:solidFill>
                <a:latin typeface="+mn-lt"/>
                <a:ea typeface="Open Sans"/>
                <a:cs typeface="DINPro" pitchFamily="34" charset="0"/>
                <a:sym typeface="Open Sans"/>
              </a:rPr>
              <a:t>НКР </a:t>
            </a:r>
            <a:r>
              <a:rPr lang="ru-RU" sz="1600" kern="0" dirty="0" smtClean="0">
                <a:solidFill>
                  <a:srgbClr val="C00000"/>
                </a:solidFill>
                <a:latin typeface="+mn-lt"/>
                <a:ea typeface="Open Sans"/>
                <a:cs typeface="DINPro" pitchFamily="34" charset="0"/>
                <a:sym typeface="Open Sans"/>
              </a:rPr>
              <a:t>на уровне A</a:t>
            </a:r>
            <a:r>
              <a:rPr lang="en-US" sz="1600" kern="0" dirty="0" smtClean="0">
                <a:solidFill>
                  <a:srgbClr val="C00000"/>
                </a:solidFill>
                <a:latin typeface="+mn-lt"/>
                <a:ea typeface="Open Sans"/>
                <a:cs typeface="DINPro" pitchFamily="34" charset="0"/>
                <a:sym typeface="Open Sans"/>
              </a:rPr>
              <a:t>A</a:t>
            </a:r>
            <a:r>
              <a:rPr lang="ru-RU" sz="1600" kern="0" dirty="0" smtClean="0">
                <a:solidFill>
                  <a:srgbClr val="C00000"/>
                </a:solidFill>
                <a:latin typeface="+mn-lt"/>
                <a:ea typeface="Open Sans"/>
                <a:cs typeface="DINPro" pitchFamily="34" charset="0"/>
                <a:sym typeface="Open Sans"/>
              </a:rPr>
              <a:t>.</a:t>
            </a:r>
            <a:r>
              <a:rPr lang="ru-RU" sz="1600" kern="0" dirty="0" err="1" smtClean="0">
                <a:solidFill>
                  <a:srgbClr val="C00000"/>
                </a:solidFill>
                <a:latin typeface="+mn-lt"/>
                <a:ea typeface="Open Sans"/>
                <a:cs typeface="DINPro" pitchFamily="34" charset="0"/>
                <a:sym typeface="Open Sans"/>
              </a:rPr>
              <a:t>ru</a:t>
            </a:r>
            <a:r>
              <a:rPr lang="ru-RU" sz="1600" kern="0" dirty="0" smtClean="0">
                <a:solidFill>
                  <a:srgbClr val="333333"/>
                </a:solidFill>
                <a:latin typeface="+mn-lt"/>
                <a:ea typeface="Open Sans"/>
                <a:cs typeface="DINPro" pitchFamily="34" charset="0"/>
                <a:sym typeface="Open Sans"/>
              </a:rPr>
              <a:t>, прогноз «стабильный» </a:t>
            </a:r>
            <a:endParaRPr lang="ru-RU" sz="1600" kern="0" dirty="0">
              <a:solidFill>
                <a:srgbClr val="333333"/>
              </a:solidFill>
              <a:latin typeface="+mn-lt"/>
              <a:ea typeface="Open Sans"/>
              <a:cs typeface="DINPro" pitchFamily="34" charset="0"/>
              <a:sym typeface="Open Sans"/>
            </a:endParaRPr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>
            <a:off x="4162684" y="2217277"/>
            <a:ext cx="540000" cy="540000"/>
            <a:chOff x="4044411" y="3245677"/>
            <a:chExt cx="569977" cy="569977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411" y="3245677"/>
              <a:ext cx="569977" cy="569977"/>
            </a:xfrm>
            <a:prstGeom prst="rect">
              <a:avLst/>
            </a:prstGeom>
          </p:spPr>
        </p:pic>
        <p:pic>
          <p:nvPicPr>
            <p:cNvPr id="59" name="Picture 2" descr="C:\Users\DIIvanov.RGSLIFE\Downloads\star-for-number-o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306" y="3344040"/>
              <a:ext cx="360186" cy="360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/>
          <p:cNvGrpSpPr>
            <a:grpSpLocks noChangeAspect="1"/>
          </p:cNvGrpSpPr>
          <p:nvPr/>
        </p:nvGrpSpPr>
        <p:grpSpPr>
          <a:xfrm>
            <a:off x="4162684" y="1357040"/>
            <a:ext cx="540000" cy="540000"/>
            <a:chOff x="4171280" y="2049535"/>
            <a:chExt cx="569977" cy="569977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280" y="2049535"/>
              <a:ext cx="569977" cy="569977"/>
            </a:xfrm>
            <a:prstGeom prst="rect">
              <a:avLst/>
            </a:prstGeom>
          </p:spPr>
        </p:pic>
        <p:pic>
          <p:nvPicPr>
            <p:cNvPr id="62" name="Picture 2" descr="C:\Users\DIIvanov.RGSLIFE\Downloads\star-for-number-o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176" y="2147898"/>
              <a:ext cx="360186" cy="360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Группа 62"/>
          <p:cNvGrpSpPr>
            <a:grpSpLocks noChangeAspect="1"/>
          </p:cNvGrpSpPr>
          <p:nvPr/>
        </p:nvGrpSpPr>
        <p:grpSpPr>
          <a:xfrm>
            <a:off x="4162684" y="3033016"/>
            <a:ext cx="540000" cy="540000"/>
            <a:chOff x="4044411" y="3245677"/>
            <a:chExt cx="569977" cy="569977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411" y="3245677"/>
              <a:ext cx="569977" cy="569977"/>
            </a:xfrm>
            <a:prstGeom prst="rect">
              <a:avLst/>
            </a:prstGeom>
          </p:spPr>
        </p:pic>
        <p:pic>
          <p:nvPicPr>
            <p:cNvPr id="65" name="Picture 2" descr="C:\Users\DIIvanov.RGSLIFE\Downloads\star-for-number-o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306" y="3344040"/>
              <a:ext cx="360186" cy="360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Группа 65"/>
          <p:cNvGrpSpPr>
            <a:grpSpLocks noChangeAspect="1"/>
          </p:cNvGrpSpPr>
          <p:nvPr/>
        </p:nvGrpSpPr>
        <p:grpSpPr>
          <a:xfrm>
            <a:off x="4162684" y="5669508"/>
            <a:ext cx="540000" cy="540000"/>
            <a:chOff x="4171281" y="2049535"/>
            <a:chExt cx="569977" cy="56997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281" y="2049535"/>
              <a:ext cx="569977" cy="569977"/>
            </a:xfrm>
            <a:prstGeom prst="rect">
              <a:avLst/>
            </a:prstGeom>
          </p:spPr>
        </p:pic>
        <p:pic>
          <p:nvPicPr>
            <p:cNvPr id="68" name="Picture 2" descr="C:\Users\DIIvanov.RGSLIFE\Downloads\star-for-number-o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176" y="2147898"/>
              <a:ext cx="360186" cy="360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TextBox 68"/>
          <p:cNvSpPr txBox="1"/>
          <p:nvPr/>
        </p:nvSpPr>
        <p:spPr>
          <a:xfrm>
            <a:off x="4812304" y="1318305"/>
            <a:ext cx="4130466" cy="578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150" tIns="22150" rIns="22150" bIns="22150" numCol="1" spcCol="14166" rtlCol="0" anchor="t">
            <a:noAutofit/>
          </a:bodyPr>
          <a:lstStyle/>
          <a:p>
            <a:r>
              <a:rPr lang="ru-RU" sz="130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№1 ПО РАЗМЕРУ УСТАВНОГО КАПИТАЛА </a:t>
            </a:r>
          </a:p>
          <a:p>
            <a:r>
              <a:rPr lang="ru-RU" sz="130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СРЕДИ СТРАХОВЩИКОВ ЖИЗНИ</a:t>
            </a:r>
          </a:p>
          <a:p>
            <a:r>
              <a:rPr lang="ru-RU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4,1 млрд рублей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12304" y="2130915"/>
            <a:ext cx="4130467" cy="8531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150" tIns="22150" rIns="22150" bIns="22150" numCol="1" spcCol="14166" rtlCol="0" anchor="t">
            <a:noAutofit/>
          </a:bodyPr>
          <a:lstStyle/>
          <a:p>
            <a:r>
              <a:rPr lang="ru-RU" sz="130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№1 ПО РАЗМЕРУ АГЕНТСКОЙ СЕТИ </a:t>
            </a:r>
            <a:endParaRPr lang="en-US" sz="1300" dirty="0" smtClean="0">
              <a:solidFill>
                <a:srgbClr val="323232"/>
              </a:solidFill>
              <a:latin typeface="+mn-lt"/>
              <a:ea typeface="Open Sans"/>
              <a:cs typeface="DINPro" pitchFamily="34" charset="0"/>
            </a:endParaRPr>
          </a:p>
          <a:p>
            <a:r>
              <a:rPr lang="ru-RU" sz="130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В СТРАХОВАНИИ ЖИЗНИ В РФ</a:t>
            </a:r>
          </a:p>
          <a:p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Более </a:t>
            </a:r>
            <a:r>
              <a:rPr lang="ru-RU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200 офисов и </a:t>
            </a:r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более </a:t>
            </a:r>
            <a:r>
              <a:rPr lang="ru-RU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7 </a:t>
            </a:r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тыс</a:t>
            </a:r>
            <a:r>
              <a:rPr lang="ru-RU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. финансовых</a:t>
            </a:r>
            <a:r>
              <a:rPr lang="en-US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 </a:t>
            </a:r>
            <a:r>
              <a:rPr lang="ru-RU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консультантов </a:t>
            </a:r>
          </a:p>
          <a:p>
            <a:r>
              <a:rPr lang="ru-RU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по всей России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12304" y="3089281"/>
            <a:ext cx="4130466" cy="4049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150" tIns="22150" rIns="22150" bIns="22150" numCol="1" spcCol="14166" rtlCol="0" anchor="t">
            <a:noAutofit/>
          </a:bodyPr>
          <a:lstStyle/>
          <a:p>
            <a:r>
              <a:rPr lang="ru-RU" sz="130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№1 ПО КОЛИЧЕСТВУ ДЕЙСТВУЮЩИХ ДОГОВОРОВ НСЖ</a:t>
            </a:r>
          </a:p>
          <a:p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61</a:t>
            </a:r>
            <a:r>
              <a:rPr lang="en-US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1</a:t>
            </a:r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 </a:t>
            </a:r>
            <a:r>
              <a:rPr lang="ru-RU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тыс. договоров НСЖ по итогам </a:t>
            </a:r>
            <a:r>
              <a:rPr lang="en-US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9</a:t>
            </a:r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 мес. 2023 </a:t>
            </a:r>
            <a:r>
              <a:rPr lang="ru-RU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года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812304" y="5628318"/>
            <a:ext cx="3979333" cy="7530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150" tIns="22150" rIns="22150" bIns="22150" numCol="1" spcCol="14166" rtlCol="0" anchor="t">
            <a:noAutofit/>
          </a:bodyPr>
          <a:lstStyle/>
          <a:p>
            <a:r>
              <a:rPr lang="ru-RU" sz="130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№1 ПО КОЛИЧЕСТВУ ДЕЙСТВУЮЩИХ И ЗАКЛЮЧЕННЫХ  ДОГОВОРОВ ДМС</a:t>
            </a:r>
          </a:p>
          <a:p>
            <a:r>
              <a:rPr lang="en-US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36</a:t>
            </a:r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% </a:t>
            </a:r>
            <a:r>
              <a:rPr lang="ru-RU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- доля компании среди страховщиков жизни</a:t>
            </a:r>
            <a:r>
              <a:rPr lang="en-US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 </a:t>
            </a:r>
            <a:endParaRPr lang="ru-RU" sz="1200" b="0" dirty="0" smtClean="0">
              <a:solidFill>
                <a:srgbClr val="323232"/>
              </a:solidFill>
              <a:latin typeface="+mn-lt"/>
              <a:ea typeface="Open Sans"/>
              <a:cs typeface="DINPro" pitchFamily="34" charset="0"/>
            </a:endParaRPr>
          </a:p>
          <a:p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по </a:t>
            </a:r>
            <a:r>
              <a:rPr lang="ru-RU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действующим договорам по итогам </a:t>
            </a:r>
            <a:r>
              <a:rPr lang="en-US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9</a:t>
            </a:r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 </a:t>
            </a:r>
            <a:r>
              <a:rPr lang="ru-RU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мес. 2023 года</a:t>
            </a:r>
            <a:endParaRPr lang="en-US" sz="1200" b="0" dirty="0">
              <a:solidFill>
                <a:srgbClr val="323232"/>
              </a:solidFill>
              <a:latin typeface="+mn-lt"/>
              <a:ea typeface="Open Sans"/>
              <a:cs typeface="DINPro" pitchFamily="34" charset="0"/>
            </a:endParaRPr>
          </a:p>
        </p:txBody>
      </p:sp>
      <p:pic>
        <p:nvPicPr>
          <p:cNvPr id="74" name="Рисунок 9">
            <a:extLst>
              <a:ext uri="{FF2B5EF4-FFF2-40B4-BE49-F238E27FC236}">
                <a16:creationId xmlns:a16="http://schemas.microsoft.com/office/drawing/2014/main" id="{651239E0-4179-7616-EE1E-07BC34E46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7" y="1622013"/>
            <a:ext cx="2775851" cy="6550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812304" y="4732096"/>
            <a:ext cx="4170064" cy="9664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150" tIns="22150" rIns="22150" bIns="22150" numCol="1" spcCol="14166" rtlCol="0" anchor="t">
            <a:noAutofit/>
          </a:bodyPr>
          <a:lstStyle/>
          <a:p>
            <a:r>
              <a:rPr lang="ru-RU" sz="130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№</a:t>
            </a:r>
            <a:r>
              <a:rPr lang="en-US" sz="130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1</a:t>
            </a:r>
            <a:r>
              <a:rPr lang="ru-RU" sz="130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 ПО КОЛИЧЕСТВУ УРЕГУЛИРОВАННЫХ </a:t>
            </a:r>
            <a:endParaRPr lang="en-US" sz="1300" dirty="0" smtClean="0">
              <a:solidFill>
                <a:srgbClr val="323232"/>
              </a:solidFill>
              <a:latin typeface="+mn-lt"/>
              <a:ea typeface="Open Sans"/>
              <a:cs typeface="DINPro" pitchFamily="34" charset="0"/>
            </a:endParaRPr>
          </a:p>
          <a:p>
            <a:r>
              <a:rPr lang="ru-RU" sz="130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СТРАХОВЫХ </a:t>
            </a:r>
            <a:r>
              <a:rPr lang="ru-RU" sz="130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СЛУЧАЕВ ПО </a:t>
            </a:r>
            <a:r>
              <a:rPr lang="ru-RU" sz="130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ДОГОВОРАМ </a:t>
            </a:r>
            <a:r>
              <a:rPr lang="ru-RU" sz="130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НСЖ </a:t>
            </a:r>
          </a:p>
          <a:p>
            <a:r>
              <a:rPr lang="ru-RU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Более </a:t>
            </a:r>
            <a:r>
              <a:rPr lang="en-US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30</a:t>
            </a:r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 </a:t>
            </a:r>
            <a:r>
              <a:rPr lang="ru-RU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тыс. страховых случаев </a:t>
            </a:r>
            <a:r>
              <a:rPr lang="en-US" sz="1200" dirty="0">
                <a:solidFill>
                  <a:srgbClr val="323232"/>
                </a:solidFill>
                <a:ea typeface="Open Sans"/>
                <a:cs typeface="DINPro" pitchFamily="34" charset="0"/>
              </a:rPr>
              <a:t> </a:t>
            </a:r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за  </a:t>
            </a:r>
            <a:r>
              <a:rPr lang="en-US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9</a:t>
            </a:r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 </a:t>
            </a:r>
            <a:r>
              <a:rPr lang="ru-RU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мес. 2023 </a:t>
            </a:r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гг.</a:t>
            </a:r>
            <a:endParaRPr lang="ru-RU" sz="1200" b="0" dirty="0">
              <a:solidFill>
                <a:srgbClr val="323232"/>
              </a:solidFill>
              <a:latin typeface="+mn-lt"/>
              <a:ea typeface="Open Sans"/>
              <a:cs typeface="DINPro" pitchFamily="34" charset="0"/>
            </a:endParaRPr>
          </a:p>
        </p:txBody>
      </p:sp>
      <p:grpSp>
        <p:nvGrpSpPr>
          <p:cNvPr id="32" name="Группа 31"/>
          <p:cNvGrpSpPr>
            <a:grpSpLocks noChangeAspect="1"/>
          </p:cNvGrpSpPr>
          <p:nvPr/>
        </p:nvGrpSpPr>
        <p:grpSpPr>
          <a:xfrm>
            <a:off x="4162684" y="4829513"/>
            <a:ext cx="540000" cy="540000"/>
            <a:chOff x="4171281" y="2049535"/>
            <a:chExt cx="569977" cy="569977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281" y="2049535"/>
              <a:ext cx="569977" cy="569977"/>
            </a:xfrm>
            <a:prstGeom prst="rect">
              <a:avLst/>
            </a:prstGeom>
          </p:spPr>
        </p:pic>
        <p:pic>
          <p:nvPicPr>
            <p:cNvPr id="35" name="Picture 2" descr="C:\Users\DIIvanov.RGSLIFE\Downloads\star-for-number-o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176" y="2147898"/>
              <a:ext cx="360186" cy="360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Группа 37"/>
          <p:cNvGrpSpPr>
            <a:grpSpLocks noChangeAspect="1"/>
          </p:cNvGrpSpPr>
          <p:nvPr/>
        </p:nvGrpSpPr>
        <p:grpSpPr>
          <a:xfrm>
            <a:off x="4162684" y="3897112"/>
            <a:ext cx="540000" cy="540000"/>
            <a:chOff x="4044411" y="3245677"/>
            <a:chExt cx="569977" cy="569977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411" y="3245677"/>
              <a:ext cx="569977" cy="569977"/>
            </a:xfrm>
            <a:prstGeom prst="rect">
              <a:avLst/>
            </a:prstGeom>
          </p:spPr>
        </p:pic>
        <p:pic>
          <p:nvPicPr>
            <p:cNvPr id="40" name="Picture 2" descr="C:\Users\DIIvanov.RGSLIFE\Downloads\star-for-number-o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306" y="3344040"/>
              <a:ext cx="360186" cy="360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Box 40"/>
          <p:cNvSpPr txBox="1"/>
          <p:nvPr/>
        </p:nvSpPr>
        <p:spPr>
          <a:xfrm>
            <a:off x="4812304" y="3826703"/>
            <a:ext cx="4126351" cy="4049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150" tIns="22150" rIns="22150" bIns="22150" numCol="1" spcCol="14166" rtlCol="0" anchor="t">
            <a:noAutofit/>
          </a:bodyPr>
          <a:lstStyle/>
          <a:p>
            <a:r>
              <a:rPr lang="ru-RU" sz="130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№1 </a:t>
            </a:r>
            <a:r>
              <a:rPr lang="ru-RU" sz="130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ПО </a:t>
            </a:r>
            <a:r>
              <a:rPr lang="ru-RU" sz="130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КОЛИЧЕСТВУ </a:t>
            </a:r>
            <a:r>
              <a:rPr lang="ru-RU" sz="130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УРЕГУЛИРОВАННЫХ СТРАХОВЫХ СЛУЧАЕВ СРЕДИ СТРАХОВЩИКОВ ЖИЗНИ</a:t>
            </a:r>
            <a:endParaRPr lang="ru-RU" sz="1300" dirty="0">
              <a:solidFill>
                <a:srgbClr val="323232"/>
              </a:solidFill>
              <a:latin typeface="+mn-lt"/>
              <a:ea typeface="Open Sans"/>
              <a:cs typeface="DINPro" pitchFamily="34" charset="0"/>
            </a:endParaRPr>
          </a:p>
          <a:p>
            <a:r>
              <a:rPr lang="ru-RU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Более </a:t>
            </a:r>
            <a:r>
              <a:rPr lang="en-US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8</a:t>
            </a:r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00 </a:t>
            </a:r>
            <a:r>
              <a:rPr lang="ru-RU" sz="1200" b="0" dirty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тыс. </a:t>
            </a:r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страховых случаев урегулировано </a:t>
            </a:r>
          </a:p>
          <a:p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за </a:t>
            </a:r>
            <a:r>
              <a:rPr lang="en-US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9</a:t>
            </a:r>
            <a:r>
              <a:rPr lang="ru-RU" sz="1200" b="0" dirty="0" smtClean="0">
                <a:solidFill>
                  <a:srgbClr val="323232"/>
                </a:solidFill>
                <a:latin typeface="+mn-lt"/>
                <a:ea typeface="Open Sans"/>
                <a:cs typeface="DINPro" pitchFamily="34" charset="0"/>
              </a:rPr>
              <a:t> мес. 2023 года</a:t>
            </a:r>
            <a:endParaRPr lang="ru-RU" sz="1200" b="0" dirty="0">
              <a:solidFill>
                <a:srgbClr val="323232"/>
              </a:solidFill>
              <a:latin typeface="+mn-lt"/>
              <a:ea typeface="Open Sans"/>
              <a:cs typeface="DINPro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948" y="272842"/>
            <a:ext cx="6713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23232"/>
                </a:solidFill>
                <a:latin typeface="+mj-lt"/>
                <a:ea typeface="Arial" charset="0"/>
                <a:cs typeface="Arial" charset="0"/>
              </a:rPr>
              <a:t>КАПИТАЛ </a:t>
            </a:r>
            <a:r>
              <a:rPr lang="en-US" sz="2000" b="1" dirty="0">
                <a:solidFill>
                  <a:srgbClr val="323232"/>
                </a:solidFill>
                <a:latin typeface="+mj-lt"/>
                <a:ea typeface="Arial" charset="0"/>
                <a:cs typeface="Arial" charset="0"/>
              </a:rPr>
              <a:t>LIFE</a:t>
            </a:r>
            <a:r>
              <a:rPr lang="ru-RU" sz="2000" b="1" dirty="0">
                <a:solidFill>
                  <a:srgbClr val="323232"/>
                </a:solidFill>
                <a:latin typeface="+mj-lt"/>
                <a:ea typeface="Arial" charset="0"/>
                <a:cs typeface="Arial" charset="0"/>
              </a:rPr>
              <a:t> – КРУПНЕЙШАЯ АГЕНТСКАЯ КОМПАНИЯ </a:t>
            </a:r>
            <a:br>
              <a:rPr lang="ru-RU" sz="2000" b="1" dirty="0">
                <a:solidFill>
                  <a:srgbClr val="323232"/>
                </a:solidFill>
                <a:latin typeface="+mj-lt"/>
                <a:ea typeface="Arial" charset="0"/>
                <a:cs typeface="Arial" charset="0"/>
              </a:rPr>
            </a:br>
            <a:r>
              <a:rPr lang="ru-RU" sz="2000" b="1" dirty="0">
                <a:solidFill>
                  <a:srgbClr val="323232"/>
                </a:solidFill>
                <a:latin typeface="+mj-lt"/>
                <a:ea typeface="Arial" charset="0"/>
                <a:cs typeface="Arial" charset="0"/>
              </a:rPr>
              <a:t>НА РЫНКЕ СТРАХОВАНИЯ ЖИЗНИ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4770669"/>
            <a:ext cx="2570476" cy="18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4166229"/>
            <a:ext cx="2752350" cy="67056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12" y="4166229"/>
            <a:ext cx="2752350" cy="67056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8" y="4166229"/>
            <a:ext cx="2749302" cy="6705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75" y="1389765"/>
            <a:ext cx="2752350" cy="6705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74" y="1389765"/>
            <a:ext cx="2749302" cy="67056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89765"/>
            <a:ext cx="2752350" cy="67056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9491" y="272649"/>
            <a:ext cx="7631185" cy="852095"/>
          </a:xfrm>
        </p:spPr>
        <p:txBody>
          <a:bodyPr>
            <a:normAutofit/>
          </a:bodyPr>
          <a:lstStyle/>
          <a:p>
            <a:r>
              <a:rPr lang="ru-RU" sz="2000" dirty="0"/>
              <a:t>ИСТОРИЯ КОМПАНИИ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41434" y="1540751"/>
            <a:ext cx="1936750" cy="336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>
              <a:spcAft>
                <a:spcPts val="600"/>
              </a:spcAft>
              <a:defRPr sz="4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ru-RU" sz="2400" kern="0" dirty="0" smtClean="0">
                <a:solidFill>
                  <a:srgbClr val="3F3F3F"/>
                </a:solidFill>
                <a:ea typeface="Open Sans"/>
                <a:cs typeface="Open Sans"/>
                <a:sym typeface="Open Sans"/>
              </a:rPr>
              <a:t>2004-2005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4000" y="2174954"/>
            <a:ext cx="264868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0" dirty="0">
                <a:solidFill>
                  <a:srgbClr val="3F3F3F"/>
                </a:solidFill>
                <a:latin typeface="Calibri"/>
              </a:rPr>
              <a:t>Центральным банком РФ лицензирована деятельность КАПИТАЛ LIFE (до 03.09.2018 года – «РГС Жизнь»). Компания набирает команду, выстраиваются бизнес-процессы управления, продаж, формируется продуктовая </a:t>
            </a:r>
            <a:r>
              <a:rPr lang="ru-RU" sz="1000" b="0" dirty="0" smtClean="0">
                <a:solidFill>
                  <a:srgbClr val="3F3F3F"/>
                </a:solidFill>
                <a:latin typeface="Calibri"/>
              </a:rPr>
              <a:t>линейка.</a:t>
            </a:r>
            <a:endParaRPr lang="ru-RU" sz="1000" dirty="0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590860" y="1540751"/>
            <a:ext cx="1936750" cy="336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>
              <a:spcAft>
                <a:spcPts val="600"/>
              </a:spcAft>
              <a:defRPr sz="4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ru-RU" sz="2400" kern="0" dirty="0" smtClean="0">
                <a:solidFill>
                  <a:srgbClr val="3F3F3F"/>
                </a:solidFill>
                <a:ea typeface="Open Sans"/>
                <a:cs typeface="Open Sans"/>
                <a:sym typeface="Open Sans"/>
              </a:rPr>
              <a:t>2006-2008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97225" y="2179961"/>
            <a:ext cx="264004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0" dirty="0">
                <a:solidFill>
                  <a:srgbClr val="3F3F3F"/>
                </a:solidFill>
                <a:latin typeface="Calibri"/>
              </a:rPr>
              <a:t>КАПИТАЛ LIFE активно выстраивает агентскую сеть и начинает развивать канал партнерских продаж. Региональные офисы открываются в крупнейших городах России, предоставляя доступ к услугам Компании для значимой части населения страны. </a:t>
            </a:r>
            <a:endParaRPr lang="ru-RU" sz="1000" dirty="0">
              <a:solidFill>
                <a:srgbClr val="3F3F3F"/>
              </a:solidFill>
              <a:latin typeface="Calibri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599176" y="3289139"/>
            <a:ext cx="7010788" cy="575694"/>
            <a:chOff x="1094987" y="3520056"/>
            <a:chExt cx="7010788" cy="57569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987" y="3520056"/>
              <a:ext cx="6925063" cy="575694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 bwMode="auto">
            <a:xfrm>
              <a:off x="7077075" y="3520056"/>
              <a:ext cx="1028700" cy="57569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 smtClean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6553135" y="1540751"/>
            <a:ext cx="1936750" cy="336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>
              <a:spcAft>
                <a:spcPts val="600"/>
              </a:spcAft>
              <a:defRPr sz="4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ru-RU" sz="2400" kern="0" dirty="0" smtClean="0">
                <a:solidFill>
                  <a:srgbClr val="FFFFFF"/>
                </a:solidFill>
                <a:ea typeface="Open Sans"/>
                <a:cs typeface="Open Sans"/>
                <a:sym typeface="Open Sans"/>
              </a:rPr>
              <a:t>2009-2017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97600" y="2183064"/>
            <a:ext cx="2727326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0" dirty="0">
                <a:solidFill>
                  <a:srgbClr val="3F3F3F"/>
                </a:solidFill>
                <a:latin typeface="Calibri"/>
              </a:rPr>
              <a:t>КАПИТАЛ LIFE входит в ТОП-3 рынка страхования жизни по объему сборов. К 2014 году КАПИТАЛ LIFE становится лидером по уровню выплат. В 2016 году начато внедрение дистанционных технологий - запущен сервис «Кабинет клиента».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0009" y="4333163"/>
            <a:ext cx="1936750" cy="336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>
              <a:spcAft>
                <a:spcPts val="600"/>
              </a:spcAft>
              <a:defRPr sz="4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ru-RU" sz="2400" kern="0" dirty="0">
                <a:solidFill>
                  <a:srgbClr val="FFFFFF"/>
                </a:solidFill>
                <a:ea typeface="Open Sans"/>
                <a:cs typeface="DINPro" pitchFamily="34" charset="0"/>
                <a:sym typeface="Open Sans"/>
              </a:rPr>
              <a:t>2017-2018</a:t>
            </a:r>
            <a:endParaRPr lang="ru-RU" sz="2000" kern="0" dirty="0" smtClean="0">
              <a:solidFill>
                <a:srgbClr val="FFFFFF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3600385" y="4333163"/>
            <a:ext cx="1936750" cy="336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>
              <a:spcAft>
                <a:spcPts val="600"/>
              </a:spcAft>
              <a:defRPr sz="4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ru-RU" sz="2400" kern="0" dirty="0" smtClean="0">
                <a:solidFill>
                  <a:srgbClr val="FFFFFF"/>
                </a:solidFill>
                <a:ea typeface="Open Sans"/>
                <a:cs typeface="Open Sans"/>
                <a:sym typeface="Open Sans"/>
              </a:rPr>
              <a:t>2019-2020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68873" y="4975476"/>
            <a:ext cx="2620999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0" dirty="0">
                <a:solidFill>
                  <a:srgbClr val="3F3F3F"/>
                </a:solidFill>
                <a:latin typeface="Calibri"/>
              </a:rPr>
              <a:t>Компания удваивает агентский корпус. В сентябре 2018 года Компания меняет бренд на КАПИТАЛ LIFE. Компания – лауреат премии «Финансовая элита России – 2018» в номинации «Надежность», премии «Права потребителей» за лучшее продуктовое предложение.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6543610" y="4333163"/>
            <a:ext cx="1936750" cy="336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>
              <a:spcAft>
                <a:spcPts val="600"/>
              </a:spcAft>
              <a:defRPr sz="4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ru-RU" sz="2400" kern="0" dirty="0" smtClean="0">
                <a:solidFill>
                  <a:srgbClr val="FFFFFF"/>
                </a:solidFill>
                <a:ea typeface="Open Sans"/>
                <a:cs typeface="Open Sans"/>
                <a:sym typeface="Open Sans"/>
              </a:rPr>
              <a:t>2021-2022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197225" y="4979457"/>
            <a:ext cx="2640049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3F3F3F"/>
                </a:solidFill>
                <a:latin typeface="Calibri"/>
              </a:rPr>
              <a:t>В 2019 году Компания первой на рынке вводит онлайн-сервис получения страховых выплат. КАПИТАЛ LIFE – №1 на рынке страхования жизни по накопительному страхованию, объему выплат клиентам, по размерам агентской сети и уровню продаж в агентской сети, по объему уставного капитала.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3F3F3F"/>
                </a:solidFill>
                <a:latin typeface="Calibri"/>
              </a:rPr>
              <a:t>В 2020 году КАПИТАЛ </a:t>
            </a:r>
            <a:r>
              <a:rPr lang="en-US" sz="1000" dirty="0">
                <a:solidFill>
                  <a:srgbClr val="3F3F3F"/>
                </a:solidFill>
                <a:latin typeface="Calibri"/>
              </a:rPr>
              <a:t>LIFE</a:t>
            </a:r>
            <a:r>
              <a:rPr lang="ru-RU" sz="1000" dirty="0">
                <a:solidFill>
                  <a:srgbClr val="3F3F3F"/>
                </a:solidFill>
                <a:latin typeface="Calibri"/>
              </a:rPr>
              <a:t> продолжает активно внедрять инновации и формировать экосистему здорового образа жизни.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188076" y="4975476"/>
            <a:ext cx="2736850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0" dirty="0">
                <a:latin typeface="+mn-lt"/>
              </a:rPr>
              <a:t>КАПИТАЛ LIFE начала массовое использование медицинских роботов на основе </a:t>
            </a:r>
            <a:r>
              <a:rPr lang="ru-RU" sz="1000" b="0" dirty="0" err="1">
                <a:latin typeface="+mn-lt"/>
              </a:rPr>
              <a:t>нейросетей</a:t>
            </a:r>
            <a:r>
              <a:rPr lang="ru-RU" sz="1000" b="0" dirty="0">
                <a:latin typeface="+mn-lt"/>
              </a:rPr>
              <a:t> и искусственного интеллекта.</a:t>
            </a:r>
          </a:p>
          <a:p>
            <a:r>
              <a:rPr lang="ru-RU" sz="1000" b="0" dirty="0">
                <a:latin typeface="+mn-lt"/>
              </a:rPr>
              <a:t>В 2022 году компания стала лауреатом премии «Финансовая элита России» за системный вклад в развитие института агентских продаж в страховании жизни в России.</a:t>
            </a:r>
          </a:p>
          <a:p>
            <a:r>
              <a:rPr lang="ru-RU" sz="1000" b="0" dirty="0">
                <a:latin typeface="+mn-lt"/>
              </a:rPr>
              <a:t>По итогам 2022 года КАПИТАЛ LIFE собрала </a:t>
            </a:r>
            <a:endParaRPr lang="ru-RU" sz="1000" b="0" dirty="0" smtClean="0">
              <a:latin typeface="+mn-lt"/>
            </a:endParaRPr>
          </a:p>
          <a:p>
            <a:r>
              <a:rPr lang="ru-RU" sz="1000" b="0" dirty="0" smtClean="0">
                <a:latin typeface="+mn-lt"/>
              </a:rPr>
              <a:t>более 21,5 </a:t>
            </a:r>
            <a:r>
              <a:rPr lang="ru-RU" sz="1000" b="0" dirty="0">
                <a:latin typeface="+mn-lt"/>
              </a:rPr>
              <a:t>млрд рублей и подтвердила лидерство на рынке накопительного страхования в России по действующим договорам.</a:t>
            </a:r>
          </a:p>
        </p:txBody>
      </p:sp>
    </p:spTree>
    <p:extLst>
      <p:ext uri="{BB962C8B-B14F-4D97-AF65-F5344CB8AC3E}">
        <p14:creationId xmlns:p14="http://schemas.microsoft.com/office/powerpoint/2010/main" val="26477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8" y="1391066"/>
            <a:ext cx="4612769" cy="510259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41597" y="1672636"/>
            <a:ext cx="166280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solidFill>
                  <a:srgbClr val="B70D18"/>
                </a:solidFill>
                <a:cs typeface="DINPro" pitchFamily="34" charset="0"/>
              </a:rPr>
              <a:t>2023</a:t>
            </a:r>
            <a:endParaRPr lang="ru-RU" sz="6000" dirty="0">
              <a:solidFill>
                <a:srgbClr val="B70D18"/>
              </a:solidFill>
              <a:cs typeface="DINPro" pitchFamily="34" charset="0"/>
            </a:endParaRP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164478" y="6493657"/>
            <a:ext cx="719138" cy="225425"/>
          </a:xfrm>
        </p:spPr>
        <p:txBody>
          <a:bodyPr/>
          <a:lstStyle/>
          <a:p>
            <a:pPr>
              <a:defRPr/>
            </a:pPr>
            <a:r>
              <a:rPr lang="en-US" altLang="ru-RU" dirty="0"/>
              <a:t>7</a:t>
            </a:r>
            <a:endParaRPr lang="ru-RU" altLang="ru-RU" dirty="0"/>
          </a:p>
        </p:txBody>
      </p:sp>
      <p:sp>
        <p:nvSpPr>
          <p:cNvPr id="32" name="Заголовок 2"/>
          <p:cNvSpPr txBox="1">
            <a:spLocks/>
          </p:cNvSpPr>
          <p:nvPr/>
        </p:nvSpPr>
        <p:spPr>
          <a:xfrm>
            <a:off x="193243" y="272649"/>
            <a:ext cx="7631185" cy="852095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23232"/>
                </a:solidFill>
                <a:latin typeface="+mj-lt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666666"/>
                </a:solidFill>
                <a:latin typeface="Arial" charset="0"/>
              </a:defRPr>
            </a:lvl9pPr>
          </a:lstStyle>
          <a:p>
            <a:r>
              <a:rPr lang="ru-RU" sz="2000" dirty="0"/>
              <a:t>2023: ГЛАВНЫЕ СОБЫТИЯ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897113" y="5057800"/>
            <a:ext cx="673331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F3F3F"/>
                </a:solidFill>
                <a:cs typeface="DINPro" pitchFamily="34" charset="0"/>
              </a:rPr>
              <a:t>АПРЕЛЬ</a:t>
            </a:r>
            <a:endParaRPr lang="ru-RU" sz="900" b="1" dirty="0">
              <a:solidFill>
                <a:srgbClr val="3F3F3F"/>
              </a:solidFill>
              <a:cs typeface="DINPro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88802" y="4557658"/>
            <a:ext cx="69763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F3F3F"/>
                </a:solidFill>
                <a:cs typeface="DINPro" pitchFamily="34" charset="0"/>
              </a:rPr>
              <a:t>АПРЕЛЬ</a:t>
            </a:r>
            <a:endParaRPr lang="ru-RU" sz="900" b="1" dirty="0">
              <a:solidFill>
                <a:srgbClr val="3F3F3F"/>
              </a:solidFill>
              <a:cs typeface="DINPro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70464" y="5557942"/>
            <a:ext cx="72257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F3F3F"/>
                </a:solidFill>
                <a:cs typeface="DINPro" pitchFamily="34" charset="0"/>
              </a:rPr>
              <a:t>ФЕВРАЛЬ</a:t>
            </a:r>
            <a:endParaRPr lang="ru-RU" sz="900" b="1" dirty="0">
              <a:solidFill>
                <a:srgbClr val="3F3F3F"/>
              </a:solidFill>
              <a:cs typeface="DINPro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495138" y="6080276"/>
            <a:ext cx="63892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КАПИТАЛ LIFE </a:t>
            </a: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заняла </a:t>
            </a: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первое место в рейтинге лучших работодателей </a:t>
            </a:r>
            <a:r>
              <a:rPr lang="ru-RU" sz="900" dirty="0" err="1">
                <a:solidFill>
                  <a:srgbClr val="3F3F3F"/>
                </a:solidFill>
                <a:cs typeface="Arial" pitchFamily="34" charset="0"/>
              </a:rPr>
              <a:t>HeadHunter</a:t>
            </a: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 среди крупных страховых компаний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312525" y="4589012"/>
            <a:ext cx="56107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Агентство НКР </a:t>
            </a: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повысило </a:t>
            </a: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кредитный рейтинг </a:t>
            </a: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КАПИТАЛ </a:t>
            </a:r>
            <a:r>
              <a:rPr lang="en-US" sz="900" dirty="0" smtClean="0">
                <a:solidFill>
                  <a:srgbClr val="3F3F3F"/>
                </a:solidFill>
                <a:cs typeface="Arial" pitchFamily="34" charset="0"/>
              </a:rPr>
              <a:t>LIFE</a:t>
            </a: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 </a:t>
            </a: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до уровня AA-.ru </a:t>
            </a: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со стабильным прогнозом</a:t>
            </a:r>
            <a:endParaRPr lang="ru-RU" sz="900" dirty="0">
              <a:solidFill>
                <a:srgbClr val="3F3F3F"/>
              </a:solidFill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38835" y="5082591"/>
            <a:ext cx="60061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КАПИТАЛ </a:t>
            </a: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LIFE получила награду Московской биржи за высокие показатели в работе </a:t>
            </a: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на </a:t>
            </a: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рынке депозитов в 2022 году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073360" y="3038747"/>
            <a:ext cx="4802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За </a:t>
            </a:r>
            <a:r>
              <a:rPr lang="en-US" sz="900" dirty="0">
                <a:solidFill>
                  <a:srgbClr val="3F3F3F"/>
                </a:solidFill>
                <a:cs typeface="Arial" pitchFamily="34" charset="0"/>
              </a:rPr>
              <a:t>I</a:t>
            </a: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 полугодие 2023 года КАПИТАЛ LIFE собрала 10,5 млрд рублей и подтвердила лидерство на </a:t>
            </a: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НСЖ</a:t>
            </a: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в России</a:t>
            </a:r>
            <a:endParaRPr lang="ru-RU" sz="900" dirty="0">
              <a:solidFill>
                <a:srgbClr val="3F3F3F"/>
              </a:solidFill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793866" y="5599924"/>
            <a:ext cx="608202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КАПИТАЛ LIFE </a:t>
            </a: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– №1 на рынке накопительного страхования в России по действующим договорам</a:t>
            </a:r>
            <a:r>
              <a:rPr lang="en-US" sz="900" dirty="0">
                <a:solidFill>
                  <a:srgbClr val="3F3F3F"/>
                </a:solidFill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за </a:t>
            </a: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2022 год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393034" y="4067886"/>
            <a:ext cx="69763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F3F3F"/>
                </a:solidFill>
                <a:cs typeface="DINPro" pitchFamily="34" charset="0"/>
              </a:rPr>
              <a:t>ИЮНЬ</a:t>
            </a:r>
            <a:endParaRPr lang="ru-RU" sz="900" b="1" dirty="0">
              <a:solidFill>
                <a:srgbClr val="3F3F3F"/>
              </a:solidFill>
              <a:cs typeface="DINPro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281154" y="6061850"/>
            <a:ext cx="808471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F3F3F"/>
                </a:solidFill>
                <a:cs typeface="DINPro" pitchFamily="34" charset="0"/>
              </a:rPr>
              <a:t>ЯНВАРЬ</a:t>
            </a:r>
            <a:endParaRPr lang="ru-RU" sz="900" b="1" dirty="0">
              <a:solidFill>
                <a:srgbClr val="3F3F3F"/>
              </a:solidFill>
              <a:cs typeface="DINPro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793866" y="3091158"/>
            <a:ext cx="85217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F3F3F"/>
                </a:solidFill>
                <a:cs typeface="DINPro" pitchFamily="34" charset="0"/>
              </a:rPr>
              <a:t>АВГУСТ</a:t>
            </a:r>
            <a:endParaRPr lang="ru-RU" sz="900" b="1" dirty="0">
              <a:solidFill>
                <a:srgbClr val="3F3F3F"/>
              </a:solidFill>
              <a:cs typeface="DINPro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460352" y="3580930"/>
            <a:ext cx="85217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F3F3F"/>
                </a:solidFill>
                <a:cs typeface="DINPro" pitchFamily="34" charset="0"/>
              </a:rPr>
              <a:t>ИЮЛЬ</a:t>
            </a:r>
            <a:endParaRPr lang="ru-RU" sz="900" b="1" dirty="0">
              <a:solidFill>
                <a:srgbClr val="3F3F3F"/>
              </a:solidFill>
              <a:cs typeface="DINPro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650630" y="4072693"/>
            <a:ext cx="52329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3F3F3F"/>
                </a:solidFill>
                <a:cs typeface="DINPro" pitchFamily="34" charset="0"/>
              </a:rPr>
              <a:t>Деятельность КАПИТАЛ LIFE по защите благосостояния российских граждан получила высокую оценку в рамках премии «Лучшие социальные проекты России»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065949" y="2605016"/>
            <a:ext cx="85217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F3F3F"/>
                </a:solidFill>
                <a:cs typeface="DINPro" pitchFamily="34" charset="0"/>
              </a:rPr>
              <a:t>ОКТЯБРЬ</a:t>
            </a:r>
            <a:endParaRPr lang="ru-RU" sz="900" b="1" dirty="0">
              <a:solidFill>
                <a:srgbClr val="3F3F3F"/>
              </a:solidFill>
              <a:cs typeface="DINPro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380390" y="2493503"/>
            <a:ext cx="4427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Экосистема </a:t>
            </a: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здорового образа жизни КАПИТАЛ LIFE получила </a:t>
            </a: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высокую </a:t>
            </a: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оценку </a:t>
            </a:r>
            <a:endParaRPr lang="ru-RU" sz="900" dirty="0" smtClean="0">
              <a:solidFill>
                <a:srgbClr val="3F3F3F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в </a:t>
            </a: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рамках премии «Качество обслуживания и права потребителей»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886664" y="1445149"/>
            <a:ext cx="399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КАПИТАЛ </a:t>
            </a: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LIFE стала лауреатом премии «Время </a:t>
            </a: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инноваций»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за активное внедрение искусственного интеллекта в страховании</a:t>
            </a:r>
            <a:endParaRPr lang="ru-RU" sz="900" dirty="0">
              <a:solidFill>
                <a:srgbClr val="3F3F3F"/>
              </a:solidFill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644464" y="1995147"/>
            <a:ext cx="4231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КАПИТАЛ </a:t>
            </a: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LIFE собрала 15,5 млрд рублей и подтвердила лидерство на рынке НСЖ в России </a:t>
            </a:r>
            <a:r>
              <a:rPr lang="ru-RU" sz="900" dirty="0" smtClean="0">
                <a:solidFill>
                  <a:srgbClr val="3F3F3F"/>
                </a:solidFill>
                <a:cs typeface="Arial" pitchFamily="34" charset="0"/>
              </a:rPr>
              <a:t>за </a:t>
            </a:r>
            <a:r>
              <a:rPr lang="ru-RU" sz="900" dirty="0">
                <a:solidFill>
                  <a:srgbClr val="3F3F3F"/>
                </a:solidFill>
                <a:cs typeface="Arial" pitchFamily="34" charset="0"/>
              </a:rPr>
              <a:t>9 месяцев 2023 года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312525" y="2074438"/>
            <a:ext cx="85217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F3F3F"/>
                </a:solidFill>
                <a:cs typeface="DINPro" pitchFamily="34" charset="0"/>
              </a:rPr>
              <a:t>НОЯБРЬ</a:t>
            </a:r>
            <a:endParaRPr lang="ru-RU" sz="900" b="1" dirty="0">
              <a:solidFill>
                <a:srgbClr val="3F3F3F"/>
              </a:solidFill>
              <a:cs typeface="DINPro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82748" y="1561612"/>
            <a:ext cx="85217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F3F3F"/>
                </a:solidFill>
                <a:cs typeface="DINPro" pitchFamily="34" charset="0"/>
              </a:rPr>
              <a:t>ДЕКАБРЬ</a:t>
            </a:r>
            <a:endParaRPr lang="ru-RU" sz="900" b="1" dirty="0">
              <a:solidFill>
                <a:srgbClr val="3F3F3F"/>
              </a:solidFill>
              <a:cs typeface="DINPro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870049" y="3633480"/>
            <a:ext cx="511380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3F3F3F"/>
                </a:solidFill>
                <a:cs typeface="DINPro" pitchFamily="34" charset="0"/>
              </a:rPr>
              <a:t>КАПИТАЛ LIFE подтвердила наивысший рейтинг качества услуг от аналитического центра «</a:t>
            </a:r>
            <a:r>
              <a:rPr lang="ru-RU" sz="900" dirty="0" err="1" smtClean="0">
                <a:solidFill>
                  <a:srgbClr val="3F3F3F"/>
                </a:solidFill>
                <a:cs typeface="DINPro" pitchFamily="34" charset="0"/>
              </a:rPr>
              <a:t>БизнесДром</a:t>
            </a:r>
            <a:r>
              <a:rPr lang="ru-RU" sz="900" dirty="0" smtClean="0">
                <a:solidFill>
                  <a:srgbClr val="3F3F3F"/>
                </a:solidFill>
                <a:cs typeface="DINPro" pitchFamily="34" charset="0"/>
              </a:rPr>
              <a:t>»</a:t>
            </a:r>
            <a:endParaRPr lang="ru-RU" sz="900" dirty="0">
              <a:solidFill>
                <a:srgbClr val="3F3F3F"/>
              </a:solidFill>
              <a:cs typeface="DIN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6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"/>
          <p:cNvSpPr/>
          <p:nvPr/>
        </p:nvSpPr>
        <p:spPr>
          <a:xfrm>
            <a:off x="4607838" y="4994347"/>
            <a:ext cx="4278378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43" name="Rectangle"/>
          <p:cNvSpPr/>
          <p:nvPr/>
        </p:nvSpPr>
        <p:spPr>
          <a:xfrm>
            <a:off x="4607838" y="3414725"/>
            <a:ext cx="4278378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42" name="Rectangle"/>
          <p:cNvSpPr/>
          <p:nvPr/>
        </p:nvSpPr>
        <p:spPr>
          <a:xfrm>
            <a:off x="230970" y="4999466"/>
            <a:ext cx="4278378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41" name="Rectangle"/>
          <p:cNvSpPr/>
          <p:nvPr/>
        </p:nvSpPr>
        <p:spPr>
          <a:xfrm>
            <a:off x="246104" y="3408042"/>
            <a:ext cx="4278378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40" name="Rectangle"/>
          <p:cNvSpPr/>
          <p:nvPr/>
        </p:nvSpPr>
        <p:spPr>
          <a:xfrm>
            <a:off x="4607838" y="1698022"/>
            <a:ext cx="4278378" cy="163497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39" name="Rectangle"/>
          <p:cNvSpPr/>
          <p:nvPr/>
        </p:nvSpPr>
        <p:spPr>
          <a:xfrm>
            <a:off x="237552" y="1698023"/>
            <a:ext cx="4278378" cy="163497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67079" y="6598180"/>
            <a:ext cx="719137" cy="225425"/>
          </a:xfrm>
        </p:spPr>
        <p:txBody>
          <a:bodyPr/>
          <a:lstStyle/>
          <a:p>
            <a:pPr>
              <a:defRPr/>
            </a:pPr>
            <a:fld id="{EF5F6DA1-E5CE-4562-AEB4-9B110C031626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226450" y="631541"/>
            <a:ext cx="7581317" cy="493203"/>
          </a:xfrm>
        </p:spPr>
        <p:txBody>
          <a:bodyPr>
            <a:noAutofit/>
          </a:bodyPr>
          <a:lstStyle/>
          <a:p>
            <a:r>
              <a:rPr lang="ru-RU" sz="2000" dirty="0"/>
              <a:t>КАПИТАЛ </a:t>
            </a:r>
            <a:r>
              <a:rPr lang="en-US" sz="2000" dirty="0"/>
              <a:t>LIFE</a:t>
            </a:r>
            <a:r>
              <a:rPr lang="ru-RU" sz="2000" dirty="0"/>
              <a:t>: ЛИДЕРСТВО НА РЫНКЕ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78" b="34640"/>
          <a:stretch/>
        </p:blipFill>
        <p:spPr bwMode="auto">
          <a:xfrm>
            <a:off x="349173" y="3964602"/>
            <a:ext cx="847971" cy="3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380152" y="3610987"/>
            <a:ext cx="30123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latin typeface="+mn-lt"/>
                <a:ea typeface="Open Sans"/>
                <a:cs typeface="Open Sans"/>
              </a:rPr>
              <a:t>В 2020 году КАПИТАЛ LIFE награждена дипломом Агентства страховых новостей (АСН) за лидерство в накопительном страховании жизни в России. </a:t>
            </a:r>
          </a:p>
          <a:p>
            <a:r>
              <a:rPr lang="ru-RU" sz="1100" b="0" dirty="0">
                <a:latin typeface="+mn-lt"/>
                <a:ea typeface="Open Sans"/>
                <a:cs typeface="Open Sans"/>
              </a:rPr>
              <a:t>В 2021 году компания была отмечена дипломом за динамику роста в сегменте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ДМС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.</a:t>
            </a:r>
            <a:endParaRPr lang="ru-RU" sz="1100" b="0" strike="sngStrike" dirty="0">
              <a:latin typeface="+mn-lt"/>
              <a:ea typeface="Open Sans"/>
              <a:cs typeface="Open San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19856" y="1885474"/>
            <a:ext cx="293886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latin typeface="+mn-lt"/>
                <a:ea typeface="Open Sans"/>
                <a:cs typeface="Open Sans"/>
              </a:rPr>
              <a:t>Инвестиционная стратегия «Устойчивое развитие» КАПИТАЛ LIFE была признана лучшей стратегией, разработанной с учетом принципов ESG и «зеленого» инвестирования в страховании жизни на российском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рынке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,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и была удостоена</a:t>
            </a:r>
            <a:r>
              <a:rPr lang="en-US" sz="1100" b="0" dirty="0">
                <a:latin typeface="+mn-lt"/>
                <a:ea typeface="Open Sans"/>
                <a:cs typeface="Open Sans"/>
              </a:rPr>
              <a:t> премии Investment Leaders Award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–</a:t>
            </a:r>
            <a:r>
              <a:rPr lang="en-US" sz="1100" b="0" dirty="0" smtClean="0">
                <a:latin typeface="+mn-lt"/>
                <a:ea typeface="Open Sans"/>
                <a:cs typeface="Open Sans"/>
              </a:rPr>
              <a:t> </a:t>
            </a:r>
            <a:r>
              <a:rPr lang="en-US" sz="1100" b="0" dirty="0">
                <a:latin typeface="+mn-lt"/>
                <a:ea typeface="Open Sans"/>
                <a:cs typeface="Open Sans"/>
              </a:rPr>
              <a:t>2021. </a:t>
            </a:r>
            <a:endParaRPr lang="ru-RU" sz="1100" b="0" dirty="0">
              <a:latin typeface="+mn-lt"/>
              <a:ea typeface="Open Sans"/>
              <a:cs typeface="Open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51" y="2176852"/>
            <a:ext cx="1202729" cy="6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142"/>
          <a:stretch/>
        </p:blipFill>
        <p:spPr bwMode="auto">
          <a:xfrm>
            <a:off x="4714142" y="3832381"/>
            <a:ext cx="1050746" cy="61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819856" y="3456704"/>
            <a:ext cx="29388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latin typeface="+mn-lt"/>
                <a:ea typeface="Open Sans"/>
                <a:cs typeface="Open Sans"/>
              </a:rPr>
              <a:t>В 2020 году КАПИТАЛ </a:t>
            </a:r>
            <a:r>
              <a:rPr lang="en-US" sz="1100" b="0" dirty="0">
                <a:latin typeface="+mn-lt"/>
                <a:ea typeface="Open Sans"/>
                <a:cs typeface="Open Sans"/>
              </a:rPr>
              <a:t>LIFE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награждена дипломом «Эксперт РА» за лидерство в НСЖ в России. В 2021 году рейтинговое агентство подтвердило ведущие позиции компании в НСЖ и агентских продажах в России. </a:t>
            </a:r>
          </a:p>
          <a:p>
            <a:r>
              <a:rPr lang="ru-RU" sz="1100" b="0" dirty="0">
                <a:latin typeface="+mn-lt"/>
                <a:ea typeface="Open Sans"/>
                <a:cs typeface="Open Sans"/>
              </a:rPr>
              <a:t>В 2022 году КАПИТАЛ LIFE была отмечена дипломом «Эксперт РА» за вклад в развитие агентских сетей на рынке страхования жизни.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7552" y="1349181"/>
            <a:ext cx="85435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ПРИЗНАНИЕ ПРОФЕССИОНАЛЬНОГО СООБЩЕСТВА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80151" y="5504039"/>
            <a:ext cx="2764977" cy="504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77" tIns="54977" rIns="54977" bIns="54977" numCol="1" spcCol="38092" rtlCol="0" anchor="ctr">
            <a:noAutofit/>
          </a:bodyPr>
          <a:lstStyle/>
          <a:p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КАПИТАЛ LIFE – неоднократный победитель 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премии</a:t>
            </a:r>
            <a:r>
              <a:rPr lang="en-US" sz="1100" b="0" dirty="0" smtClean="0">
                <a:latin typeface="+mn-lt"/>
                <a:ea typeface="Open Sans"/>
                <a:cs typeface="DINPro" pitchFamily="34" charset="0"/>
              </a:rPr>
              <a:t> 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INVESTOR 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AWARDS, присуждающей 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награды за 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лучшее финансовое решение в области инвестиций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.</a:t>
            </a:r>
            <a:endParaRPr lang="ru-RU" sz="1100" b="0" dirty="0">
              <a:latin typeface="+mn-lt"/>
              <a:ea typeface="Open Sans"/>
              <a:cs typeface="DINPro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3" y="5610881"/>
            <a:ext cx="942949" cy="27086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56" y="5471828"/>
            <a:ext cx="1022721" cy="4587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819856" y="5497960"/>
            <a:ext cx="2938860" cy="504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77" tIns="54977" rIns="54977" bIns="54977" numCol="1" spcCol="38092" rtlCol="0" anchor="ctr">
            <a:noAutofit/>
          </a:bodyPr>
          <a:lstStyle/>
          <a:p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КАПИТАЛ LIFE –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 победитель конкурса «Финансовый 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Олимп 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– 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2018» в 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номинации «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Лидер по выплатам на рынке страхования жизни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».</a:t>
            </a:r>
            <a:endParaRPr lang="ru-RU" sz="1100" b="0" cap="all" dirty="0">
              <a:latin typeface="+mn-lt"/>
              <a:ea typeface="Open Sans"/>
              <a:cs typeface="DINPro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80152" y="2304109"/>
            <a:ext cx="3106163" cy="4285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77" tIns="54977" rIns="54977" bIns="54977" numCol="1" spcCol="38092" rtlCol="0" anchor="ctr">
            <a:noAutofit/>
          </a:bodyPr>
          <a:lstStyle/>
          <a:p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КАПИТАЛ </a:t>
            </a:r>
            <a:r>
              <a:rPr lang="en-US" sz="1100" b="0" dirty="0" smtClean="0">
                <a:latin typeface="+mn-lt"/>
                <a:ea typeface="Open Sans"/>
                <a:cs typeface="DINPro" pitchFamily="34" charset="0"/>
              </a:rPr>
              <a:t>LIFE 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– победитель премии «Финансовая элита 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России» в 2016-2018 гг. в номинациях «Безупречная репутация», «Надежность» и «Социальная ответственность». </a:t>
            </a:r>
          </a:p>
          <a:p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Лауреат 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премии 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в 2021 году в 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номинации </a:t>
            </a:r>
            <a:endParaRPr lang="ru-RU" sz="1100" b="0" dirty="0" smtClean="0">
              <a:latin typeface="+mn-lt"/>
              <a:ea typeface="Open Sans"/>
              <a:cs typeface="DINPro" pitchFamily="34" charset="0"/>
            </a:endParaRPr>
          </a:p>
          <a:p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«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Гран-при: компания года по накопительному страхованию жизни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».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0" y="2135584"/>
            <a:ext cx="782672" cy="78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"/>
          <p:cNvSpPr/>
          <p:nvPr/>
        </p:nvSpPr>
        <p:spPr>
          <a:xfrm>
            <a:off x="4593031" y="1765240"/>
            <a:ext cx="4309433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49" name="Rectangle"/>
          <p:cNvSpPr/>
          <p:nvPr/>
        </p:nvSpPr>
        <p:spPr>
          <a:xfrm>
            <a:off x="4593032" y="3378665"/>
            <a:ext cx="4271560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48" name="Rectangle"/>
          <p:cNvSpPr/>
          <p:nvPr/>
        </p:nvSpPr>
        <p:spPr>
          <a:xfrm>
            <a:off x="237551" y="1762806"/>
            <a:ext cx="4278379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47" name="Rectangle"/>
          <p:cNvSpPr/>
          <p:nvPr/>
        </p:nvSpPr>
        <p:spPr>
          <a:xfrm>
            <a:off x="237552" y="3378665"/>
            <a:ext cx="4278378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58612" y="6566430"/>
            <a:ext cx="719137" cy="225425"/>
          </a:xfrm>
        </p:spPr>
        <p:txBody>
          <a:bodyPr/>
          <a:lstStyle/>
          <a:p>
            <a:pPr>
              <a:defRPr/>
            </a:pPr>
            <a:fld id="{EF5F6DA1-E5CE-4562-AEB4-9B110C031626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232480" y="819541"/>
            <a:ext cx="8477409" cy="233195"/>
          </a:xfrm>
        </p:spPr>
        <p:txBody>
          <a:bodyPr>
            <a:noAutofit/>
          </a:bodyPr>
          <a:lstStyle/>
          <a:p>
            <a:r>
              <a:rPr lang="ru-RU" sz="2000" dirty="0"/>
              <a:t>КАПИТАЛ </a:t>
            </a:r>
            <a:r>
              <a:rPr lang="en-US" sz="2000" dirty="0"/>
              <a:t>LIFE</a:t>
            </a:r>
            <a:r>
              <a:rPr lang="ru-RU" sz="2000" dirty="0"/>
              <a:t>: ВЫСОКОЕ КАЧЕСТВО ОБСЛУЖИВАНИЯ 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8" name="Rectangle"/>
          <p:cNvSpPr/>
          <p:nvPr/>
        </p:nvSpPr>
        <p:spPr>
          <a:xfrm>
            <a:off x="253391" y="4994524"/>
            <a:ext cx="4262539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21" name="Rectangle"/>
          <p:cNvSpPr/>
          <p:nvPr/>
        </p:nvSpPr>
        <p:spPr>
          <a:xfrm>
            <a:off x="4593032" y="4982512"/>
            <a:ext cx="4271560" cy="1525898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69014" y="3570905"/>
            <a:ext cx="308901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latin typeface="+mn-lt"/>
                <a:ea typeface="Open Sans"/>
                <a:cs typeface="Open Sans"/>
              </a:rPr>
              <a:t>КАПИТАЛ LIFE – лауреат премии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/>
            </a:r>
            <a:br>
              <a:rPr lang="ru-RU" sz="1100" b="0" dirty="0" smtClean="0">
                <a:latin typeface="+mn-lt"/>
                <a:ea typeface="Open Sans"/>
                <a:cs typeface="Open Sans"/>
              </a:rPr>
            </a:br>
            <a:r>
              <a:rPr lang="ru-RU" sz="1100" b="0" dirty="0" smtClean="0">
                <a:latin typeface="+mn-lt"/>
                <a:ea typeface="Open Sans"/>
                <a:cs typeface="Open Sans"/>
              </a:rPr>
              <a:t>«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Развитие регионов. Лучшее для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России – 2019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» в номинации «Лучшая агентская сеть на рынке страхования жизни». </a:t>
            </a:r>
            <a:endParaRPr lang="ru-RU" sz="1100" b="0" dirty="0" smtClean="0">
              <a:latin typeface="+mn-lt"/>
              <a:ea typeface="Open Sans"/>
              <a:cs typeface="Open Sans"/>
            </a:endParaRPr>
          </a:p>
          <a:p>
            <a:r>
              <a:rPr lang="ru-RU" sz="1100" b="0" dirty="0" smtClean="0">
                <a:latin typeface="+mn-lt"/>
                <a:ea typeface="Open Sans"/>
                <a:cs typeface="Open Sans"/>
              </a:rPr>
              <a:t>В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2020 году компания подтвердила это звание. 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85" y="3651219"/>
            <a:ext cx="1563120" cy="9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5769259" y="3684677"/>
            <a:ext cx="3108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latin typeface="+mn-lt"/>
                <a:ea typeface="Open Sans"/>
                <a:cs typeface="Open Sans"/>
              </a:rPr>
              <a:t>КАПИТАЛ LIFE обладает рейтингом </a:t>
            </a:r>
            <a:endParaRPr lang="ru-RU" sz="1100" b="0" dirty="0" smtClean="0">
              <a:latin typeface="+mn-lt"/>
              <a:ea typeface="Open Sans"/>
              <a:cs typeface="Open Sans"/>
            </a:endParaRPr>
          </a:p>
          <a:p>
            <a:r>
              <a:rPr lang="ru-RU" sz="1100" b="0" dirty="0" smtClean="0">
                <a:latin typeface="+mn-lt"/>
                <a:ea typeface="Open Sans"/>
                <a:cs typeface="Open Sans"/>
              </a:rPr>
              <a:t>«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Знак качества» аналитического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центра «</a:t>
            </a:r>
            <a:r>
              <a:rPr lang="ru-RU" sz="1100" b="0" dirty="0" err="1" smtClean="0">
                <a:latin typeface="+mn-lt"/>
                <a:ea typeface="Open Sans"/>
                <a:cs typeface="Open Sans"/>
              </a:rPr>
              <a:t>БизнесДром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» на уровне А1 за наивысшее качество услуг.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" y="3684677"/>
            <a:ext cx="1535270" cy="88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7552" y="1382940"/>
            <a:ext cx="85435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latin typeface="+mn-lt"/>
              </a:rPr>
              <a:t>ПРИЗНАНИЕ ПРОФЕССИОНАЛЬНОГО СООБЩЕСТВА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69014" y="2358076"/>
            <a:ext cx="3022010" cy="504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77" tIns="54977" rIns="54977" bIns="54977" numCol="1" spcCol="38092" rtlCol="0" anchor="ctr">
            <a:noAutofit/>
          </a:bodyPr>
          <a:lstStyle/>
          <a:p>
            <a:r>
              <a:rPr lang="ru-RU" sz="1050" b="0" dirty="0" smtClean="0">
                <a:latin typeface="+mn-lt"/>
                <a:ea typeface="Open Sans"/>
                <a:cs typeface="DINPro" pitchFamily="34" charset="0"/>
              </a:rPr>
              <a:t>КАПИТАЛ </a:t>
            </a:r>
            <a:r>
              <a:rPr lang="ru-RU" sz="1050" b="0" dirty="0">
                <a:latin typeface="+mn-lt"/>
                <a:ea typeface="Open Sans"/>
                <a:cs typeface="DINPro" pitchFamily="34" charset="0"/>
              </a:rPr>
              <a:t>LIFE – лауреат премии «Права потребителей и качество обслуживания - 2018» за лучшее продуктовое предложение. В 2020 году компания была отмечена наградой за лидерство в НСЖ в России. В 2021 году компания была удостоена премии за федеральную акцию по повышению финансовой грамотности «День клиента».</a:t>
            </a:r>
          </a:p>
          <a:p>
            <a:endParaRPr lang="ru-RU" sz="1050" b="0" dirty="0">
              <a:latin typeface="+mn-lt"/>
              <a:ea typeface="Open Sans"/>
              <a:cs typeface="DINPro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69259" y="2210186"/>
            <a:ext cx="3095332" cy="504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77" tIns="54977" rIns="54977" bIns="54977" numCol="1" spcCol="38092" rtlCol="0" anchor="ctr">
            <a:noAutofit/>
          </a:bodyPr>
          <a:lstStyle/>
          <a:p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КАПИТАЛ LIFE 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– победитель</a:t>
            </a:r>
          </a:p>
          <a:p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национальной премии </a:t>
            </a:r>
          </a:p>
          <a:p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«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Лучшие в России 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– 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2018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» </a:t>
            </a:r>
            <a:br>
              <a:rPr lang="ru-RU" sz="1100" b="0" dirty="0" smtClean="0">
                <a:latin typeface="+mn-lt"/>
                <a:ea typeface="Open Sans"/>
                <a:cs typeface="DINPro" pitchFamily="34" charset="0"/>
              </a:rPr>
            </a:b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за 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лучший онлайн-сервис 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/>
            </a:r>
            <a:br>
              <a:rPr lang="ru-RU" sz="1100" b="0" dirty="0" smtClean="0">
                <a:latin typeface="+mn-lt"/>
                <a:ea typeface="Open Sans"/>
                <a:cs typeface="DINPro" pitchFamily="34" charset="0"/>
              </a:rPr>
            </a:b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в 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страховании жизни.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65" y="2081460"/>
            <a:ext cx="653768" cy="86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t="-2402" r="12982" b="2402"/>
          <a:stretch/>
        </p:blipFill>
        <p:spPr bwMode="auto">
          <a:xfrm>
            <a:off x="289938" y="1993653"/>
            <a:ext cx="1126125" cy="9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80" y="5363323"/>
            <a:ext cx="1122731" cy="64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5769259" y="5054766"/>
            <a:ext cx="31084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0" dirty="0" smtClean="0">
                <a:latin typeface="+mn-lt"/>
                <a:ea typeface="Open Sans"/>
                <a:cs typeface="Open Sans"/>
              </a:rPr>
              <a:t>В 2019 году онлайн-сервис </a:t>
            </a:r>
            <a:r>
              <a:rPr lang="ru-RU" sz="1050" b="0" dirty="0">
                <a:latin typeface="+mn-lt"/>
                <a:ea typeface="Open Sans"/>
                <a:cs typeface="Open Sans"/>
              </a:rPr>
              <a:t>по урегулированию </a:t>
            </a:r>
            <a:r>
              <a:rPr lang="ru-RU" sz="1050" b="0" dirty="0" smtClean="0">
                <a:latin typeface="+mn-lt"/>
                <a:ea typeface="Open Sans"/>
                <a:cs typeface="Open Sans"/>
              </a:rPr>
              <a:t>КАПИТАЛ </a:t>
            </a:r>
            <a:r>
              <a:rPr lang="ru-RU" sz="1050" b="0" dirty="0">
                <a:latin typeface="+mn-lt"/>
                <a:ea typeface="Open Sans"/>
                <a:cs typeface="Open Sans"/>
              </a:rPr>
              <a:t>LIFE был признан инновацией года </a:t>
            </a:r>
            <a:r>
              <a:rPr lang="ru-RU" sz="1050" b="0" dirty="0" smtClean="0">
                <a:latin typeface="+mn-lt"/>
                <a:ea typeface="Open Sans"/>
                <a:cs typeface="Open Sans"/>
              </a:rPr>
              <a:t/>
            </a:r>
            <a:br>
              <a:rPr lang="ru-RU" sz="1050" b="0" dirty="0" smtClean="0">
                <a:latin typeface="+mn-lt"/>
                <a:ea typeface="Open Sans"/>
                <a:cs typeface="Open Sans"/>
              </a:rPr>
            </a:br>
            <a:r>
              <a:rPr lang="ru-RU" sz="1050" b="0" dirty="0" smtClean="0">
                <a:latin typeface="+mn-lt"/>
                <a:ea typeface="Open Sans"/>
                <a:cs typeface="Open Sans"/>
              </a:rPr>
              <a:t>в </a:t>
            </a:r>
            <a:r>
              <a:rPr lang="ru-RU" sz="1050" b="0" dirty="0">
                <a:latin typeface="+mn-lt"/>
                <a:ea typeface="Open Sans"/>
                <a:cs typeface="Open Sans"/>
              </a:rPr>
              <a:t>страховании жизни. </a:t>
            </a:r>
            <a:endParaRPr lang="ru-RU" sz="1050" b="0" dirty="0" smtClean="0">
              <a:latin typeface="+mn-lt"/>
              <a:ea typeface="Open Sans"/>
              <a:cs typeface="Open Sans"/>
            </a:endParaRPr>
          </a:p>
          <a:p>
            <a:r>
              <a:rPr lang="ru-RU" sz="1050" b="0" dirty="0" smtClean="0">
                <a:latin typeface="+mn-lt"/>
                <a:ea typeface="Open Sans"/>
                <a:cs typeface="Open Sans"/>
              </a:rPr>
              <a:t>В </a:t>
            </a:r>
            <a:r>
              <a:rPr lang="ru-RU" sz="1050" b="0" dirty="0">
                <a:latin typeface="+mn-lt"/>
                <a:ea typeface="Open Sans"/>
                <a:cs typeface="Open Sans"/>
              </a:rPr>
              <a:t>2020 году </a:t>
            </a:r>
            <a:r>
              <a:rPr lang="ru-RU" sz="1050" b="0" dirty="0" smtClean="0">
                <a:latin typeface="+mn-lt"/>
                <a:ea typeface="Open Sans"/>
                <a:cs typeface="Open Sans"/>
              </a:rPr>
              <a:t>компания была отмечена в </a:t>
            </a:r>
            <a:r>
              <a:rPr lang="ru-RU" sz="1050" b="0" dirty="0">
                <a:latin typeface="+mn-lt"/>
                <a:ea typeface="Open Sans"/>
                <a:cs typeface="Open Sans"/>
              </a:rPr>
              <a:t>номинации «Лидер </a:t>
            </a:r>
            <a:r>
              <a:rPr lang="ru-RU" sz="1050" b="0" dirty="0" smtClean="0">
                <a:latin typeface="+mn-lt"/>
                <a:ea typeface="Open Sans"/>
                <a:cs typeface="Open Sans"/>
              </a:rPr>
              <a:t>НСЖ в </a:t>
            </a:r>
            <a:r>
              <a:rPr lang="ru-RU" sz="1050" b="0" dirty="0">
                <a:latin typeface="+mn-lt"/>
                <a:ea typeface="Open Sans"/>
                <a:cs typeface="Open Sans"/>
              </a:rPr>
              <a:t>России</a:t>
            </a:r>
            <a:r>
              <a:rPr lang="ru-RU" sz="1050" b="0" dirty="0" smtClean="0">
                <a:latin typeface="+mn-lt"/>
                <a:ea typeface="Open Sans"/>
                <a:cs typeface="Open Sans"/>
              </a:rPr>
              <a:t>».</a:t>
            </a:r>
            <a:r>
              <a:rPr lang="en-US" sz="1050" b="0" dirty="0" smtClean="0">
                <a:latin typeface="+mn-lt"/>
                <a:ea typeface="Open Sans"/>
                <a:cs typeface="Open Sans"/>
              </a:rPr>
              <a:t> </a:t>
            </a:r>
            <a:endParaRPr lang="ru-RU" sz="1050" b="0" dirty="0" smtClean="0">
              <a:latin typeface="+mn-lt"/>
              <a:ea typeface="Open Sans"/>
              <a:cs typeface="Open Sans"/>
            </a:endParaRPr>
          </a:p>
          <a:p>
            <a:r>
              <a:rPr lang="ru-RU" sz="1050" b="0" dirty="0" smtClean="0">
                <a:latin typeface="+mn-lt"/>
                <a:ea typeface="Open Sans"/>
                <a:cs typeface="Open Sans"/>
              </a:rPr>
              <a:t>В 2021 году стала лауреатом премии в номинации «Крупнейшая агентская компания по страхованию жизни в России».</a:t>
            </a:r>
            <a:endParaRPr lang="ru-RU" sz="1050" b="0" dirty="0">
              <a:latin typeface="+mn-lt"/>
              <a:ea typeface="Open Sans"/>
              <a:cs typeface="Open Sans"/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" y="5284617"/>
            <a:ext cx="1604977" cy="92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1369014" y="4981148"/>
            <a:ext cx="314691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0" dirty="0">
                <a:latin typeface="+mn-lt"/>
                <a:ea typeface="Open Sans"/>
                <a:cs typeface="Open Sans"/>
              </a:rPr>
              <a:t>КАПИТАЛ LIFE </a:t>
            </a:r>
            <a:r>
              <a:rPr lang="ru-RU" sz="1050" b="0" dirty="0" smtClean="0">
                <a:latin typeface="+mn-lt"/>
                <a:ea typeface="Open Sans"/>
                <a:cs typeface="Open Sans"/>
              </a:rPr>
              <a:t>– многократный лауреат </a:t>
            </a:r>
            <a:r>
              <a:rPr lang="ru-RU" sz="1050" b="0" dirty="0">
                <a:latin typeface="+mn-lt"/>
                <a:ea typeface="Open Sans"/>
                <a:cs typeface="Open Sans"/>
              </a:rPr>
              <a:t>премии «Лучшие социальные проекты </a:t>
            </a:r>
            <a:r>
              <a:rPr lang="ru-RU" sz="1050" b="0" dirty="0" smtClean="0">
                <a:latin typeface="+mn-lt"/>
                <a:ea typeface="Open Sans"/>
                <a:cs typeface="Open Sans"/>
              </a:rPr>
              <a:t>России». </a:t>
            </a:r>
          </a:p>
          <a:p>
            <a:r>
              <a:rPr lang="ru-RU" sz="1050" b="0" dirty="0" smtClean="0">
                <a:latin typeface="+mn-lt"/>
                <a:ea typeface="Open Sans"/>
                <a:cs typeface="Open Sans"/>
              </a:rPr>
              <a:t>В 2020 году получена награда </a:t>
            </a:r>
            <a:r>
              <a:rPr lang="ru-RU" sz="1050" b="0" dirty="0">
                <a:latin typeface="+mn-lt"/>
                <a:ea typeface="Open Sans"/>
                <a:cs typeface="Open Sans"/>
              </a:rPr>
              <a:t>за борьбу </a:t>
            </a:r>
            <a:r>
              <a:rPr lang="ru-RU" sz="1050" b="0" dirty="0" smtClean="0">
                <a:latin typeface="+mn-lt"/>
                <a:ea typeface="Open Sans"/>
                <a:cs typeface="Open Sans"/>
              </a:rPr>
              <a:t/>
            </a:r>
            <a:br>
              <a:rPr lang="ru-RU" sz="1050" b="0" dirty="0" smtClean="0">
                <a:latin typeface="+mn-lt"/>
                <a:ea typeface="Open Sans"/>
                <a:cs typeface="Open Sans"/>
              </a:rPr>
            </a:br>
            <a:r>
              <a:rPr lang="ru-RU" sz="1050" b="0" dirty="0" smtClean="0">
                <a:latin typeface="+mn-lt"/>
                <a:ea typeface="Open Sans"/>
                <a:cs typeface="Open Sans"/>
              </a:rPr>
              <a:t>с </a:t>
            </a:r>
            <a:r>
              <a:rPr lang="ru-RU" sz="1050" b="0" dirty="0">
                <a:latin typeface="+mn-lt"/>
                <a:ea typeface="Open Sans"/>
                <a:cs typeface="Open Sans"/>
              </a:rPr>
              <a:t>безработицей во время пандемии </a:t>
            </a:r>
            <a:r>
              <a:rPr lang="ru-RU" sz="1050" b="0" dirty="0" err="1" smtClean="0">
                <a:latin typeface="+mn-lt"/>
                <a:ea typeface="Open Sans"/>
                <a:cs typeface="Open Sans"/>
              </a:rPr>
              <a:t>коронавируса</a:t>
            </a:r>
            <a:r>
              <a:rPr lang="ru-RU" sz="1050" b="0" dirty="0" smtClean="0">
                <a:latin typeface="+mn-lt"/>
                <a:ea typeface="Open Sans"/>
                <a:cs typeface="Open Sans"/>
              </a:rPr>
              <a:t>, </a:t>
            </a:r>
          </a:p>
          <a:p>
            <a:r>
              <a:rPr lang="ru-RU" sz="1050" b="0" dirty="0" smtClean="0">
                <a:latin typeface="+mn-lt"/>
                <a:ea typeface="Open Sans"/>
                <a:cs typeface="Open Sans"/>
              </a:rPr>
              <a:t>в 2021 году – за бесперебойное обслуживание клиентов и дистанционные выплаты в период пандемии. В 2022 году – за программу найма </a:t>
            </a:r>
            <a:br>
              <a:rPr lang="ru-RU" sz="1050" b="0" dirty="0" smtClean="0">
                <a:latin typeface="+mn-lt"/>
                <a:ea typeface="Open Sans"/>
                <a:cs typeface="Open Sans"/>
              </a:rPr>
            </a:br>
            <a:r>
              <a:rPr lang="ru-RU" sz="1050" b="0" dirty="0" smtClean="0">
                <a:latin typeface="+mn-lt"/>
                <a:ea typeface="Open Sans"/>
                <a:cs typeface="Open Sans"/>
              </a:rPr>
              <a:t>и обучения </a:t>
            </a:r>
            <a:r>
              <a:rPr lang="ru-RU" sz="1050" b="0" dirty="0">
                <a:latin typeface="+mn-lt"/>
                <a:ea typeface="Open Sans"/>
                <a:cs typeface="Open Sans"/>
              </a:rPr>
              <a:t>страховых агентов, а в 2023 – за защиту благосостояния российских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1334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"/>
          <p:cNvSpPr/>
          <p:nvPr/>
        </p:nvSpPr>
        <p:spPr>
          <a:xfrm>
            <a:off x="4612449" y="4990808"/>
            <a:ext cx="4291537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45" name="Rectangle"/>
          <p:cNvSpPr/>
          <p:nvPr/>
        </p:nvSpPr>
        <p:spPr>
          <a:xfrm>
            <a:off x="238851" y="4990808"/>
            <a:ext cx="4291537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44" name="Rectangle"/>
          <p:cNvSpPr/>
          <p:nvPr/>
        </p:nvSpPr>
        <p:spPr>
          <a:xfrm>
            <a:off x="4612450" y="3362313"/>
            <a:ext cx="4291537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42" name="Rectangle"/>
          <p:cNvSpPr/>
          <p:nvPr/>
        </p:nvSpPr>
        <p:spPr>
          <a:xfrm>
            <a:off x="4612450" y="1762806"/>
            <a:ext cx="4291537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43" name="Rectangle"/>
          <p:cNvSpPr/>
          <p:nvPr/>
        </p:nvSpPr>
        <p:spPr>
          <a:xfrm>
            <a:off x="237550" y="3376807"/>
            <a:ext cx="4291537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41" name="Rectangle"/>
          <p:cNvSpPr/>
          <p:nvPr/>
        </p:nvSpPr>
        <p:spPr>
          <a:xfrm>
            <a:off x="237551" y="1762806"/>
            <a:ext cx="4291537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58613" y="6579130"/>
            <a:ext cx="719137" cy="225425"/>
          </a:xfrm>
        </p:spPr>
        <p:txBody>
          <a:bodyPr/>
          <a:lstStyle/>
          <a:p>
            <a:pPr>
              <a:defRPr/>
            </a:pPr>
            <a:fld id="{EF5F6DA1-E5CE-4562-AEB4-9B110C031626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7550" y="693226"/>
            <a:ext cx="7766372" cy="424948"/>
          </a:xfrm>
        </p:spPr>
        <p:txBody>
          <a:bodyPr>
            <a:noAutofit/>
          </a:bodyPr>
          <a:lstStyle/>
          <a:p>
            <a:r>
              <a:rPr lang="ru-RU" sz="2000" dirty="0"/>
              <a:t>КАПИТАЛ </a:t>
            </a:r>
            <a:r>
              <a:rPr lang="en-US" sz="2000" dirty="0"/>
              <a:t>LIFE</a:t>
            </a:r>
            <a:r>
              <a:rPr lang="ru-RU" sz="2000" dirty="0"/>
              <a:t>: ЦИФРОВОЕ И ИННОВАЦИОННОЕ ЛИДЕРСТВО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37552" y="1375182"/>
            <a:ext cx="85435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latin typeface="+mn-lt"/>
              </a:rPr>
              <a:t>ПРИЗНАНИЕ ПРОФЕССИОНАЛЬНОГО </a:t>
            </a:r>
            <a:r>
              <a:rPr lang="ru-RU" dirty="0" smtClean="0">
                <a:latin typeface="+mn-lt"/>
              </a:rPr>
              <a:t>СООБЩЕСТВА</a:t>
            </a:r>
            <a:endParaRPr lang="ru-RU" dirty="0"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30170" y="5506468"/>
            <a:ext cx="3198916" cy="504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77" tIns="54977" rIns="54977" bIns="54977" numCol="1" spcCol="38092" rtlCol="0" anchor="ctr">
            <a:noAutofit/>
          </a:bodyPr>
          <a:lstStyle/>
          <a:p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КАПИТАЛ LIFE – 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обладатель 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премии </a:t>
            </a:r>
            <a:endParaRPr lang="ru-RU" sz="1100" b="0" dirty="0" smtClean="0">
              <a:latin typeface="+mn-lt"/>
              <a:ea typeface="Open Sans"/>
              <a:cs typeface="DINPro" pitchFamily="34" charset="0"/>
            </a:endParaRPr>
          </a:p>
          <a:p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«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Время инноваций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»</a:t>
            </a:r>
            <a:r>
              <a:rPr lang="en-US" sz="1100" b="0" dirty="0" smtClean="0">
                <a:latin typeface="+mn-lt"/>
                <a:ea typeface="Open Sans"/>
                <a:cs typeface="DINPro" pitchFamily="34" charset="0"/>
              </a:rPr>
              <a:t> 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за 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проект года в категории «Страховые услуги» 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–</a:t>
            </a:r>
            <a:r>
              <a:rPr lang="en-US" sz="1100" b="0" dirty="0" smtClean="0">
                <a:latin typeface="+mn-lt"/>
                <a:ea typeface="Open Sans"/>
                <a:cs typeface="DINPro" pitchFamily="34" charset="0"/>
              </a:rPr>
              <a:t> 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инновационный 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акселератор </a:t>
            </a:r>
            <a:r>
              <a:rPr lang="ru-RU" sz="1100" b="0" dirty="0" err="1" smtClean="0">
                <a:latin typeface="+mn-lt"/>
                <a:ea typeface="Open Sans"/>
                <a:cs typeface="DINPro" pitchFamily="34" charset="0"/>
              </a:rPr>
              <a:t>LIFE.medtech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 в 2018 и 2019 годах.</a:t>
            </a:r>
          </a:p>
          <a:p>
            <a:r>
              <a:rPr lang="ru-RU" sz="1100" b="0" cap="all" dirty="0">
                <a:latin typeface="+mn-lt"/>
                <a:ea typeface="Open Sans"/>
                <a:cs typeface="DINPro" pitchFamily="34" charset="0"/>
              </a:rPr>
              <a:t>В 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2021 году КАПИТАЛ LIFE получила награду 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/>
            </a:r>
            <a:br>
              <a:rPr lang="ru-RU" sz="1100" b="0" dirty="0" smtClean="0">
                <a:latin typeface="+mn-lt"/>
                <a:ea typeface="Open Sans"/>
                <a:cs typeface="DINPro" pitchFamily="34" charset="0"/>
              </a:rPr>
            </a:b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за 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внедрение инноваций в страховании жизни.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" y="5295434"/>
            <a:ext cx="1509609" cy="8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938097" y="2052980"/>
            <a:ext cx="290302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 smtClean="0">
                <a:latin typeface="+mn-lt"/>
                <a:ea typeface="Open Sans"/>
                <a:cs typeface="Open Sans"/>
              </a:rPr>
              <a:t>Цифровые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сервисы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КАПИТАЛ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LIFE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признаны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самыми функциональными на российском рынке согласно исследованию аналитического агентства </a:t>
            </a:r>
            <a:r>
              <a:rPr lang="ru-RU" sz="1100" b="0" dirty="0" err="1">
                <a:latin typeface="+mn-lt"/>
                <a:ea typeface="Open Sans"/>
                <a:cs typeface="Open Sans"/>
              </a:rPr>
              <a:t>Markswebb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 </a:t>
            </a:r>
            <a:endParaRPr lang="ru-RU" sz="1100" b="0" dirty="0" smtClean="0">
              <a:latin typeface="+mn-lt"/>
              <a:ea typeface="Open Sans"/>
              <a:cs typeface="Open Sans"/>
            </a:endParaRPr>
          </a:p>
          <a:p>
            <a:r>
              <a:rPr lang="ru-RU" sz="1100" b="0" dirty="0" smtClean="0">
                <a:latin typeface="+mn-lt"/>
                <a:ea typeface="Open Sans"/>
                <a:cs typeface="Open Sans"/>
              </a:rPr>
              <a:t>«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Invest Tech Review».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56" y="2440976"/>
            <a:ext cx="1123279" cy="15376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330170" y="2163633"/>
            <a:ext cx="30614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latin typeface="+mn-lt"/>
                <a:ea typeface="Open Sans"/>
                <a:cs typeface="Open Sans"/>
              </a:rPr>
              <a:t>КАПИТАЛ LIFE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признана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лидером цифровой трансформации на рынке страхования жизни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/>
            </a:r>
            <a:br>
              <a:rPr lang="ru-RU" sz="1100" b="0" dirty="0" smtClean="0">
                <a:latin typeface="+mn-lt"/>
                <a:ea typeface="Open Sans"/>
                <a:cs typeface="Open Sans"/>
              </a:rPr>
            </a:br>
            <a:r>
              <a:rPr lang="ru-RU" sz="1100" b="0" dirty="0" smtClean="0">
                <a:latin typeface="+mn-lt"/>
                <a:ea typeface="Open Sans"/>
                <a:cs typeface="Open Sans"/>
              </a:rPr>
              <a:t>в рамках рейтинга Фонда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«Сколково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».</a:t>
            </a:r>
            <a:endParaRPr lang="ru-RU" sz="1100" b="0" dirty="0">
              <a:latin typeface="+mn-lt"/>
              <a:ea typeface="Open Sans"/>
              <a:cs typeface="Open San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0" y="2189196"/>
            <a:ext cx="894140" cy="63948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5938097" y="3399597"/>
            <a:ext cx="29396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latin typeface="+mn-lt"/>
                <a:ea typeface="Open Sans"/>
                <a:cs typeface="Open Sans"/>
              </a:rPr>
              <a:t>КАПИТАЛ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LIFE</a:t>
            </a:r>
            <a:r>
              <a:rPr lang="en-US" sz="1100" b="0" dirty="0" smtClean="0">
                <a:latin typeface="+mn-lt"/>
                <a:ea typeface="Open Sans"/>
                <a:cs typeface="Open Sans"/>
              </a:rPr>
              <a:t> –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 обладатель премии </a:t>
            </a:r>
            <a:r>
              <a:rPr lang="ru-RU" sz="1100" b="0" dirty="0" err="1" smtClean="0">
                <a:latin typeface="+mn-lt"/>
                <a:ea typeface="Open Sans"/>
                <a:cs typeface="Open Sans"/>
              </a:rPr>
              <a:t>Digital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Leaders за социально-значимую деятельность по дистанционному обслуживанию клиентов в течение 2020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года. В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2022 году стала лауреатом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премии за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разработку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/>
            </a:r>
            <a:br>
              <a:rPr lang="ru-RU" sz="1100" b="0" dirty="0" smtClean="0">
                <a:latin typeface="+mn-lt"/>
                <a:ea typeface="Open Sans"/>
                <a:cs typeface="Open Sans"/>
              </a:rPr>
            </a:br>
            <a:r>
              <a:rPr lang="ru-RU" sz="1100" b="0" dirty="0" smtClean="0">
                <a:latin typeface="+mn-lt"/>
                <a:ea typeface="Open Sans"/>
                <a:cs typeface="Open Sans"/>
              </a:rPr>
              <a:t>и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внедрение собственного программного обеспечения и эффективную цифровую трансформацию в страховании жизни.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1" y="3817611"/>
            <a:ext cx="1185234" cy="68480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330170" y="3817611"/>
            <a:ext cx="3061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latin typeface="+mn-lt"/>
                <a:ea typeface="Open Sans"/>
                <a:cs typeface="Open Sans"/>
              </a:rPr>
              <a:t>КАПИТАЛ LIFE - №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1 среди страховщиков жизни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в рейтинге цифровизации Ассоциации электронных коммуникаций (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РАЭК).</a:t>
            </a:r>
            <a:endParaRPr lang="ru-RU" sz="1100" b="0" dirty="0">
              <a:latin typeface="+mn-lt"/>
              <a:ea typeface="Open Sans"/>
              <a:cs typeface="Open San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" y="3695359"/>
            <a:ext cx="1517508" cy="87678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5" y="5261352"/>
            <a:ext cx="1630005" cy="94178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5938097" y="5308967"/>
            <a:ext cx="290302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latin typeface="+mn-lt"/>
                <a:ea typeface="Open Sans"/>
                <a:cs typeface="Open Sans"/>
              </a:rPr>
              <a:t>КАПИТАЛ LIFE –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лауреат </a:t>
            </a:r>
          </a:p>
          <a:p>
            <a:r>
              <a:rPr lang="ru-RU" sz="1100" b="0" dirty="0" smtClean="0">
                <a:latin typeface="+mn-lt"/>
                <a:ea typeface="Open Sans"/>
                <a:cs typeface="Open Sans"/>
              </a:rPr>
              <a:t>XVI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Международной премии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/>
            </a:r>
            <a:br>
              <a:rPr lang="ru-RU" sz="1100" b="0" dirty="0" smtClean="0">
                <a:latin typeface="+mn-lt"/>
                <a:ea typeface="Open Sans"/>
                <a:cs typeface="Open Sans"/>
              </a:rPr>
            </a:br>
            <a:r>
              <a:rPr lang="ru-RU" sz="1100" b="0" dirty="0" smtClean="0">
                <a:latin typeface="+mn-lt"/>
                <a:ea typeface="Open Sans"/>
                <a:cs typeface="Open Sans"/>
              </a:rPr>
              <a:t>имени П.А. Столыпина </a:t>
            </a:r>
            <a:br>
              <a:rPr lang="ru-RU" sz="1100" b="0" dirty="0" smtClean="0">
                <a:latin typeface="+mn-lt"/>
                <a:ea typeface="Open Sans"/>
                <a:cs typeface="Open Sans"/>
              </a:rPr>
            </a:br>
            <a:r>
              <a:rPr lang="ru-RU" sz="1100" b="0" dirty="0" smtClean="0">
                <a:latin typeface="+mn-lt"/>
                <a:ea typeface="Open Sans"/>
                <a:cs typeface="Open Sans"/>
              </a:rPr>
              <a:t>за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лидерство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в </a:t>
            </a:r>
            <a:r>
              <a:rPr lang="ru-RU" sz="1100" b="0" dirty="0" err="1">
                <a:latin typeface="+mn-lt"/>
                <a:ea typeface="Open Sans"/>
                <a:cs typeface="Open Sans"/>
              </a:rPr>
              <a:t>цифровизации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/>
            </a:r>
            <a:br>
              <a:rPr lang="ru-RU" sz="1100" b="0" dirty="0" smtClean="0">
                <a:latin typeface="+mn-lt"/>
                <a:ea typeface="Open Sans"/>
                <a:cs typeface="Open Sans"/>
              </a:rPr>
            </a:br>
            <a:r>
              <a:rPr lang="ru-RU" sz="1100" b="0" dirty="0" smtClean="0">
                <a:latin typeface="+mn-lt"/>
                <a:ea typeface="Open Sans"/>
                <a:cs typeface="Open Sans"/>
              </a:rPr>
              <a:t>на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рынке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страхования жизни.</a:t>
            </a:r>
            <a:endParaRPr lang="ru-RU" sz="1100" b="0" dirty="0">
              <a:latin typeface="+mn-lt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234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"/>
          <p:cNvSpPr/>
          <p:nvPr/>
        </p:nvSpPr>
        <p:spPr>
          <a:xfrm>
            <a:off x="4573980" y="1770235"/>
            <a:ext cx="4303768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49" name="Rectangle"/>
          <p:cNvSpPr/>
          <p:nvPr/>
        </p:nvSpPr>
        <p:spPr>
          <a:xfrm>
            <a:off x="4594837" y="3394417"/>
            <a:ext cx="4311645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48" name="Rectangle"/>
          <p:cNvSpPr/>
          <p:nvPr/>
        </p:nvSpPr>
        <p:spPr>
          <a:xfrm>
            <a:off x="218501" y="1770235"/>
            <a:ext cx="4278379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47" name="Rectangle"/>
          <p:cNvSpPr/>
          <p:nvPr/>
        </p:nvSpPr>
        <p:spPr>
          <a:xfrm>
            <a:off x="226219" y="3394417"/>
            <a:ext cx="4278378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58612" y="6566430"/>
            <a:ext cx="719137" cy="225425"/>
          </a:xfrm>
        </p:spPr>
        <p:txBody>
          <a:bodyPr/>
          <a:lstStyle/>
          <a:p>
            <a:pPr>
              <a:defRPr/>
            </a:pPr>
            <a:fld id="{EF5F6DA1-E5CE-4562-AEB4-9B110C031626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239492" y="344657"/>
            <a:ext cx="7581317" cy="852095"/>
          </a:xfrm>
        </p:spPr>
        <p:txBody>
          <a:bodyPr>
            <a:noAutofit/>
          </a:bodyPr>
          <a:lstStyle/>
          <a:p>
            <a:r>
              <a:rPr lang="ru-RU" sz="2000" dirty="0"/>
              <a:t>КАПИТАЛ </a:t>
            </a:r>
            <a:r>
              <a:rPr lang="en-US" sz="2000" dirty="0"/>
              <a:t>LIFE</a:t>
            </a:r>
            <a:r>
              <a:rPr lang="ru-RU" sz="2000" dirty="0"/>
              <a:t>: ОТВЕТСТВЕННЫЙ РАБОТОДАТЕЛЬ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006626" y="2272009"/>
            <a:ext cx="27644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 smtClean="0">
                <a:latin typeface="+mn-lt"/>
                <a:ea typeface="Open Sans"/>
                <a:cs typeface="Open Sans"/>
              </a:rPr>
              <a:t>КАПИТАЛ LIFE входит в список привлекательных работодателей России портала </a:t>
            </a:r>
            <a:r>
              <a:rPr lang="en-US" sz="1100" b="0" dirty="0" smtClean="0">
                <a:latin typeface="+mn-lt"/>
                <a:ea typeface="Open Sans"/>
                <a:cs typeface="Open Sans"/>
              </a:rPr>
              <a:t>SuperJob.ru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7552" y="1382940"/>
            <a:ext cx="85435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latin typeface="+mn-lt"/>
              </a:rPr>
              <a:t>ПРИЗНАНИЕ ПРОФЕССИОНАЛЬНОГО </a:t>
            </a:r>
            <a:r>
              <a:rPr lang="ru-RU" dirty="0" smtClean="0">
                <a:latin typeface="+mn-lt"/>
              </a:rPr>
              <a:t>СООБЩЕСТВА</a:t>
            </a:r>
            <a:endParaRPr lang="ru-RU" dirty="0"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42086" y="3757983"/>
            <a:ext cx="2848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latin typeface="+mn-lt"/>
                <a:ea typeface="Open Sans"/>
                <a:cs typeface="Open Sans"/>
              </a:rPr>
              <a:t>КАПИТАЛ LIFE обладает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наивысшим рейтингом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привлекательности работодателя на уровне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A.hr </a:t>
            </a:r>
            <a:br>
              <a:rPr lang="ru-RU" sz="1100" b="0" dirty="0" smtClean="0">
                <a:latin typeface="+mn-lt"/>
                <a:ea typeface="Open Sans"/>
                <a:cs typeface="Open Sans"/>
              </a:rPr>
            </a:br>
            <a:r>
              <a:rPr lang="ru-RU" sz="1100" b="0" dirty="0" smtClean="0">
                <a:latin typeface="+mn-lt"/>
                <a:ea typeface="Open Sans"/>
                <a:cs typeface="Open Sans"/>
              </a:rPr>
              <a:t>от аналитического центра «</a:t>
            </a:r>
            <a:r>
              <a:rPr lang="ru-RU" sz="1100" b="0" dirty="0" err="1" smtClean="0">
                <a:latin typeface="+mn-lt"/>
                <a:ea typeface="Open Sans"/>
                <a:cs typeface="Open Sans"/>
              </a:rPr>
              <a:t>БизнесДром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». </a:t>
            </a:r>
            <a:endParaRPr lang="ru-RU" sz="1100" b="0" dirty="0">
              <a:latin typeface="+mn-lt"/>
              <a:ea typeface="Open Sans"/>
              <a:cs typeface="Open San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342086" y="2187371"/>
            <a:ext cx="29346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latin typeface="+mn-lt"/>
                <a:ea typeface="Open Sans"/>
                <a:cs typeface="Open Sans"/>
              </a:rPr>
              <a:t>КАПИТАЛ LIFE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–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лидер рейтинга лучших работодателей России </a:t>
            </a:r>
            <a:r>
              <a:rPr lang="ru-RU" sz="1100" b="0" dirty="0" err="1" smtClean="0">
                <a:latin typeface="+mn-lt"/>
                <a:ea typeface="Open Sans"/>
                <a:cs typeface="Open Sans"/>
              </a:rPr>
              <a:t>HeadHunter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среди крупных страховых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компаний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по итогам </a:t>
            </a:r>
            <a:br>
              <a:rPr lang="ru-RU" sz="1100" b="0" dirty="0" smtClean="0">
                <a:latin typeface="+mn-lt"/>
                <a:ea typeface="Open Sans"/>
                <a:cs typeface="Open Sans"/>
              </a:rPr>
            </a:br>
            <a:r>
              <a:rPr lang="ru-RU" sz="1100" b="0" dirty="0" smtClean="0">
                <a:latin typeface="+mn-lt"/>
                <a:ea typeface="Open Sans"/>
                <a:cs typeface="Open Sans"/>
              </a:rPr>
              <a:t>2021 и 2022 гг.</a:t>
            </a:r>
            <a:endParaRPr lang="ru-RU" sz="1100" b="0" dirty="0">
              <a:latin typeface="+mn-lt"/>
              <a:ea typeface="Open Sans"/>
              <a:cs typeface="Open San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77047" y="3738440"/>
            <a:ext cx="283500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 smtClean="0">
                <a:latin typeface="+mn-lt"/>
                <a:ea typeface="Open Sans"/>
                <a:cs typeface="Open Sans"/>
              </a:rPr>
              <a:t>КАПИТАЛ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LIFE входит в число наиболее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привлекательных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российских компаний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/>
            </a:r>
            <a:br>
              <a:rPr lang="ru-RU" sz="1100" b="0" dirty="0" smtClean="0">
                <a:latin typeface="+mn-lt"/>
                <a:ea typeface="Open Sans"/>
                <a:cs typeface="Open Sans"/>
              </a:rPr>
            </a:br>
            <a:r>
              <a:rPr lang="ru-RU" sz="1100" b="0" dirty="0" smtClean="0">
                <a:latin typeface="+mn-lt"/>
                <a:ea typeface="Open Sans"/>
                <a:cs typeface="Open Sans"/>
              </a:rPr>
              <a:t>для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возрастных сотрудников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/>
            </a:r>
            <a:br>
              <a:rPr lang="ru-RU" sz="1100" b="0" dirty="0" smtClean="0">
                <a:latin typeface="+mn-lt"/>
                <a:ea typeface="Open Sans"/>
                <a:cs typeface="Open Sans"/>
              </a:rPr>
            </a:br>
            <a:r>
              <a:rPr lang="ru-RU" sz="1100" b="0" dirty="0" smtClean="0">
                <a:latin typeface="+mn-lt"/>
                <a:ea typeface="Open Sans"/>
                <a:cs typeface="Open Sans"/>
              </a:rPr>
              <a:t>(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50 и более лет), согласно исследованию </a:t>
            </a:r>
            <a:r>
              <a:rPr lang="ru-RU" sz="1100" b="0" dirty="0" err="1">
                <a:latin typeface="+mn-lt"/>
                <a:ea typeface="Open Sans"/>
                <a:cs typeface="Open Sans"/>
              </a:rPr>
              <a:t>брендингового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 агентства </a:t>
            </a:r>
            <a:r>
              <a:rPr lang="ru-RU" sz="1100" b="0" dirty="0" err="1">
                <a:latin typeface="+mn-lt"/>
                <a:ea typeface="Open Sans"/>
                <a:cs typeface="Open Sans"/>
              </a:rPr>
              <a:t>Makelove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.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"/>
          <a:srcRect l="15313" t="9231" r="7728" b="6328"/>
          <a:stretch/>
        </p:blipFill>
        <p:spPr>
          <a:xfrm>
            <a:off x="385941" y="2135821"/>
            <a:ext cx="735990" cy="739019"/>
          </a:xfrm>
          <a:prstGeom prst="ellipse">
            <a:avLst/>
          </a:prstGeom>
        </p:spPr>
      </p:pic>
      <p:pic>
        <p:nvPicPr>
          <p:cNvPr id="1028" name="Picture 4" descr="https://kaplife.ru/upload/resize_cache/iblock/17e/450_250_1/KL_nagrady_13_Reyting-rabotodately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459" y="3711648"/>
            <a:ext cx="919794" cy="86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96" y="4044231"/>
            <a:ext cx="1225750" cy="214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96" y="2440638"/>
            <a:ext cx="1148649" cy="262906"/>
          </a:xfrm>
          <a:prstGeom prst="rect">
            <a:avLst/>
          </a:prstGeom>
        </p:spPr>
      </p:pic>
      <p:sp>
        <p:nvSpPr>
          <p:cNvPr id="17" name="Rectangle"/>
          <p:cNvSpPr/>
          <p:nvPr/>
        </p:nvSpPr>
        <p:spPr>
          <a:xfrm>
            <a:off x="4606170" y="5018599"/>
            <a:ext cx="4311645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sp>
        <p:nvSpPr>
          <p:cNvPr id="18" name="Rectangle"/>
          <p:cNvSpPr/>
          <p:nvPr/>
        </p:nvSpPr>
        <p:spPr>
          <a:xfrm>
            <a:off x="237552" y="5018599"/>
            <a:ext cx="4278378" cy="151388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Open Sans"/>
            </a:endParaRPr>
          </a:p>
        </p:txBody>
      </p:sp>
      <p:pic>
        <p:nvPicPr>
          <p:cNvPr id="20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78" b="34640"/>
          <a:stretch/>
        </p:blipFill>
        <p:spPr bwMode="auto">
          <a:xfrm>
            <a:off x="432760" y="5582971"/>
            <a:ext cx="847971" cy="3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342086" y="5372421"/>
            <a:ext cx="3012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 smtClean="0">
                <a:latin typeface="+mn-lt"/>
                <a:ea typeface="Open Sans"/>
                <a:cs typeface="Open Sans"/>
              </a:rPr>
              <a:t>Отличные условия работы для страховых агентов компании были отмечены дипломом Агентства страховых новостей (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АСН)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/>
            </a:r>
            <a:br>
              <a:rPr lang="ru-RU" sz="1100" b="0" dirty="0" smtClean="0">
                <a:latin typeface="+mn-lt"/>
                <a:ea typeface="Open Sans"/>
                <a:cs typeface="Open Sans"/>
              </a:rPr>
            </a:br>
            <a:r>
              <a:rPr lang="ru-RU" sz="1100" b="0" dirty="0" smtClean="0">
                <a:latin typeface="+mn-lt"/>
                <a:ea typeface="Open Sans"/>
                <a:cs typeface="Open Sans"/>
              </a:rPr>
              <a:t>в </a:t>
            </a:r>
            <a:r>
              <a:rPr lang="ru-RU" sz="1100" b="0" dirty="0">
                <a:latin typeface="+mn-lt"/>
                <a:ea typeface="Open Sans"/>
                <a:cs typeface="Open Sans"/>
              </a:rPr>
              <a:t>2022 </a:t>
            </a:r>
            <a:r>
              <a:rPr lang="ru-RU" sz="1100" b="0" dirty="0" smtClean="0">
                <a:latin typeface="+mn-lt"/>
                <a:ea typeface="Open Sans"/>
                <a:cs typeface="Open Sans"/>
              </a:rPr>
              <a:t>году.</a:t>
            </a:r>
            <a:endParaRPr lang="ru-RU" sz="1100" b="0" dirty="0">
              <a:latin typeface="+mn-lt"/>
              <a:ea typeface="Open Sans"/>
              <a:cs typeface="Open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7046" y="5326973"/>
            <a:ext cx="2869175" cy="860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977" tIns="54977" rIns="54977" bIns="54977" numCol="1" spcCol="38092" rtlCol="0" anchor="ctr">
            <a:noAutofit/>
          </a:bodyPr>
          <a:lstStyle/>
          <a:p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В 2022 году компания была удостоена премии «Финансовая элита России» </a:t>
            </a:r>
            <a:br>
              <a:rPr lang="ru-RU" sz="1100" b="0" dirty="0" smtClean="0">
                <a:latin typeface="+mn-lt"/>
                <a:ea typeface="Open Sans"/>
                <a:cs typeface="DINPro" pitchFamily="34" charset="0"/>
              </a:rPr>
            </a:b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за </a:t>
            </a:r>
            <a:r>
              <a:rPr lang="ru-RU" sz="1100" b="0" dirty="0">
                <a:latin typeface="+mn-lt"/>
                <a:ea typeface="Open Sans"/>
                <a:cs typeface="DINPro" pitchFamily="34" charset="0"/>
              </a:rPr>
              <a:t>системный вклад в развитие института агентских продаж в страховании жизни </a:t>
            </a: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/>
            </a:r>
            <a:br>
              <a:rPr lang="ru-RU" sz="1100" b="0" dirty="0" smtClean="0">
                <a:latin typeface="+mn-lt"/>
                <a:ea typeface="Open Sans"/>
                <a:cs typeface="DINPro" pitchFamily="34" charset="0"/>
              </a:rPr>
            </a:br>
            <a:r>
              <a:rPr lang="ru-RU" sz="1100" b="0" dirty="0" smtClean="0">
                <a:latin typeface="+mn-lt"/>
                <a:ea typeface="Open Sans"/>
                <a:cs typeface="DINPro" pitchFamily="34" charset="0"/>
              </a:rPr>
              <a:t>в России.</a:t>
            </a:r>
            <a:endParaRPr lang="ru-RU" sz="1100" b="0" dirty="0">
              <a:latin typeface="+mn-lt"/>
              <a:ea typeface="Open Sans"/>
              <a:cs typeface="DINPro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84" y="5384206"/>
            <a:ext cx="782672" cy="78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айф2018">
  <a:themeElements>
    <a:clrScheme name="KAPITAL LIFE">
      <a:dk1>
        <a:srgbClr val="3F3F3F"/>
      </a:dk1>
      <a:lt1>
        <a:srgbClr val="FFFFFF"/>
      </a:lt1>
      <a:dk2>
        <a:srgbClr val="F2E9DB"/>
      </a:dk2>
      <a:lt2>
        <a:srgbClr val="FFFFFF"/>
      </a:lt2>
      <a:accent1>
        <a:srgbClr val="B70D18"/>
      </a:accent1>
      <a:accent2>
        <a:srgbClr val="B70D18"/>
      </a:accent2>
      <a:accent3>
        <a:srgbClr val="D8D8D8"/>
      </a:accent3>
      <a:accent4>
        <a:srgbClr val="74000B"/>
      </a:accent4>
      <a:accent5>
        <a:srgbClr val="A5A5A5"/>
      </a:accent5>
      <a:accent6>
        <a:srgbClr val="1F1F1F"/>
      </a:accent6>
      <a:hlink>
        <a:srgbClr val="3F3F3F"/>
      </a:hlink>
      <a:folHlink>
        <a:srgbClr val="858585"/>
      </a:folHlink>
    </a:clrScheme>
    <a:fontScheme name="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kumimoji="0" lang="ru-RU" sz="1800" b="1" i="0" u="none" strike="noStrike" cap="none" normalizeH="0" baseline="0" smtClean="0">
            <a:solidFill>
              <a:schemeClr val="tx1"/>
            </a:solidFill>
            <a:effectLst/>
            <a:latin typeface="Arial"/>
          </a:defRPr>
        </a:defPPr>
      </a:lstStyle>
    </a:spDef>
    <a:ln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kumimoji="0" lang="ru-RU" sz="1800" b="1" i="0" u="none" strike="noStrike" cap="none" normalizeH="0" baseline="0" smtClean="0">
            <a:solidFill>
              <a:schemeClr val="tx1"/>
            </a:solidFill>
            <a:effectLst/>
            <a:latin typeface="Arial"/>
          </a:defRPr>
        </a:defPPr>
      </a:lst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Kapital_Life_presentation_11">
  <a:themeElements>
    <a:clrScheme name="KAPITAL LIFE">
      <a:dk1>
        <a:srgbClr val="3F3F3F"/>
      </a:dk1>
      <a:lt1>
        <a:srgbClr val="FFFFFF"/>
      </a:lt1>
      <a:dk2>
        <a:srgbClr val="F2E9DB"/>
      </a:dk2>
      <a:lt2>
        <a:srgbClr val="FFFFFF"/>
      </a:lt2>
      <a:accent1>
        <a:srgbClr val="B70D18"/>
      </a:accent1>
      <a:accent2>
        <a:srgbClr val="B70D18"/>
      </a:accent2>
      <a:accent3>
        <a:srgbClr val="D8D8D8"/>
      </a:accent3>
      <a:accent4>
        <a:srgbClr val="74000B"/>
      </a:accent4>
      <a:accent5>
        <a:srgbClr val="A5A5A5"/>
      </a:accent5>
      <a:accent6>
        <a:srgbClr val="1F1F1F"/>
      </a:accent6>
      <a:hlink>
        <a:srgbClr val="3F3F3F"/>
      </a:hlink>
      <a:folHlink>
        <a:srgbClr val="858585"/>
      </a:folHlink>
    </a:clrScheme>
    <a:fontScheme name="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kumimoji="0" lang="ru-RU" sz="1800" b="1" i="0" u="none" strike="noStrike" cap="none" normalizeH="0" baseline="0" smtClean="0">
            <a:solidFill>
              <a:schemeClr val="tx1"/>
            </a:solidFill>
            <a:effectLst/>
            <a:latin typeface="Arial"/>
          </a:defRPr>
        </a:defPPr>
      </a:lstStyle>
    </a:spDef>
    <a:ln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kumimoji="0" lang="ru-RU" sz="1800" b="1" i="0" u="none" strike="noStrike" cap="none" normalizeH="0" baseline="0" smtClean="0">
            <a:solidFill>
              <a:schemeClr val="tx1"/>
            </a:solidFill>
            <a:effectLst/>
            <a:latin typeface="Arial"/>
          </a:defRPr>
        </a:defPPr>
      </a:lst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1967</Words>
  <Application>Microsoft Office PowerPoint</Application>
  <PresentationFormat>Экран (4:3)</PresentationFormat>
  <Paragraphs>181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Aktiv Grotesk Corp</vt:lpstr>
      <vt:lpstr>Aktiv Grotesk Corp Light</vt:lpstr>
      <vt:lpstr>Arial</vt:lpstr>
      <vt:lpstr>Calibri</vt:lpstr>
      <vt:lpstr>DINPro</vt:lpstr>
      <vt:lpstr>Helvetica Neue Medium</vt:lpstr>
      <vt:lpstr>Open Sans</vt:lpstr>
      <vt:lpstr>Wingdings</vt:lpstr>
      <vt:lpstr>КапЛайф2018</vt:lpstr>
      <vt:lpstr>Kapital_Life_presentation_11</vt:lpstr>
      <vt:lpstr>Презентация PowerPoint</vt:lpstr>
      <vt:lpstr>Презентация PowerPoint</vt:lpstr>
      <vt:lpstr>Презентация PowerPoint</vt:lpstr>
      <vt:lpstr>ИСТОРИЯ КОМПАНИИ</vt:lpstr>
      <vt:lpstr>Презентация PowerPoint</vt:lpstr>
      <vt:lpstr>КАПИТАЛ LIFE: ЛИДЕРСТВО НА РЫНКЕ </vt:lpstr>
      <vt:lpstr>КАПИТАЛ LIFE: ВЫСОКОЕ КАЧЕСТВО ОБСЛУЖИВАНИЯ  </vt:lpstr>
      <vt:lpstr>КАПИТАЛ LIFE: ЦИФРОВОЕ И ИННОВАЦИОННОЕ ЛИДЕРСТВО </vt:lpstr>
      <vt:lpstr>КАПИТАЛ LIFE: ОТВЕТСТВЕННЫЙ РАБОТОДАТЕЛЬ</vt:lpstr>
      <vt:lpstr>СЕРВИСНЫЕ УСЛУГИ И ПРЕИМУЩЕСТВА</vt:lpstr>
      <vt:lpstr>КАБИНЕТ КЛИЕНТА: ВСЯ ИНФОРМАЦИЯ О ВАШЕЙ СТРАХОВОЙ ЗАЩИТЕ В ЛЮБОЙ МОМЕНТ</vt:lpstr>
      <vt:lpstr>УРЕГУЛИРОВАНИЕ СТРАХОВЫХ СЛУЧАЕВ ОНЛАЙН</vt:lpstr>
      <vt:lpstr>СПЕЦИАЛЬНЫЕ ПРЕДЛОЖЕНИЯ НА KAPLIFE.RU</vt:lpstr>
      <vt:lpstr>СТРАХОВАНИЕ ЖИЗНИ: ПРЕИМУЩЕСТВА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КАПИТАЛОМ+ НОВЫЙ ВЗГЛЯД НА ИНВЕСТИЦИИ  Обучающий курс для сотрудников</dc:title>
  <dc:creator>Дубинин Антон Юрьевич (Dubinin Anton)</dc:creator>
  <cp:lastModifiedBy>Куренская Юлия Александровна</cp:lastModifiedBy>
  <cp:revision>634</cp:revision>
  <dcterms:created xsi:type="dcterms:W3CDTF">2015-09-29T08:33:26Z</dcterms:created>
  <dcterms:modified xsi:type="dcterms:W3CDTF">2024-11-25T00:23:11Z</dcterms:modified>
  <cp:version>0906.0100.01</cp:version>
</cp:coreProperties>
</file>