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327" r:id="rId3"/>
    <p:sldId id="404" r:id="rId4"/>
    <p:sldId id="396" r:id="rId5"/>
    <p:sldId id="388" r:id="rId6"/>
    <p:sldId id="389" r:id="rId7"/>
    <p:sldId id="391" r:id="rId8"/>
    <p:sldId id="392" r:id="rId9"/>
    <p:sldId id="37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55" userDrawn="1">
          <p15:clr>
            <a:srgbClr val="A4A3A4"/>
          </p15:clr>
        </p15:guide>
        <p15:guide id="2" pos="393" userDrawn="1">
          <p15:clr>
            <a:srgbClr val="A4A3A4"/>
          </p15:clr>
        </p15:guide>
        <p15:guide id="3" pos="4021" userDrawn="1">
          <p15:clr>
            <a:srgbClr val="A4A3A4"/>
          </p15:clr>
        </p15:guide>
        <p15:guide id="4" orient="horz" pos="1616" userDrawn="1">
          <p15:clr>
            <a:srgbClr val="A4A3A4"/>
          </p15:clr>
        </p15:guide>
        <p15:guide id="5" orient="horz" pos="5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9000"/>
    <a:srgbClr val="9A0B28"/>
    <a:srgbClr val="404040"/>
    <a:srgbClr val="F7A813"/>
    <a:srgbClr val="873B4D"/>
    <a:srgbClr val="064793"/>
    <a:srgbClr val="3DBEEB"/>
    <a:srgbClr val="E1A2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4" y="102"/>
      </p:cViewPr>
      <p:guideLst>
        <p:guide orient="horz" pos="2455"/>
        <p:guide pos="393"/>
        <p:guide pos="4021"/>
        <p:guide orient="horz" pos="1616"/>
        <p:guide orient="horz" pos="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C333F-5F3A-4CBA-8B6A-59973EEAAF90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59C8F-509B-4670-8C64-5ADD00713B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215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54B8F-F39B-40BE-8FD8-A8E42BD6698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D59C8F-509B-4670-8C64-5ADD00713BD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5852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D59C8F-509B-4670-8C64-5ADD00713BD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5852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D59C8F-509B-4670-8C64-5ADD00713BD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5852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D59C8F-509B-4670-8C64-5ADD00713BD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5852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45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47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843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rmAutofit/>
          </a:bodyPr>
          <a:lstStyle>
            <a:lvl1pPr marL="609570" lvl="0" indent="-42331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/>
            </a:lvl1pPr>
            <a:lvl2pPr marL="1219140" lvl="1" indent="-406381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09" lvl="2" indent="-406381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278" lvl="3" indent="-406381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848" lvl="4" indent="-406381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418" lvl="5" indent="-406381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6987" lvl="6" indent="-406381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557" lvl="7" indent="-406381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126" lvl="8" indent="-406381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rmAutofit/>
          </a:bodyPr>
          <a:lstStyle>
            <a:lvl1pPr marL="609570" lvl="0" indent="-42331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/>
            </a:lvl1pPr>
            <a:lvl2pPr marL="1219140" lvl="1" indent="-406381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09" lvl="2" indent="-406381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278" lvl="3" indent="-406381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848" lvl="4" indent="-406381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418" lvl="5" indent="-406381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6987" lvl="6" indent="-406381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557" lvl="7" indent="-406381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126" lvl="8" indent="-406381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42148308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430434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689151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54173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419271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040316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0408007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/>
          <a:p>
            <a:fld id="{B4C71EC6-210F-42DE-9C53-41977AD35B3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lIns="121917" tIns="60958" rIns="121917" bIns="60958"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56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36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922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719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235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921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388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17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25378022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84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microsoft.com/office/2007/relationships/hdphoto" Target="../media/hdphoto1.wdp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2insur.ru/0_%D0%A1%D1%82%D1%80%D0%B0%D1%85%D0%BE%D0%B2%D0%BE%D0%B9%20%D1%81%D0%BB%D1%83%D1%87%D0%B0%D0%B9/%D0%96%D0%B8%D0%B7%D0%BD%D1%8C%20%D0%B8%20%D0%B7%D0%B4%D0%BE%D1%80%D0%BE%D0%B2%D1%8C%D0%B5/Tablitsa%20vyplat%20VUT%20pravila%207_0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2insur.ru/" TargetMode="External"/><Relationship Id="rId2" Type="http://schemas.openxmlformats.org/officeDocument/2006/relationships/hyperlink" Target="mailto:help@d2insur.ru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5711A63-0672-46F6-9540-F84AD84552EA}"/>
              </a:ext>
            </a:extLst>
          </p:cNvPr>
          <p:cNvSpPr txBox="1"/>
          <p:nvPr/>
        </p:nvSpPr>
        <p:spPr>
          <a:xfrm>
            <a:off x="444155" y="701755"/>
            <a:ext cx="832090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0"/>
              </a:lnSpc>
              <a:tabLst>
                <a:tab pos="6815138" algn="l"/>
              </a:tabLst>
            </a:pPr>
            <a:r>
              <a:rPr lang="ru-RU" sz="4000" dirty="0" smtClean="0">
                <a:solidFill>
                  <a:srgbClr val="9C2133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j-cs"/>
              </a:rPr>
              <a:t>Продукт страхования </a:t>
            </a:r>
          </a:p>
          <a:p>
            <a:pPr>
              <a:lnSpc>
                <a:spcPts val="5000"/>
              </a:lnSpc>
              <a:tabLst>
                <a:tab pos="6815138" algn="l"/>
              </a:tabLst>
            </a:pPr>
            <a:r>
              <a:rPr lang="ru-RU" sz="4000" dirty="0" smtClean="0">
                <a:solidFill>
                  <a:srgbClr val="9C2133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j-cs"/>
              </a:rPr>
              <a:t>«</a:t>
            </a:r>
            <a:r>
              <a:rPr lang="ru-RU" sz="4000" dirty="0" err="1" smtClean="0">
                <a:solidFill>
                  <a:srgbClr val="9C2133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j-cs"/>
              </a:rPr>
              <a:t>Мультикоробка</a:t>
            </a:r>
            <a:r>
              <a:rPr lang="ru-RU" sz="4000" dirty="0" smtClean="0">
                <a:solidFill>
                  <a:srgbClr val="9C2133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j-cs"/>
              </a:rPr>
              <a:t> Профи»</a:t>
            </a:r>
          </a:p>
          <a:p>
            <a:pPr>
              <a:lnSpc>
                <a:spcPts val="5000"/>
              </a:lnSpc>
              <a:tabLst>
                <a:tab pos="6815138" algn="l"/>
              </a:tabLst>
            </a:pPr>
            <a:endParaRPr lang="ru-RU" sz="4000" dirty="0" smtClean="0">
              <a:solidFill>
                <a:srgbClr val="9C2133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+mj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109E7F-8484-4C45-8C75-70863A457257}"/>
              </a:ext>
            </a:extLst>
          </p:cNvPr>
          <p:cNvSpPr txBox="1"/>
          <p:nvPr/>
        </p:nvSpPr>
        <p:spPr>
          <a:xfrm>
            <a:off x="1466604" y="5763639"/>
            <a:ext cx="101025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tabLst>
                <a:tab pos="6815138" algn="l"/>
              </a:tabLst>
            </a:pPr>
            <a:r>
              <a:rPr lang="ru-RU" sz="2000" dirty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Васильева О.</a:t>
            </a:r>
          </a:p>
          <a:p>
            <a:pPr algn="r">
              <a:tabLst>
                <a:tab pos="6815138" algn="l"/>
              </a:tabLst>
            </a:pPr>
            <a:r>
              <a:rPr lang="ru-RU" sz="2000" dirty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23.03.2022г.</a:t>
            </a:r>
          </a:p>
          <a:p>
            <a:pPr algn="r">
              <a:tabLst>
                <a:tab pos="6815138" algn="l"/>
              </a:tabLst>
            </a:pPr>
            <a:r>
              <a:rPr lang="ru-RU" sz="2000" dirty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Москва </a:t>
            </a:r>
            <a:endParaRPr lang="ru-RU" sz="2000" dirty="0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8527983" y="150607"/>
            <a:ext cx="3664017" cy="5699719"/>
            <a:chOff x="6460646" y="0"/>
            <a:chExt cx="2687961" cy="4007044"/>
          </a:xfrm>
        </p:grpSpPr>
        <p:pic>
          <p:nvPicPr>
            <p:cNvPr id="15" name="Рисунок 14">
              <a:extLst>
                <a:ext uri="{FF2B5EF4-FFF2-40B4-BE49-F238E27FC236}">
                  <a16:creationId xmlns:a16="http://schemas.microsoft.com/office/drawing/2014/main" id="{64B0223C-E7BD-4776-949C-F22582753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7171" y="411163"/>
              <a:ext cx="1641542" cy="377019"/>
            </a:xfrm>
            <a:prstGeom prst="rect">
              <a:avLst/>
            </a:prstGeom>
          </p:spPr>
        </p:pic>
        <p:sp>
          <p:nvSpPr>
            <p:cNvPr id="16" name="Овал 1">
              <a:extLst>
                <a:ext uri="{FF2B5EF4-FFF2-40B4-BE49-F238E27FC236}">
                  <a16:creationId xmlns:a16="http://schemas.microsoft.com/office/drawing/2014/main" id="{DA30B994-7B0A-40FE-AAB1-A10987E8964E}"/>
                </a:ext>
              </a:extLst>
            </p:cNvPr>
            <p:cNvSpPr/>
            <p:nvPr/>
          </p:nvSpPr>
          <p:spPr>
            <a:xfrm>
              <a:off x="8068607" y="1419225"/>
              <a:ext cx="1080000" cy="2160000"/>
            </a:xfrm>
            <a:custGeom>
              <a:avLst/>
              <a:gdLst>
                <a:gd name="connsiteX0" fmla="*/ 0 w 2160000"/>
                <a:gd name="connsiteY0" fmla="*/ 1080000 h 2160000"/>
                <a:gd name="connsiteX1" fmla="*/ 1080000 w 2160000"/>
                <a:gd name="connsiteY1" fmla="*/ 0 h 2160000"/>
                <a:gd name="connsiteX2" fmla="*/ 2160000 w 2160000"/>
                <a:gd name="connsiteY2" fmla="*/ 1080000 h 2160000"/>
                <a:gd name="connsiteX3" fmla="*/ 1080000 w 2160000"/>
                <a:gd name="connsiteY3" fmla="*/ 2160000 h 2160000"/>
                <a:gd name="connsiteX4" fmla="*/ 0 w 2160000"/>
                <a:gd name="connsiteY4" fmla="*/ 1080000 h 2160000"/>
                <a:gd name="connsiteX0" fmla="*/ 2160000 w 2251440"/>
                <a:gd name="connsiteY0" fmla="*/ 1080000 h 2160000"/>
                <a:gd name="connsiteX1" fmla="*/ 1080000 w 2251440"/>
                <a:gd name="connsiteY1" fmla="*/ 2160000 h 2160000"/>
                <a:gd name="connsiteX2" fmla="*/ 0 w 2251440"/>
                <a:gd name="connsiteY2" fmla="*/ 1080000 h 2160000"/>
                <a:gd name="connsiteX3" fmla="*/ 1080000 w 2251440"/>
                <a:gd name="connsiteY3" fmla="*/ 0 h 2160000"/>
                <a:gd name="connsiteX4" fmla="*/ 2251440 w 2251440"/>
                <a:gd name="connsiteY4" fmla="*/ 1171440 h 2160000"/>
                <a:gd name="connsiteX0" fmla="*/ 2160000 w 2160000"/>
                <a:gd name="connsiteY0" fmla="*/ 1080000 h 2160000"/>
                <a:gd name="connsiteX1" fmla="*/ 1080000 w 2160000"/>
                <a:gd name="connsiteY1" fmla="*/ 2160000 h 2160000"/>
                <a:gd name="connsiteX2" fmla="*/ 0 w 2160000"/>
                <a:gd name="connsiteY2" fmla="*/ 1080000 h 2160000"/>
                <a:gd name="connsiteX3" fmla="*/ 1080000 w 2160000"/>
                <a:gd name="connsiteY3" fmla="*/ 0 h 2160000"/>
                <a:gd name="connsiteX0" fmla="*/ 1080000 w 1080000"/>
                <a:gd name="connsiteY0" fmla="*/ 2160000 h 2160000"/>
                <a:gd name="connsiteX1" fmla="*/ 0 w 1080000"/>
                <a:gd name="connsiteY1" fmla="*/ 1080000 h 2160000"/>
                <a:gd name="connsiteX2" fmla="*/ 1080000 w 1080000"/>
                <a:gd name="connsiteY2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000" h="2160000">
                  <a:moveTo>
                    <a:pt x="1080000" y="2160000"/>
                  </a:moveTo>
                  <a:cubicBezTo>
                    <a:pt x="483532" y="2160000"/>
                    <a:pt x="0" y="1676468"/>
                    <a:pt x="0" y="1080000"/>
                  </a:cubicBezTo>
                  <a:cubicBezTo>
                    <a:pt x="0" y="483532"/>
                    <a:pt x="483532" y="0"/>
                    <a:pt x="108000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28CD100E-149C-4E95-ABAB-7586B22287DA}"/>
                </a:ext>
              </a:extLst>
            </p:cNvPr>
            <p:cNvSpPr/>
            <p:nvPr/>
          </p:nvSpPr>
          <p:spPr>
            <a:xfrm>
              <a:off x="7668713" y="2927044"/>
              <a:ext cx="1080000" cy="1080000"/>
            </a:xfrm>
            <a:prstGeom prst="ellipse">
              <a:avLst/>
            </a:pr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2">
              <a:extLst>
                <a:ext uri="{FF2B5EF4-FFF2-40B4-BE49-F238E27FC236}">
                  <a16:creationId xmlns:a16="http://schemas.microsoft.com/office/drawing/2014/main" id="{89C0F7ED-46E4-431C-B1C5-64E83428DEC5}"/>
                </a:ext>
              </a:extLst>
            </p:cNvPr>
            <p:cNvSpPr/>
            <p:nvPr/>
          </p:nvSpPr>
          <p:spPr>
            <a:xfrm>
              <a:off x="6460646" y="0"/>
              <a:ext cx="2683354" cy="2683354"/>
            </a:xfrm>
            <a:custGeom>
              <a:avLst/>
              <a:gdLst>
                <a:gd name="connsiteX0" fmla="*/ 0 w 4320000"/>
                <a:gd name="connsiteY0" fmla="*/ 2160000 h 4320000"/>
                <a:gd name="connsiteX1" fmla="*/ 2160000 w 4320000"/>
                <a:gd name="connsiteY1" fmla="*/ 0 h 4320000"/>
                <a:gd name="connsiteX2" fmla="*/ 4320000 w 4320000"/>
                <a:gd name="connsiteY2" fmla="*/ 2160000 h 4320000"/>
                <a:gd name="connsiteX3" fmla="*/ 2160000 w 4320000"/>
                <a:gd name="connsiteY3" fmla="*/ 4320000 h 4320000"/>
                <a:gd name="connsiteX4" fmla="*/ 0 w 4320000"/>
                <a:gd name="connsiteY4" fmla="*/ 2160000 h 4320000"/>
                <a:gd name="connsiteX0" fmla="*/ 4320000 w 4411440"/>
                <a:gd name="connsiteY0" fmla="*/ 2160000 h 4320000"/>
                <a:gd name="connsiteX1" fmla="*/ 2160000 w 4411440"/>
                <a:gd name="connsiteY1" fmla="*/ 4320000 h 4320000"/>
                <a:gd name="connsiteX2" fmla="*/ 0 w 4411440"/>
                <a:gd name="connsiteY2" fmla="*/ 2160000 h 4320000"/>
                <a:gd name="connsiteX3" fmla="*/ 2160000 w 4411440"/>
                <a:gd name="connsiteY3" fmla="*/ 0 h 4320000"/>
                <a:gd name="connsiteX4" fmla="*/ 4411440 w 4411440"/>
                <a:gd name="connsiteY4" fmla="*/ 2251440 h 4320000"/>
                <a:gd name="connsiteX0" fmla="*/ 4320000 w 4320000"/>
                <a:gd name="connsiteY0" fmla="*/ 2160000 h 4320000"/>
                <a:gd name="connsiteX1" fmla="*/ 2160000 w 4320000"/>
                <a:gd name="connsiteY1" fmla="*/ 4320000 h 4320000"/>
                <a:gd name="connsiteX2" fmla="*/ 0 w 4320000"/>
                <a:gd name="connsiteY2" fmla="*/ 2160000 h 4320000"/>
                <a:gd name="connsiteX3" fmla="*/ 2160000 w 4320000"/>
                <a:gd name="connsiteY3" fmla="*/ 0 h 4320000"/>
                <a:gd name="connsiteX0" fmla="*/ 4320000 w 4320000"/>
                <a:gd name="connsiteY0" fmla="*/ 0 h 2160000"/>
                <a:gd name="connsiteX1" fmla="*/ 2160000 w 4320000"/>
                <a:gd name="connsiteY1" fmla="*/ 2160000 h 2160000"/>
                <a:gd name="connsiteX2" fmla="*/ 0 w 4320000"/>
                <a:gd name="connsiteY2" fmla="*/ 0 h 2160000"/>
                <a:gd name="connsiteX0" fmla="*/ 2160000 w 2160000"/>
                <a:gd name="connsiteY0" fmla="*/ 2160000 h 2160000"/>
                <a:gd name="connsiteX1" fmla="*/ 0 w 2160000"/>
                <a:gd name="connsiteY1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60000" h="2160000">
                  <a:moveTo>
                    <a:pt x="2160000" y="2160000"/>
                  </a:moveTo>
                  <a:cubicBezTo>
                    <a:pt x="967065" y="2160000"/>
                    <a:pt x="0" y="1192935"/>
                    <a:pt x="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1F1A1B43-A50C-4E20-8C85-8AC45820F458}"/>
                </a:ext>
              </a:extLst>
            </p:cNvPr>
            <p:cNvSpPr/>
            <p:nvPr/>
          </p:nvSpPr>
          <p:spPr>
            <a:xfrm>
              <a:off x="7978607" y="2363681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D67F0E56-5E92-464A-875E-0C9C36346DF8}"/>
                </a:ext>
              </a:extLst>
            </p:cNvPr>
            <p:cNvSpPr/>
            <p:nvPr/>
          </p:nvSpPr>
          <p:spPr>
            <a:xfrm>
              <a:off x="8082076" y="2837044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F9D55708-ED6E-499C-A7A8-4C9ADB942843}"/>
                </a:ext>
              </a:extLst>
            </p:cNvPr>
            <p:cNvSpPr/>
            <p:nvPr/>
          </p:nvSpPr>
          <p:spPr>
            <a:xfrm>
              <a:off x="8658713" y="3399225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4578" name="Picture 2" descr="Страхование автомобиля — ТехОсмотр Шатур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964" y="2595283"/>
            <a:ext cx="6620682" cy="24608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1751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1471" y="77755"/>
            <a:ext cx="8078688" cy="1143000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rgbClr val="DB9000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Актуальность рисков</a:t>
            </a:r>
            <a:endParaRPr lang="ru-RU" sz="3600" dirty="0">
              <a:solidFill>
                <a:srgbClr val="DB9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75520" y="1508787"/>
            <a:ext cx="8405147" cy="173893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21917" tIns="60958" rIns="121917" bIns="60958">
            <a:spAutoFit/>
          </a:bodyPr>
          <a:lstStyle/>
          <a:p>
            <a:r>
              <a:rPr lang="ru-RU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ea typeface="Roboto" pitchFamily="2" charset="0"/>
                <a:cs typeface="Calibri" pitchFamily="34" charset="0"/>
              </a:rPr>
              <a:t>Зарегистрированных машин в России, по данным МВД, на сегодняшний день более </a:t>
            </a:r>
            <a:r>
              <a:rPr lang="ru-RU" sz="2100" dirty="0">
                <a:solidFill>
                  <a:srgbClr val="C00000"/>
                </a:solidFill>
                <a:latin typeface="Calibri" pitchFamily="34" charset="0"/>
                <a:ea typeface="Roboto" pitchFamily="2" charset="0"/>
                <a:cs typeface="Calibri" pitchFamily="34" charset="0"/>
              </a:rPr>
              <a:t>60,5 млн</a:t>
            </a:r>
            <a:r>
              <a:rPr lang="ru-RU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ea typeface="Roboto" pitchFamily="2" charset="0"/>
                <a:cs typeface="Calibri" pitchFamily="34" charset="0"/>
              </a:rPr>
              <a:t>. </a:t>
            </a:r>
          </a:p>
          <a:p>
            <a:r>
              <a:rPr lang="ru-RU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ea typeface="Roboto" pitchFamily="2" charset="0"/>
                <a:cs typeface="Calibri" pitchFamily="34" charset="0"/>
              </a:rPr>
              <a:t>Годом ранее их было несколько меньше — 59,7 млн. </a:t>
            </a:r>
          </a:p>
          <a:p>
            <a:r>
              <a:rPr lang="ru-RU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ea typeface="Roboto" pitchFamily="2" charset="0"/>
                <a:cs typeface="Calibri" pitchFamily="34" charset="0"/>
              </a:rPr>
              <a:t>В то же время за 2019 год было заключено лишь </a:t>
            </a:r>
            <a:r>
              <a:rPr lang="ru-RU" sz="2100" dirty="0">
                <a:solidFill>
                  <a:srgbClr val="C00000"/>
                </a:solidFill>
                <a:latin typeface="Calibri" pitchFamily="34" charset="0"/>
                <a:ea typeface="Roboto" pitchFamily="2" charset="0"/>
                <a:cs typeface="Calibri" pitchFamily="34" charset="0"/>
              </a:rPr>
              <a:t>39,7 млн договоров ОСАГО</a:t>
            </a:r>
            <a:r>
              <a:rPr lang="ru-RU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ea typeface="Roboto" pitchFamily="2" charset="0"/>
                <a:cs typeface="Calibri" pitchFamily="34" charset="0"/>
              </a:rPr>
              <a:t>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43339" y="6361396"/>
            <a:ext cx="10200832" cy="348813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en-US" sz="1400" dirty="0"/>
              <a:t>https://expert.ru/expert/2020/26/osago-teryaet-smyisl/</a:t>
            </a:r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732515" y="3458955"/>
            <a:ext cx="8256917" cy="1415768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r>
              <a:rPr lang="ru-RU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ea typeface="Roboto" pitchFamily="2" charset="0"/>
                <a:cs typeface="Calibri" pitchFamily="34" charset="0"/>
              </a:rPr>
              <a:t>По данным Российского союза автостраховщиков (РСА)‎, сейчас в РФ насчитывается как минимум </a:t>
            </a:r>
            <a:r>
              <a:rPr lang="ru-RU" sz="2100" dirty="0">
                <a:solidFill>
                  <a:srgbClr val="C00000"/>
                </a:solidFill>
                <a:latin typeface="Calibri" pitchFamily="34" charset="0"/>
                <a:ea typeface="Roboto" pitchFamily="2" charset="0"/>
                <a:cs typeface="Calibri" pitchFamily="34" charset="0"/>
              </a:rPr>
              <a:t>три миллиона автомобилей без полиса ОСАГО</a:t>
            </a:r>
            <a:r>
              <a:rPr lang="ru-RU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ea typeface="Roboto" pitchFamily="2" charset="0"/>
                <a:cs typeface="Calibri" pitchFamily="34" charset="0"/>
              </a:rPr>
              <a:t>. </a:t>
            </a:r>
          </a:p>
          <a:p>
            <a:r>
              <a:rPr lang="ru-RU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ea typeface="Roboto" pitchFamily="2" charset="0"/>
                <a:cs typeface="Calibri" pitchFamily="34" charset="0"/>
              </a:rPr>
              <a:t>Плюс часть автомобилистов ездят по поддельным.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  <a:ea typeface="Roboto" pitchFamily="2" charset="0"/>
              <a:cs typeface="Calibri" pitchFamily="34" charset="0"/>
            </a:endParaRPr>
          </a:p>
        </p:txBody>
      </p:sp>
      <p:pic>
        <p:nvPicPr>
          <p:cNvPr id="1027" name="Picture 3" descr="C:\Users\user\Downloads\free-icon-car-435076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371" y="1853039"/>
            <a:ext cx="1076080" cy="1076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ownloads\free-icon-attention-296563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42" y="3621022"/>
            <a:ext cx="946537" cy="94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49219" y="4950887"/>
            <a:ext cx="6651037" cy="1107996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ru-RU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ea typeface="Roboto" pitchFamily="2" charset="0"/>
                <a:cs typeface="Calibri" pitchFamily="34" charset="0"/>
              </a:rPr>
              <a:t>нет полиса ОСАГО = незащищенность в случае попадания в ДТП с виновником без полиса ОСАГО	 Трудности с возмещением ущерба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701342" y="5087009"/>
            <a:ext cx="806109" cy="746411"/>
          </a:xfrm>
          <a:prstGeom prst="rightArrow">
            <a:avLst/>
          </a:prstGeom>
          <a:ln>
            <a:solidFill>
              <a:srgbClr val="DB9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>
              <a:solidFill>
                <a:srgbClr val="DB9000"/>
              </a:solidFill>
            </a:endParaRPr>
          </a:p>
        </p:txBody>
      </p:sp>
      <p:sp>
        <p:nvSpPr>
          <p:cNvPr id="19" name="Овал 8">
            <a:extLst>
              <a:ext uri="{FF2B5EF4-FFF2-40B4-BE49-F238E27FC236}">
                <a16:creationId xmlns:a16="http://schemas.microsoft.com/office/drawing/2014/main" id="{F27158C4-03F0-4B28-8447-D15E67E5066A}"/>
              </a:ext>
            </a:extLst>
          </p:cNvPr>
          <p:cNvSpPr/>
          <p:nvPr/>
        </p:nvSpPr>
        <p:spPr>
          <a:xfrm rot="10800000">
            <a:off x="8772115" y="5494730"/>
            <a:ext cx="2880000" cy="1440000"/>
          </a:xfrm>
          <a:custGeom>
            <a:avLst/>
            <a:gdLst>
              <a:gd name="connsiteX0" fmla="*/ 0 w 2160000"/>
              <a:gd name="connsiteY0" fmla="*/ 1080000 h 2160000"/>
              <a:gd name="connsiteX1" fmla="*/ 1080000 w 2160000"/>
              <a:gd name="connsiteY1" fmla="*/ 0 h 2160000"/>
              <a:gd name="connsiteX2" fmla="*/ 2160000 w 2160000"/>
              <a:gd name="connsiteY2" fmla="*/ 1080000 h 2160000"/>
              <a:gd name="connsiteX3" fmla="*/ 1080000 w 2160000"/>
              <a:gd name="connsiteY3" fmla="*/ 2160000 h 2160000"/>
              <a:gd name="connsiteX4" fmla="*/ 0 w 2160000"/>
              <a:gd name="connsiteY4" fmla="*/ 108000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4" fmla="*/ 1171440 w 2160000"/>
              <a:gd name="connsiteY4" fmla="*/ 9144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0" fmla="*/ 2160000 w 2160000"/>
              <a:gd name="connsiteY0" fmla="*/ 0 h 1080000"/>
              <a:gd name="connsiteX1" fmla="*/ 1080000 w 2160000"/>
              <a:gd name="connsiteY1" fmla="*/ 1080000 h 1080000"/>
              <a:gd name="connsiteX2" fmla="*/ 0 w 2160000"/>
              <a:gd name="connsiteY2" fmla="*/ 0 h 1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0000" h="1080000">
                <a:moveTo>
                  <a:pt x="2160000" y="0"/>
                </a:moveTo>
                <a:cubicBezTo>
                  <a:pt x="2160000" y="596468"/>
                  <a:pt x="1676468" y="1080000"/>
                  <a:pt x="1080000" y="1080000"/>
                </a:cubicBezTo>
                <a:cubicBezTo>
                  <a:pt x="483532" y="1080000"/>
                  <a:pt x="0" y="596468"/>
                  <a:pt x="0" y="0"/>
                </a:cubicBezTo>
              </a:path>
            </a:pathLst>
          </a:cu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B002734F-14B0-4C0E-A7A0-C8A77416579D}"/>
              </a:ext>
            </a:extLst>
          </p:cNvPr>
          <p:cNvSpPr/>
          <p:nvPr/>
        </p:nvSpPr>
        <p:spPr>
          <a:xfrm rot="10800000">
            <a:off x="8529218" y="5616923"/>
            <a:ext cx="720000" cy="720000"/>
          </a:xfrm>
          <a:prstGeom prst="ellipse">
            <a:avLst/>
          </a:pr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CF66D191-D8F7-430A-9556-622D5757046E}"/>
              </a:ext>
            </a:extLst>
          </p:cNvPr>
          <p:cNvSpPr/>
          <p:nvPr/>
        </p:nvSpPr>
        <p:spPr>
          <a:xfrm rot="10800000">
            <a:off x="9096267" y="5723679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CF66D191-D8F7-430A-9556-622D5757046E}"/>
              </a:ext>
            </a:extLst>
          </p:cNvPr>
          <p:cNvSpPr/>
          <p:nvPr/>
        </p:nvSpPr>
        <p:spPr>
          <a:xfrm rot="10800000">
            <a:off x="8762635" y="6156165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560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D62895A-9CA7-4045-BB62-5A87E31BFDC2}"/>
              </a:ext>
            </a:extLst>
          </p:cNvPr>
          <p:cNvSpPr/>
          <p:nvPr/>
        </p:nvSpPr>
        <p:spPr>
          <a:xfrm>
            <a:off x="321700" y="230036"/>
            <a:ext cx="8853055" cy="66684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ru-RU" sz="3600" dirty="0" smtClean="0">
                <a:solidFill>
                  <a:srgbClr val="DB9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Актуальность рисков</a:t>
            </a:r>
            <a:endParaRPr lang="ru-RU" sz="3700" dirty="0">
              <a:solidFill>
                <a:srgbClr val="DB900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grpSp>
        <p:nvGrpSpPr>
          <p:cNvPr id="2" name="Группа 18"/>
          <p:cNvGrpSpPr/>
          <p:nvPr/>
        </p:nvGrpSpPr>
        <p:grpSpPr>
          <a:xfrm>
            <a:off x="8864867" y="-127120"/>
            <a:ext cx="3384281" cy="4716926"/>
            <a:chOff x="6460646" y="0"/>
            <a:chExt cx="2687961" cy="4007044"/>
          </a:xfrm>
        </p:grpSpPr>
        <p:pic>
          <p:nvPicPr>
            <p:cNvPr id="16" name="Рисунок 15">
              <a:extLst>
                <a:ext uri="{FF2B5EF4-FFF2-40B4-BE49-F238E27FC236}">
                  <a16:creationId xmlns:a16="http://schemas.microsoft.com/office/drawing/2014/main" id="{64B0223C-E7BD-4776-949C-F22582753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7171" y="411163"/>
              <a:ext cx="1641542" cy="377019"/>
            </a:xfrm>
            <a:prstGeom prst="rect">
              <a:avLst/>
            </a:prstGeom>
          </p:spPr>
        </p:pic>
        <p:sp>
          <p:nvSpPr>
            <p:cNvPr id="17" name="Овал 1">
              <a:extLst>
                <a:ext uri="{FF2B5EF4-FFF2-40B4-BE49-F238E27FC236}">
                  <a16:creationId xmlns:a16="http://schemas.microsoft.com/office/drawing/2014/main" id="{DA30B994-7B0A-40FE-AAB1-A10987E8964E}"/>
                </a:ext>
              </a:extLst>
            </p:cNvPr>
            <p:cNvSpPr/>
            <p:nvPr/>
          </p:nvSpPr>
          <p:spPr>
            <a:xfrm>
              <a:off x="8068607" y="1419225"/>
              <a:ext cx="1080000" cy="2160000"/>
            </a:xfrm>
            <a:custGeom>
              <a:avLst/>
              <a:gdLst>
                <a:gd name="connsiteX0" fmla="*/ 0 w 2160000"/>
                <a:gd name="connsiteY0" fmla="*/ 1080000 h 2160000"/>
                <a:gd name="connsiteX1" fmla="*/ 1080000 w 2160000"/>
                <a:gd name="connsiteY1" fmla="*/ 0 h 2160000"/>
                <a:gd name="connsiteX2" fmla="*/ 2160000 w 2160000"/>
                <a:gd name="connsiteY2" fmla="*/ 1080000 h 2160000"/>
                <a:gd name="connsiteX3" fmla="*/ 1080000 w 2160000"/>
                <a:gd name="connsiteY3" fmla="*/ 2160000 h 2160000"/>
                <a:gd name="connsiteX4" fmla="*/ 0 w 2160000"/>
                <a:gd name="connsiteY4" fmla="*/ 1080000 h 2160000"/>
                <a:gd name="connsiteX0" fmla="*/ 2160000 w 2251440"/>
                <a:gd name="connsiteY0" fmla="*/ 1080000 h 2160000"/>
                <a:gd name="connsiteX1" fmla="*/ 1080000 w 2251440"/>
                <a:gd name="connsiteY1" fmla="*/ 2160000 h 2160000"/>
                <a:gd name="connsiteX2" fmla="*/ 0 w 2251440"/>
                <a:gd name="connsiteY2" fmla="*/ 1080000 h 2160000"/>
                <a:gd name="connsiteX3" fmla="*/ 1080000 w 2251440"/>
                <a:gd name="connsiteY3" fmla="*/ 0 h 2160000"/>
                <a:gd name="connsiteX4" fmla="*/ 2251440 w 2251440"/>
                <a:gd name="connsiteY4" fmla="*/ 1171440 h 2160000"/>
                <a:gd name="connsiteX0" fmla="*/ 2160000 w 2160000"/>
                <a:gd name="connsiteY0" fmla="*/ 1080000 h 2160000"/>
                <a:gd name="connsiteX1" fmla="*/ 1080000 w 2160000"/>
                <a:gd name="connsiteY1" fmla="*/ 2160000 h 2160000"/>
                <a:gd name="connsiteX2" fmla="*/ 0 w 2160000"/>
                <a:gd name="connsiteY2" fmla="*/ 1080000 h 2160000"/>
                <a:gd name="connsiteX3" fmla="*/ 1080000 w 2160000"/>
                <a:gd name="connsiteY3" fmla="*/ 0 h 2160000"/>
                <a:gd name="connsiteX0" fmla="*/ 1080000 w 1080000"/>
                <a:gd name="connsiteY0" fmla="*/ 2160000 h 2160000"/>
                <a:gd name="connsiteX1" fmla="*/ 0 w 1080000"/>
                <a:gd name="connsiteY1" fmla="*/ 1080000 h 2160000"/>
                <a:gd name="connsiteX2" fmla="*/ 1080000 w 1080000"/>
                <a:gd name="connsiteY2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000" h="2160000">
                  <a:moveTo>
                    <a:pt x="1080000" y="2160000"/>
                  </a:moveTo>
                  <a:cubicBezTo>
                    <a:pt x="483532" y="2160000"/>
                    <a:pt x="0" y="1676468"/>
                    <a:pt x="0" y="1080000"/>
                  </a:cubicBezTo>
                  <a:cubicBezTo>
                    <a:pt x="0" y="483532"/>
                    <a:pt x="483532" y="0"/>
                    <a:pt x="108000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>
              <a:extLst>
                <a:ext uri="{FF2B5EF4-FFF2-40B4-BE49-F238E27FC236}">
                  <a16:creationId xmlns:a16="http://schemas.microsoft.com/office/drawing/2014/main" id="{28CD100E-149C-4E95-ABAB-7586B22287DA}"/>
                </a:ext>
              </a:extLst>
            </p:cNvPr>
            <p:cNvSpPr/>
            <p:nvPr/>
          </p:nvSpPr>
          <p:spPr>
            <a:xfrm>
              <a:off x="7668713" y="2927044"/>
              <a:ext cx="1080000" cy="1080000"/>
            </a:xfrm>
            <a:prstGeom prst="ellipse">
              <a:avLst/>
            </a:pr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2">
              <a:extLst>
                <a:ext uri="{FF2B5EF4-FFF2-40B4-BE49-F238E27FC236}">
                  <a16:creationId xmlns:a16="http://schemas.microsoft.com/office/drawing/2014/main" id="{89C0F7ED-46E4-431C-B1C5-64E83428DEC5}"/>
                </a:ext>
              </a:extLst>
            </p:cNvPr>
            <p:cNvSpPr/>
            <p:nvPr/>
          </p:nvSpPr>
          <p:spPr>
            <a:xfrm>
              <a:off x="6460646" y="0"/>
              <a:ext cx="2683354" cy="2683354"/>
            </a:xfrm>
            <a:custGeom>
              <a:avLst/>
              <a:gdLst>
                <a:gd name="connsiteX0" fmla="*/ 0 w 4320000"/>
                <a:gd name="connsiteY0" fmla="*/ 2160000 h 4320000"/>
                <a:gd name="connsiteX1" fmla="*/ 2160000 w 4320000"/>
                <a:gd name="connsiteY1" fmla="*/ 0 h 4320000"/>
                <a:gd name="connsiteX2" fmla="*/ 4320000 w 4320000"/>
                <a:gd name="connsiteY2" fmla="*/ 2160000 h 4320000"/>
                <a:gd name="connsiteX3" fmla="*/ 2160000 w 4320000"/>
                <a:gd name="connsiteY3" fmla="*/ 4320000 h 4320000"/>
                <a:gd name="connsiteX4" fmla="*/ 0 w 4320000"/>
                <a:gd name="connsiteY4" fmla="*/ 2160000 h 4320000"/>
                <a:gd name="connsiteX0" fmla="*/ 4320000 w 4411440"/>
                <a:gd name="connsiteY0" fmla="*/ 2160000 h 4320000"/>
                <a:gd name="connsiteX1" fmla="*/ 2160000 w 4411440"/>
                <a:gd name="connsiteY1" fmla="*/ 4320000 h 4320000"/>
                <a:gd name="connsiteX2" fmla="*/ 0 w 4411440"/>
                <a:gd name="connsiteY2" fmla="*/ 2160000 h 4320000"/>
                <a:gd name="connsiteX3" fmla="*/ 2160000 w 4411440"/>
                <a:gd name="connsiteY3" fmla="*/ 0 h 4320000"/>
                <a:gd name="connsiteX4" fmla="*/ 4411440 w 4411440"/>
                <a:gd name="connsiteY4" fmla="*/ 2251440 h 4320000"/>
                <a:gd name="connsiteX0" fmla="*/ 4320000 w 4320000"/>
                <a:gd name="connsiteY0" fmla="*/ 2160000 h 4320000"/>
                <a:gd name="connsiteX1" fmla="*/ 2160000 w 4320000"/>
                <a:gd name="connsiteY1" fmla="*/ 4320000 h 4320000"/>
                <a:gd name="connsiteX2" fmla="*/ 0 w 4320000"/>
                <a:gd name="connsiteY2" fmla="*/ 2160000 h 4320000"/>
                <a:gd name="connsiteX3" fmla="*/ 2160000 w 4320000"/>
                <a:gd name="connsiteY3" fmla="*/ 0 h 4320000"/>
                <a:gd name="connsiteX0" fmla="*/ 4320000 w 4320000"/>
                <a:gd name="connsiteY0" fmla="*/ 0 h 2160000"/>
                <a:gd name="connsiteX1" fmla="*/ 2160000 w 4320000"/>
                <a:gd name="connsiteY1" fmla="*/ 2160000 h 2160000"/>
                <a:gd name="connsiteX2" fmla="*/ 0 w 4320000"/>
                <a:gd name="connsiteY2" fmla="*/ 0 h 2160000"/>
                <a:gd name="connsiteX0" fmla="*/ 2160000 w 2160000"/>
                <a:gd name="connsiteY0" fmla="*/ 2160000 h 2160000"/>
                <a:gd name="connsiteX1" fmla="*/ 0 w 2160000"/>
                <a:gd name="connsiteY1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60000" h="2160000">
                  <a:moveTo>
                    <a:pt x="2160000" y="2160000"/>
                  </a:moveTo>
                  <a:cubicBezTo>
                    <a:pt x="967065" y="2160000"/>
                    <a:pt x="0" y="1192935"/>
                    <a:pt x="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1F1A1B43-A50C-4E20-8C85-8AC45820F458}"/>
                </a:ext>
              </a:extLst>
            </p:cNvPr>
            <p:cNvSpPr/>
            <p:nvPr/>
          </p:nvSpPr>
          <p:spPr>
            <a:xfrm>
              <a:off x="7978607" y="2363681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D67F0E56-5E92-464A-875E-0C9C36346DF8}"/>
                </a:ext>
              </a:extLst>
            </p:cNvPr>
            <p:cNvSpPr/>
            <p:nvPr/>
          </p:nvSpPr>
          <p:spPr>
            <a:xfrm>
              <a:off x="8082076" y="2837044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F9D55708-ED6E-499C-A7A8-4C9ADB942843}"/>
                </a:ext>
              </a:extLst>
            </p:cNvPr>
            <p:cNvSpPr/>
            <p:nvPr/>
          </p:nvSpPr>
          <p:spPr>
            <a:xfrm>
              <a:off x="8658713" y="3399225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4" name="ЗАГОЛОВОК ВТОРОГО УРОВНЯ"/>
          <p:cNvSpPr txBox="1"/>
          <p:nvPr/>
        </p:nvSpPr>
        <p:spPr>
          <a:xfrm>
            <a:off x="270225" y="953078"/>
            <a:ext cx="5402275" cy="398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 defTabSz="457200">
              <a:lnSpc>
                <a:spcPct val="80000"/>
              </a:lnSpc>
              <a:defRPr sz="5000" cap="all" spc="-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sz="2400" b="1" spc="0" dirty="0">
                <a:solidFill>
                  <a:srgbClr val="9A0B28"/>
                </a:solidFill>
                <a:latin typeface="Segoe UI Semilight" pitchFamily="34" charset="0"/>
                <a:cs typeface="Segoe UI Semilight" pitchFamily="34" charset="0"/>
              </a:rPr>
              <a:t>Травмы при ДТП</a:t>
            </a:r>
            <a:endParaRPr sz="2400" b="1" spc="0" dirty="0">
              <a:solidFill>
                <a:srgbClr val="9A0B28"/>
              </a:solidFill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80571" y="1353187"/>
            <a:ext cx="74649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000" dirty="0">
                <a:cs typeface="Segoe UI Semilight" pitchFamily="34" charset="0"/>
              </a:rPr>
              <a:t>Статистика по категориям пострадавших в ДТП:</a:t>
            </a:r>
          </a:p>
          <a:p>
            <a:pPr algn="l"/>
            <a:r>
              <a:rPr lang="ru-RU" sz="2000" dirty="0">
                <a:cs typeface="Segoe UI Semilight" pitchFamily="34" charset="0"/>
              </a:rPr>
              <a:t>Пострадавшие водители (лица, управляющие механическими транспортными средствами): 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cs typeface="Segoe UI Semilight" pitchFamily="34" charset="0"/>
              </a:rPr>
              <a:t>74 913</a:t>
            </a:r>
            <a:endParaRPr lang="ru-RU" sz="2000" dirty="0">
              <a:cs typeface="Segoe UI Semilight" pitchFamily="34" charset="0"/>
            </a:endParaRPr>
          </a:p>
          <a:p>
            <a:pPr algn="l"/>
            <a:r>
              <a:rPr lang="ru-RU" sz="2000" dirty="0">
                <a:cs typeface="Segoe UI Semilight" pitchFamily="34" charset="0"/>
              </a:rPr>
              <a:t>Велосипедисты: 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cs typeface="Segoe UI Semilight" pitchFamily="34" charset="0"/>
              </a:rPr>
              <a:t>5 369</a:t>
            </a:r>
            <a:r>
              <a:rPr lang="ru-RU" sz="2000" dirty="0">
                <a:cs typeface="Segoe UI Semilight" pitchFamily="34" charset="0"/>
              </a:rPr>
              <a:t> </a:t>
            </a:r>
          </a:p>
          <a:p>
            <a:pPr algn="l"/>
            <a:r>
              <a:rPr lang="ru-RU" sz="2000" dirty="0">
                <a:cs typeface="Segoe UI Semilight" pitchFamily="34" charset="0"/>
              </a:rPr>
              <a:t>Пассажиры: 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cs typeface="Segoe UI Semilight" pitchFamily="34" charset="0"/>
              </a:rPr>
              <a:t>60 640 </a:t>
            </a:r>
            <a:endParaRPr lang="ru-RU" sz="2000" dirty="0">
              <a:cs typeface="Segoe UI Semilight" pitchFamily="34" charset="0"/>
            </a:endParaRPr>
          </a:p>
          <a:p>
            <a:pPr algn="l"/>
            <a:r>
              <a:rPr lang="ru-RU" sz="2000" dirty="0">
                <a:cs typeface="Segoe UI Semilight" pitchFamily="34" charset="0"/>
              </a:rPr>
              <a:t>Пешеходы: 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cs typeface="Segoe UI Semilight" pitchFamily="34" charset="0"/>
              </a:rPr>
              <a:t>48 734</a:t>
            </a:r>
            <a:r>
              <a:rPr lang="ru-RU" sz="2000" dirty="0">
                <a:cs typeface="Segoe UI Semilight" pitchFamily="34" charset="0"/>
              </a:rPr>
              <a:t> </a:t>
            </a:r>
          </a:p>
          <a:p>
            <a:pPr algn="l"/>
            <a:r>
              <a:rPr lang="ru-RU" sz="2000" dirty="0">
                <a:cs typeface="Segoe UI Semilight" pitchFamily="34" charset="0"/>
              </a:rPr>
              <a:t>Пострадавшие «с особо тяжкими последствиями»: 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cs typeface="Segoe UI Semilight" pitchFamily="34" charset="0"/>
              </a:rPr>
              <a:t>201</a:t>
            </a:r>
            <a:r>
              <a:rPr lang="ru-RU" sz="2000" b="0" dirty="0">
                <a:solidFill>
                  <a:schemeClr val="accent1">
                    <a:lumMod val="75000"/>
                  </a:schemeClr>
                </a:solidFill>
                <a:cs typeface="Segoe UI Semilight" pitchFamily="34" charset="0"/>
              </a:rPr>
              <a:t> </a:t>
            </a:r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676" y="3790950"/>
            <a:ext cx="4414371" cy="284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402"/>
          <a:stretch>
            <a:fillRect/>
          </a:stretch>
        </p:blipFill>
        <p:spPr bwMode="auto">
          <a:xfrm>
            <a:off x="6548718" y="3188089"/>
            <a:ext cx="3899647" cy="324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29127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63;p14">
            <a:extLst>
              <a:ext uri="{FF2B5EF4-FFF2-40B4-BE49-F238E27FC236}">
                <a16:creationId xmlns:a16="http://schemas.microsoft.com/office/drawing/2014/main" id="{D2A0FBEB-4386-492A-8890-A1B1B4356E72}"/>
              </a:ext>
            </a:extLst>
          </p:cNvPr>
          <p:cNvSpPr txBox="1">
            <a:spLocks/>
          </p:cNvSpPr>
          <p:nvPr/>
        </p:nvSpPr>
        <p:spPr>
          <a:xfrm>
            <a:off x="490075" y="109832"/>
            <a:ext cx="8192606" cy="85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342727" indent="-342727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74" indent="-285606" algn="l" defTabSz="91393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23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390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5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2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297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26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235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5124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3600" b="1" dirty="0">
              <a:solidFill>
                <a:srgbClr val="DB9000"/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</p:txBody>
      </p:sp>
      <p:sp>
        <p:nvSpPr>
          <p:cNvPr id="20" name="Номер слайда 1">
            <a:extLst>
              <a:ext uri="{FF2B5EF4-FFF2-40B4-BE49-F238E27FC236}">
                <a16:creationId xmlns:a16="http://schemas.microsoft.com/office/drawing/2014/main" id="{29A27417-3BA5-4B6E-BC03-7AC768AD0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14340" y="6356355"/>
            <a:ext cx="504032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1" name="Google Shape;63;p14">
            <a:extLst>
              <a:ext uri="{FF2B5EF4-FFF2-40B4-BE49-F238E27FC236}">
                <a16:creationId xmlns:a16="http://schemas.microsoft.com/office/drawing/2014/main" id="{D2A0FBEB-4386-492A-8890-A1B1B4356E72}"/>
              </a:ext>
            </a:extLst>
          </p:cNvPr>
          <p:cNvSpPr txBox="1">
            <a:spLocks/>
          </p:cNvSpPr>
          <p:nvPr/>
        </p:nvSpPr>
        <p:spPr>
          <a:xfrm>
            <a:off x="494194" y="138664"/>
            <a:ext cx="8192606" cy="85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342727" indent="-342727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74" indent="-285606" algn="l" defTabSz="91393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23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390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5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2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297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26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235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5124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600" b="1" dirty="0" smtClean="0">
                <a:solidFill>
                  <a:srgbClr val="DB9000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Условия Страхования </a:t>
            </a:r>
            <a:endParaRPr lang="en-US" sz="3600" b="1" dirty="0">
              <a:solidFill>
                <a:srgbClr val="DB9000"/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20436" y="1304033"/>
            <a:ext cx="6885709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9A0B28"/>
                </a:solidFill>
                <a:ea typeface="Segoe UI Black" panose="020B0A02040204020203" pitchFamily="34" charset="0"/>
                <a:cs typeface="Segoe UI Semilight" pitchFamily="34" charset="0"/>
                <a:sym typeface="Roboto Light"/>
              </a:rPr>
              <a:t>Страховая сумма – </a:t>
            </a:r>
            <a:r>
              <a:rPr lang="ru-RU" dirty="0" smtClean="0">
                <a:ea typeface="Segoe UI Black" panose="020B0A02040204020203" pitchFamily="34" charset="0"/>
                <a:cs typeface="Segoe UI Semilight" pitchFamily="34" charset="0"/>
                <a:sym typeface="Roboto Light"/>
              </a:rPr>
              <a:t>600 000 рублей</a:t>
            </a:r>
          </a:p>
          <a:p>
            <a:r>
              <a:rPr lang="ru-RU" dirty="0" smtClean="0">
                <a:solidFill>
                  <a:srgbClr val="DB9000"/>
                </a:solidFill>
                <a:cs typeface="Segoe UI Semilight" pitchFamily="34" charset="0"/>
              </a:rPr>
              <a:t>- </a:t>
            </a:r>
            <a:r>
              <a:rPr lang="ru-RU" b="1" dirty="0" smtClean="0">
                <a:solidFill>
                  <a:srgbClr val="DB9000"/>
                </a:solidFill>
                <a:cs typeface="Segoe UI Semilight" pitchFamily="34" charset="0"/>
              </a:rPr>
              <a:t>по секции «КАСКО»</a:t>
            </a:r>
            <a:r>
              <a:rPr lang="ru-RU" dirty="0" smtClean="0">
                <a:solidFill>
                  <a:srgbClr val="DB9000"/>
                </a:solidFill>
                <a:cs typeface="Segoe UI Semilight" pitchFamily="34" charset="0"/>
              </a:rPr>
              <a:t> </a:t>
            </a:r>
            <a:r>
              <a:rPr lang="ru-RU" dirty="0" smtClean="0">
                <a:cs typeface="Segoe UI Semilight" pitchFamily="34" charset="0"/>
              </a:rPr>
              <a:t>- 400 000  рублей, 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DB9000"/>
                </a:solidFill>
                <a:cs typeface="Segoe UI Semilight" pitchFamily="34" charset="0"/>
              </a:rPr>
              <a:t>по секции «Личное страхование»</a:t>
            </a:r>
            <a:r>
              <a:rPr lang="ru-RU" dirty="0" smtClean="0">
                <a:solidFill>
                  <a:srgbClr val="DB9000"/>
                </a:solidFill>
                <a:cs typeface="Segoe UI Semilight" pitchFamily="34" charset="0"/>
              </a:rPr>
              <a:t> </a:t>
            </a:r>
            <a:r>
              <a:rPr lang="ru-RU" dirty="0" smtClean="0">
                <a:cs typeface="Segoe UI Semilight" pitchFamily="34" charset="0"/>
              </a:rPr>
              <a:t>- 200 000 рублей.</a:t>
            </a:r>
            <a:endParaRPr lang="ru-RU" b="1" dirty="0" smtClean="0">
              <a:solidFill>
                <a:srgbClr val="9A0B28"/>
              </a:solidFill>
              <a:ea typeface="Segoe UI Black" panose="020B0A02040204020203" pitchFamily="34" charset="0"/>
              <a:cs typeface="Segoe UI Semilight" pitchFamily="34" charset="0"/>
            </a:endParaRPr>
          </a:p>
          <a:p>
            <a:r>
              <a:rPr lang="ru-RU" b="1" dirty="0" smtClean="0">
                <a:solidFill>
                  <a:srgbClr val="9A0B28"/>
                </a:solidFill>
                <a:ea typeface="Segoe UI Black" panose="020B0A02040204020203" pitchFamily="34" charset="0"/>
                <a:cs typeface="Segoe UI Semilight" pitchFamily="34" charset="0"/>
              </a:rPr>
              <a:t>Срок страхования – </a:t>
            </a:r>
            <a:r>
              <a:rPr lang="ru-RU" dirty="0" smtClean="0">
                <a:ea typeface="Segoe UI Black" panose="020B0A02040204020203" pitchFamily="34" charset="0"/>
                <a:cs typeface="Segoe UI Semilight" pitchFamily="34" charset="0"/>
              </a:rPr>
              <a:t> 1/2 или 3 года на выбор клиента</a:t>
            </a:r>
          </a:p>
          <a:p>
            <a:pPr defTabSz="951248"/>
            <a:r>
              <a:rPr lang="ru-RU" sz="4400" dirty="0" smtClean="0">
                <a:latin typeface="Segoe UI Semilight" pitchFamily="34" charset="0"/>
                <a:cs typeface="Segoe UI Semilight" pitchFamily="34" charset="0"/>
              </a:rPr>
              <a:t> 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015809" y="4831711"/>
            <a:ext cx="69698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ts val="1500"/>
            </a:pPr>
            <a:r>
              <a:rPr lang="ru-RU" sz="1600" b="1" dirty="0" smtClean="0">
                <a:solidFill>
                  <a:srgbClr val="9A0928"/>
                </a:solidFill>
                <a:ea typeface="Roboto"/>
                <a:cs typeface="Roboto"/>
                <a:sym typeface="Roboto"/>
              </a:rPr>
              <a:t>Территория покрытия: </a:t>
            </a:r>
            <a:endParaRPr lang="ru-RU" sz="1600" dirty="0" smtClean="0"/>
          </a:p>
        </p:txBody>
      </p:sp>
      <p:sp>
        <p:nvSpPr>
          <p:cNvPr id="31" name="Freeform 25"/>
          <p:cNvSpPr>
            <a:spLocks noChangeAspect="1" noEditPoints="1"/>
          </p:cNvSpPr>
          <p:nvPr>
            <p:custDataLst>
              <p:tags r:id="rId1"/>
            </p:custDataLst>
          </p:nvPr>
        </p:nvSpPr>
        <p:spPr bwMode="auto">
          <a:xfrm>
            <a:off x="401323" y="4749908"/>
            <a:ext cx="428786" cy="430756"/>
          </a:xfrm>
          <a:custGeom>
            <a:avLst/>
            <a:gdLst>
              <a:gd name="T0" fmla="*/ 105 w 184"/>
              <a:gd name="T1" fmla="*/ 13 h 184"/>
              <a:gd name="T2" fmla="*/ 114 w 184"/>
              <a:gd name="T3" fmla="*/ 45 h 184"/>
              <a:gd name="T4" fmla="*/ 140 w 184"/>
              <a:gd name="T5" fmla="*/ 91 h 184"/>
              <a:gd name="T6" fmla="*/ 140 w 184"/>
              <a:gd name="T7" fmla="*/ 120 h 184"/>
              <a:gd name="T8" fmla="*/ 147 w 184"/>
              <a:gd name="T9" fmla="*/ 150 h 184"/>
              <a:gd name="T10" fmla="*/ 116 w 184"/>
              <a:gd name="T11" fmla="*/ 139 h 184"/>
              <a:gd name="T12" fmla="*/ 94 w 184"/>
              <a:gd name="T13" fmla="*/ 144 h 184"/>
              <a:gd name="T14" fmla="*/ 83 w 184"/>
              <a:gd name="T15" fmla="*/ 147 h 184"/>
              <a:gd name="T16" fmla="*/ 82 w 184"/>
              <a:gd name="T17" fmla="*/ 132 h 184"/>
              <a:gd name="T18" fmla="*/ 84 w 184"/>
              <a:gd name="T19" fmla="*/ 116 h 184"/>
              <a:gd name="T20" fmla="*/ 105 w 184"/>
              <a:gd name="T21" fmla="*/ 95 h 184"/>
              <a:gd name="T22" fmla="*/ 73 w 184"/>
              <a:gd name="T23" fmla="*/ 49 h 184"/>
              <a:gd name="T24" fmla="*/ 63 w 184"/>
              <a:gd name="T25" fmla="*/ 47 h 184"/>
              <a:gd name="T26" fmla="*/ 71 w 184"/>
              <a:gd name="T27" fmla="*/ 37 h 184"/>
              <a:gd name="T28" fmla="*/ 82 w 184"/>
              <a:gd name="T29" fmla="*/ 30 h 184"/>
              <a:gd name="T30" fmla="*/ 96 w 184"/>
              <a:gd name="T31" fmla="*/ 12 h 184"/>
              <a:gd name="T32" fmla="*/ 18 w 184"/>
              <a:gd name="T33" fmla="*/ 76 h 184"/>
              <a:gd name="T34" fmla="*/ 25 w 184"/>
              <a:gd name="T35" fmla="*/ 76 h 184"/>
              <a:gd name="T36" fmla="*/ 35 w 184"/>
              <a:gd name="T37" fmla="*/ 111 h 184"/>
              <a:gd name="T38" fmla="*/ 39 w 184"/>
              <a:gd name="T39" fmla="*/ 128 h 184"/>
              <a:gd name="T40" fmla="*/ 40 w 184"/>
              <a:gd name="T41" fmla="*/ 131 h 184"/>
              <a:gd name="T42" fmla="*/ 52 w 184"/>
              <a:gd name="T43" fmla="*/ 161 h 184"/>
              <a:gd name="T44" fmla="*/ 14 w 184"/>
              <a:gd name="T45" fmla="*/ 75 h 184"/>
              <a:gd name="T46" fmla="*/ 0 w 184"/>
              <a:gd name="T47" fmla="*/ 92 h 184"/>
              <a:gd name="T48" fmla="*/ 184 w 184"/>
              <a:gd name="T49" fmla="*/ 92 h 184"/>
              <a:gd name="T50" fmla="*/ 68 w 184"/>
              <a:gd name="T51" fmla="*/ 149 h 184"/>
              <a:gd name="T52" fmla="*/ 49 w 184"/>
              <a:gd name="T53" fmla="*/ 110 h 184"/>
              <a:gd name="T54" fmla="*/ 40 w 184"/>
              <a:gd name="T55" fmla="*/ 70 h 184"/>
              <a:gd name="T56" fmla="*/ 81 w 184"/>
              <a:gd name="T57" fmla="*/ 14 h 184"/>
              <a:gd name="T58" fmla="*/ 58 w 184"/>
              <a:gd name="T59" fmla="*/ 33 h 184"/>
              <a:gd name="T60" fmla="*/ 51 w 184"/>
              <a:gd name="T61" fmla="*/ 59 h 184"/>
              <a:gd name="T62" fmla="*/ 58 w 184"/>
              <a:gd name="T63" fmla="*/ 58 h 184"/>
              <a:gd name="T64" fmla="*/ 94 w 184"/>
              <a:gd name="T65" fmla="*/ 91 h 184"/>
              <a:gd name="T66" fmla="*/ 70 w 184"/>
              <a:gd name="T67" fmla="*/ 127 h 184"/>
              <a:gd name="T68" fmla="*/ 121 w 184"/>
              <a:gd name="T69" fmla="*/ 35 h 184"/>
              <a:gd name="T70" fmla="*/ 117 w 184"/>
              <a:gd name="T71" fmla="*/ 18 h 184"/>
              <a:gd name="T72" fmla="*/ 154 w 184"/>
              <a:gd name="T73" fmla="*/ 140 h 184"/>
              <a:gd name="T74" fmla="*/ 154 w 184"/>
              <a:gd name="T75" fmla="*/ 98 h 184"/>
              <a:gd name="T76" fmla="*/ 124 w 184"/>
              <a:gd name="T77" fmla="*/ 67 h 184"/>
              <a:gd name="T78" fmla="*/ 132 w 184"/>
              <a:gd name="T79" fmla="*/ 32 h 184"/>
              <a:gd name="T80" fmla="*/ 90 w 184"/>
              <a:gd name="T81" fmla="*/ 172 h 184"/>
              <a:gd name="T82" fmla="*/ 77 w 184"/>
              <a:gd name="T83" fmla="*/ 161 h 184"/>
              <a:gd name="T84" fmla="*/ 112 w 184"/>
              <a:gd name="T85" fmla="*/ 151 h 184"/>
              <a:gd name="T86" fmla="*/ 136 w 184"/>
              <a:gd name="T87" fmla="*/ 159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84" h="184">
                <a:moveTo>
                  <a:pt x="96" y="12"/>
                </a:moveTo>
                <a:cubicBezTo>
                  <a:pt x="99" y="12"/>
                  <a:pt x="102" y="13"/>
                  <a:pt x="105" y="13"/>
                </a:cubicBezTo>
                <a:cubicBezTo>
                  <a:pt x="103" y="16"/>
                  <a:pt x="101" y="20"/>
                  <a:pt x="102" y="25"/>
                </a:cubicBezTo>
                <a:cubicBezTo>
                  <a:pt x="103" y="38"/>
                  <a:pt x="109" y="43"/>
                  <a:pt x="114" y="45"/>
                </a:cubicBezTo>
                <a:cubicBezTo>
                  <a:pt x="110" y="52"/>
                  <a:pt x="108" y="61"/>
                  <a:pt x="113" y="72"/>
                </a:cubicBezTo>
                <a:cubicBezTo>
                  <a:pt x="119" y="84"/>
                  <a:pt x="128" y="90"/>
                  <a:pt x="140" y="91"/>
                </a:cubicBezTo>
                <a:cubicBezTo>
                  <a:pt x="141" y="93"/>
                  <a:pt x="142" y="96"/>
                  <a:pt x="142" y="100"/>
                </a:cubicBezTo>
                <a:cubicBezTo>
                  <a:pt x="143" y="105"/>
                  <a:pt x="142" y="117"/>
                  <a:pt x="140" y="120"/>
                </a:cubicBezTo>
                <a:cubicBezTo>
                  <a:pt x="135" y="132"/>
                  <a:pt x="140" y="144"/>
                  <a:pt x="147" y="149"/>
                </a:cubicBezTo>
                <a:cubicBezTo>
                  <a:pt x="147" y="150"/>
                  <a:pt x="147" y="150"/>
                  <a:pt x="147" y="150"/>
                </a:cubicBezTo>
                <a:cubicBezTo>
                  <a:pt x="147" y="150"/>
                  <a:pt x="146" y="151"/>
                  <a:pt x="146" y="151"/>
                </a:cubicBezTo>
                <a:cubicBezTo>
                  <a:pt x="139" y="140"/>
                  <a:pt x="124" y="139"/>
                  <a:pt x="116" y="139"/>
                </a:cubicBezTo>
                <a:cubicBezTo>
                  <a:pt x="114" y="139"/>
                  <a:pt x="113" y="139"/>
                  <a:pt x="112" y="139"/>
                </a:cubicBezTo>
                <a:cubicBezTo>
                  <a:pt x="105" y="139"/>
                  <a:pt x="99" y="142"/>
                  <a:pt x="94" y="144"/>
                </a:cubicBezTo>
                <a:cubicBezTo>
                  <a:pt x="92" y="145"/>
                  <a:pt x="89" y="146"/>
                  <a:pt x="89" y="146"/>
                </a:cubicBezTo>
                <a:cubicBezTo>
                  <a:pt x="86" y="146"/>
                  <a:pt x="84" y="147"/>
                  <a:pt x="83" y="147"/>
                </a:cubicBezTo>
                <a:cubicBezTo>
                  <a:pt x="83" y="147"/>
                  <a:pt x="83" y="147"/>
                  <a:pt x="82" y="147"/>
                </a:cubicBezTo>
                <a:cubicBezTo>
                  <a:pt x="83" y="143"/>
                  <a:pt x="82" y="138"/>
                  <a:pt x="82" y="132"/>
                </a:cubicBezTo>
                <a:cubicBezTo>
                  <a:pt x="82" y="131"/>
                  <a:pt x="82" y="128"/>
                  <a:pt x="82" y="128"/>
                </a:cubicBezTo>
                <a:cubicBezTo>
                  <a:pt x="82" y="126"/>
                  <a:pt x="83" y="118"/>
                  <a:pt x="84" y="116"/>
                </a:cubicBezTo>
                <a:cubicBezTo>
                  <a:pt x="85" y="113"/>
                  <a:pt x="86" y="112"/>
                  <a:pt x="91" y="109"/>
                </a:cubicBezTo>
                <a:cubicBezTo>
                  <a:pt x="96" y="107"/>
                  <a:pt x="102" y="103"/>
                  <a:pt x="105" y="95"/>
                </a:cubicBezTo>
                <a:cubicBezTo>
                  <a:pt x="109" y="84"/>
                  <a:pt x="109" y="75"/>
                  <a:pt x="105" y="67"/>
                </a:cubicBezTo>
                <a:cubicBezTo>
                  <a:pt x="97" y="53"/>
                  <a:pt x="81" y="50"/>
                  <a:pt x="73" y="49"/>
                </a:cubicBezTo>
                <a:cubicBezTo>
                  <a:pt x="72" y="48"/>
                  <a:pt x="71" y="48"/>
                  <a:pt x="71" y="48"/>
                </a:cubicBezTo>
                <a:cubicBezTo>
                  <a:pt x="68" y="47"/>
                  <a:pt x="65" y="47"/>
                  <a:pt x="63" y="47"/>
                </a:cubicBezTo>
                <a:cubicBezTo>
                  <a:pt x="65" y="44"/>
                  <a:pt x="67" y="42"/>
                  <a:pt x="69" y="39"/>
                </a:cubicBezTo>
                <a:cubicBezTo>
                  <a:pt x="69" y="38"/>
                  <a:pt x="69" y="38"/>
                  <a:pt x="71" y="37"/>
                </a:cubicBezTo>
                <a:cubicBezTo>
                  <a:pt x="73" y="36"/>
                  <a:pt x="76" y="34"/>
                  <a:pt x="79" y="31"/>
                </a:cubicBezTo>
                <a:cubicBezTo>
                  <a:pt x="80" y="31"/>
                  <a:pt x="81" y="30"/>
                  <a:pt x="82" y="30"/>
                </a:cubicBezTo>
                <a:cubicBezTo>
                  <a:pt x="85" y="28"/>
                  <a:pt x="89" y="25"/>
                  <a:pt x="92" y="20"/>
                </a:cubicBezTo>
                <a:cubicBezTo>
                  <a:pt x="96" y="12"/>
                  <a:pt x="96" y="12"/>
                  <a:pt x="96" y="12"/>
                </a:cubicBezTo>
                <a:moveTo>
                  <a:pt x="14" y="75"/>
                </a:moveTo>
                <a:cubicBezTo>
                  <a:pt x="18" y="76"/>
                  <a:pt x="18" y="76"/>
                  <a:pt x="18" y="76"/>
                </a:cubicBezTo>
                <a:cubicBezTo>
                  <a:pt x="19" y="76"/>
                  <a:pt x="20" y="76"/>
                  <a:pt x="21" y="76"/>
                </a:cubicBezTo>
                <a:cubicBezTo>
                  <a:pt x="22" y="76"/>
                  <a:pt x="23" y="76"/>
                  <a:pt x="25" y="76"/>
                </a:cubicBezTo>
                <a:cubicBezTo>
                  <a:pt x="23" y="80"/>
                  <a:pt x="22" y="84"/>
                  <a:pt x="22" y="90"/>
                </a:cubicBezTo>
                <a:cubicBezTo>
                  <a:pt x="22" y="102"/>
                  <a:pt x="31" y="108"/>
                  <a:pt x="35" y="111"/>
                </a:cubicBezTo>
                <a:cubicBezTo>
                  <a:pt x="36" y="111"/>
                  <a:pt x="36" y="112"/>
                  <a:pt x="37" y="112"/>
                </a:cubicBezTo>
                <a:cubicBezTo>
                  <a:pt x="37" y="118"/>
                  <a:pt x="38" y="124"/>
                  <a:pt x="39" y="128"/>
                </a:cubicBezTo>
                <a:cubicBezTo>
                  <a:pt x="39" y="129"/>
                  <a:pt x="40" y="131"/>
                  <a:pt x="40" y="131"/>
                </a:cubicBezTo>
                <a:cubicBezTo>
                  <a:pt x="40" y="131"/>
                  <a:pt x="40" y="131"/>
                  <a:pt x="40" y="131"/>
                </a:cubicBezTo>
                <a:cubicBezTo>
                  <a:pt x="40" y="137"/>
                  <a:pt x="49" y="151"/>
                  <a:pt x="58" y="158"/>
                </a:cubicBezTo>
                <a:cubicBezTo>
                  <a:pt x="52" y="161"/>
                  <a:pt x="52" y="161"/>
                  <a:pt x="52" y="161"/>
                </a:cubicBezTo>
                <a:cubicBezTo>
                  <a:pt x="28" y="147"/>
                  <a:pt x="12" y="121"/>
                  <a:pt x="12" y="92"/>
                </a:cubicBezTo>
                <a:cubicBezTo>
                  <a:pt x="12" y="86"/>
                  <a:pt x="13" y="81"/>
                  <a:pt x="14" y="75"/>
                </a:cubicBezTo>
                <a:moveTo>
                  <a:pt x="92" y="0"/>
                </a:moveTo>
                <a:cubicBezTo>
                  <a:pt x="41" y="0"/>
                  <a:pt x="0" y="41"/>
                  <a:pt x="0" y="92"/>
                </a:cubicBezTo>
                <a:cubicBezTo>
                  <a:pt x="0" y="143"/>
                  <a:pt x="41" y="184"/>
                  <a:pt x="92" y="184"/>
                </a:cubicBezTo>
                <a:cubicBezTo>
                  <a:pt x="143" y="184"/>
                  <a:pt x="184" y="143"/>
                  <a:pt x="184" y="92"/>
                </a:cubicBezTo>
                <a:cubicBezTo>
                  <a:pt x="184" y="41"/>
                  <a:pt x="143" y="0"/>
                  <a:pt x="92" y="0"/>
                </a:cubicBezTo>
                <a:close/>
                <a:moveTo>
                  <a:pt x="68" y="149"/>
                </a:moveTo>
                <a:cubicBezTo>
                  <a:pt x="64" y="149"/>
                  <a:pt x="52" y="134"/>
                  <a:pt x="52" y="131"/>
                </a:cubicBezTo>
                <a:cubicBezTo>
                  <a:pt x="52" y="128"/>
                  <a:pt x="49" y="118"/>
                  <a:pt x="49" y="110"/>
                </a:cubicBezTo>
                <a:cubicBezTo>
                  <a:pt x="49" y="101"/>
                  <a:pt x="34" y="101"/>
                  <a:pt x="34" y="90"/>
                </a:cubicBezTo>
                <a:cubicBezTo>
                  <a:pt x="34" y="80"/>
                  <a:pt x="42" y="74"/>
                  <a:pt x="40" y="70"/>
                </a:cubicBezTo>
                <a:cubicBezTo>
                  <a:pt x="38" y="65"/>
                  <a:pt x="25" y="64"/>
                  <a:pt x="19" y="64"/>
                </a:cubicBezTo>
                <a:cubicBezTo>
                  <a:pt x="29" y="38"/>
                  <a:pt x="53" y="18"/>
                  <a:pt x="81" y="14"/>
                </a:cubicBezTo>
                <a:cubicBezTo>
                  <a:pt x="79" y="18"/>
                  <a:pt x="74" y="19"/>
                  <a:pt x="71" y="22"/>
                </a:cubicBezTo>
                <a:cubicBezTo>
                  <a:pt x="65" y="28"/>
                  <a:pt x="62" y="27"/>
                  <a:pt x="58" y="33"/>
                </a:cubicBezTo>
                <a:cubicBezTo>
                  <a:pt x="55" y="39"/>
                  <a:pt x="43" y="47"/>
                  <a:pt x="43" y="51"/>
                </a:cubicBezTo>
                <a:cubicBezTo>
                  <a:pt x="43" y="55"/>
                  <a:pt x="48" y="59"/>
                  <a:pt x="51" y="59"/>
                </a:cubicBezTo>
                <a:cubicBezTo>
                  <a:pt x="52" y="59"/>
                  <a:pt x="52" y="59"/>
                  <a:pt x="52" y="59"/>
                </a:cubicBezTo>
                <a:cubicBezTo>
                  <a:pt x="53" y="59"/>
                  <a:pt x="55" y="58"/>
                  <a:pt x="58" y="58"/>
                </a:cubicBezTo>
                <a:cubicBezTo>
                  <a:pt x="61" y="58"/>
                  <a:pt x="65" y="59"/>
                  <a:pt x="67" y="60"/>
                </a:cubicBezTo>
                <a:cubicBezTo>
                  <a:pt x="72" y="61"/>
                  <a:pt x="105" y="63"/>
                  <a:pt x="94" y="91"/>
                </a:cubicBezTo>
                <a:cubicBezTo>
                  <a:pt x="91" y="100"/>
                  <a:pt x="76" y="98"/>
                  <a:pt x="72" y="113"/>
                </a:cubicBezTo>
                <a:cubicBezTo>
                  <a:pt x="72" y="115"/>
                  <a:pt x="70" y="124"/>
                  <a:pt x="70" y="127"/>
                </a:cubicBezTo>
                <a:cubicBezTo>
                  <a:pt x="69" y="132"/>
                  <a:pt x="73" y="149"/>
                  <a:pt x="68" y="149"/>
                </a:cubicBezTo>
                <a:close/>
                <a:moveTo>
                  <a:pt x="121" y="35"/>
                </a:moveTo>
                <a:cubicBezTo>
                  <a:pt x="118" y="35"/>
                  <a:pt x="115" y="32"/>
                  <a:pt x="114" y="24"/>
                </a:cubicBezTo>
                <a:cubicBezTo>
                  <a:pt x="114" y="22"/>
                  <a:pt x="115" y="20"/>
                  <a:pt x="117" y="18"/>
                </a:cubicBezTo>
                <a:cubicBezTo>
                  <a:pt x="148" y="28"/>
                  <a:pt x="172" y="56"/>
                  <a:pt x="172" y="92"/>
                </a:cubicBezTo>
                <a:cubicBezTo>
                  <a:pt x="172" y="110"/>
                  <a:pt x="165" y="126"/>
                  <a:pt x="154" y="140"/>
                </a:cubicBezTo>
                <a:cubicBezTo>
                  <a:pt x="151" y="137"/>
                  <a:pt x="148" y="131"/>
                  <a:pt x="151" y="125"/>
                </a:cubicBezTo>
                <a:cubicBezTo>
                  <a:pt x="154" y="119"/>
                  <a:pt x="155" y="104"/>
                  <a:pt x="154" y="98"/>
                </a:cubicBezTo>
                <a:cubicBezTo>
                  <a:pt x="154" y="93"/>
                  <a:pt x="151" y="79"/>
                  <a:pt x="143" y="79"/>
                </a:cubicBezTo>
                <a:cubicBezTo>
                  <a:pt x="134" y="79"/>
                  <a:pt x="129" y="76"/>
                  <a:pt x="124" y="67"/>
                </a:cubicBezTo>
                <a:cubicBezTo>
                  <a:pt x="114" y="47"/>
                  <a:pt x="143" y="43"/>
                  <a:pt x="133" y="32"/>
                </a:cubicBezTo>
                <a:cubicBezTo>
                  <a:pt x="133" y="32"/>
                  <a:pt x="132" y="32"/>
                  <a:pt x="132" y="32"/>
                </a:cubicBezTo>
                <a:cubicBezTo>
                  <a:pt x="129" y="32"/>
                  <a:pt x="125" y="35"/>
                  <a:pt x="121" y="35"/>
                </a:cubicBezTo>
                <a:close/>
                <a:moveTo>
                  <a:pt x="90" y="172"/>
                </a:moveTo>
                <a:cubicBezTo>
                  <a:pt x="81" y="172"/>
                  <a:pt x="72" y="171"/>
                  <a:pt x="64" y="168"/>
                </a:cubicBezTo>
                <a:cubicBezTo>
                  <a:pt x="69" y="165"/>
                  <a:pt x="73" y="161"/>
                  <a:pt x="77" y="161"/>
                </a:cubicBezTo>
                <a:cubicBezTo>
                  <a:pt x="82" y="160"/>
                  <a:pt x="86" y="159"/>
                  <a:pt x="91" y="157"/>
                </a:cubicBezTo>
                <a:cubicBezTo>
                  <a:pt x="96" y="156"/>
                  <a:pt x="105" y="151"/>
                  <a:pt x="112" y="151"/>
                </a:cubicBezTo>
                <a:cubicBezTo>
                  <a:pt x="113" y="151"/>
                  <a:pt x="115" y="151"/>
                  <a:pt x="116" y="151"/>
                </a:cubicBezTo>
                <a:cubicBezTo>
                  <a:pt x="123" y="151"/>
                  <a:pt x="133" y="153"/>
                  <a:pt x="136" y="159"/>
                </a:cubicBezTo>
                <a:cubicBezTo>
                  <a:pt x="123" y="167"/>
                  <a:pt x="107" y="172"/>
                  <a:pt x="90" y="172"/>
                </a:cubicBezTo>
                <a:close/>
              </a:path>
            </a:pathLst>
          </a:custGeom>
          <a:solidFill>
            <a:srgbClr val="99003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32" name="Freeform 7"/>
          <p:cNvSpPr>
            <a:spLocks noEditPoints="1"/>
          </p:cNvSpPr>
          <p:nvPr>
            <p:custDataLst>
              <p:tags r:id="rId2"/>
            </p:custDataLst>
          </p:nvPr>
        </p:nvSpPr>
        <p:spPr bwMode="auto">
          <a:xfrm>
            <a:off x="6673667" y="4148898"/>
            <a:ext cx="463266" cy="410651"/>
          </a:xfrm>
          <a:custGeom>
            <a:avLst/>
            <a:gdLst>
              <a:gd name="T0" fmla="*/ 147 w 147"/>
              <a:gd name="T1" fmla="*/ 122 h 132"/>
              <a:gd name="T2" fmla="*/ 147 w 147"/>
              <a:gd name="T3" fmla="*/ 120 h 132"/>
              <a:gd name="T4" fmla="*/ 143 w 147"/>
              <a:gd name="T5" fmla="*/ 108 h 132"/>
              <a:gd name="T6" fmla="*/ 124 w 147"/>
              <a:gd name="T7" fmla="*/ 88 h 132"/>
              <a:gd name="T8" fmla="*/ 98 w 147"/>
              <a:gd name="T9" fmla="*/ 79 h 132"/>
              <a:gd name="T10" fmla="*/ 108 w 147"/>
              <a:gd name="T11" fmla="*/ 49 h 132"/>
              <a:gd name="T12" fmla="*/ 102 w 147"/>
              <a:gd name="T13" fmla="*/ 14 h 132"/>
              <a:gd name="T14" fmla="*/ 73 w 147"/>
              <a:gd name="T15" fmla="*/ 0 h 132"/>
              <a:gd name="T16" fmla="*/ 45 w 147"/>
              <a:gd name="T17" fmla="*/ 14 h 132"/>
              <a:gd name="T18" fmla="*/ 39 w 147"/>
              <a:gd name="T19" fmla="*/ 49 h 132"/>
              <a:gd name="T20" fmla="*/ 49 w 147"/>
              <a:gd name="T21" fmla="*/ 79 h 132"/>
              <a:gd name="T22" fmla="*/ 23 w 147"/>
              <a:gd name="T23" fmla="*/ 88 h 132"/>
              <a:gd name="T24" fmla="*/ 4 w 147"/>
              <a:gd name="T25" fmla="*/ 108 h 132"/>
              <a:gd name="T26" fmla="*/ 0 w 147"/>
              <a:gd name="T27" fmla="*/ 120 h 132"/>
              <a:gd name="T28" fmla="*/ 0 w 147"/>
              <a:gd name="T29" fmla="*/ 122 h 132"/>
              <a:gd name="T30" fmla="*/ 0 w 147"/>
              <a:gd name="T31" fmla="*/ 122 h 132"/>
              <a:gd name="T32" fmla="*/ 0 w 147"/>
              <a:gd name="T33" fmla="*/ 123 h 132"/>
              <a:gd name="T34" fmla="*/ 10 w 147"/>
              <a:gd name="T35" fmla="*/ 132 h 132"/>
              <a:gd name="T36" fmla="*/ 137 w 147"/>
              <a:gd name="T37" fmla="*/ 132 h 132"/>
              <a:gd name="T38" fmla="*/ 147 w 147"/>
              <a:gd name="T39" fmla="*/ 122 h 132"/>
              <a:gd name="T40" fmla="*/ 147 w 147"/>
              <a:gd name="T41" fmla="*/ 122 h 132"/>
              <a:gd name="T42" fmla="*/ 73 w 147"/>
              <a:gd name="T43" fmla="*/ 87 h 132"/>
              <a:gd name="T44" fmla="*/ 59 w 147"/>
              <a:gd name="T45" fmla="*/ 80 h 132"/>
              <a:gd name="T46" fmla="*/ 48 w 147"/>
              <a:gd name="T47" fmla="*/ 48 h 132"/>
              <a:gd name="T48" fmla="*/ 52 w 147"/>
              <a:gd name="T49" fmla="*/ 19 h 132"/>
              <a:gd name="T50" fmla="*/ 73 w 147"/>
              <a:gd name="T51" fmla="*/ 10 h 132"/>
              <a:gd name="T52" fmla="*/ 94 w 147"/>
              <a:gd name="T53" fmla="*/ 19 h 132"/>
              <a:gd name="T54" fmla="*/ 99 w 147"/>
              <a:gd name="T55" fmla="*/ 48 h 132"/>
              <a:gd name="T56" fmla="*/ 87 w 147"/>
              <a:gd name="T57" fmla="*/ 80 h 132"/>
              <a:gd name="T58" fmla="*/ 73 w 147"/>
              <a:gd name="T59" fmla="*/ 87 h 132"/>
              <a:gd name="T60" fmla="*/ 137 w 147"/>
              <a:gd name="T61" fmla="*/ 123 h 132"/>
              <a:gd name="T62" fmla="*/ 10 w 147"/>
              <a:gd name="T63" fmla="*/ 123 h 132"/>
              <a:gd name="T64" fmla="*/ 8 w 147"/>
              <a:gd name="T65" fmla="*/ 121 h 132"/>
              <a:gd name="T66" fmla="*/ 8 w 147"/>
              <a:gd name="T67" fmla="*/ 120 h 132"/>
              <a:gd name="T68" fmla="*/ 12 w 147"/>
              <a:gd name="T69" fmla="*/ 110 h 132"/>
              <a:gd name="T70" fmla="*/ 25 w 147"/>
              <a:gd name="T71" fmla="*/ 95 h 132"/>
              <a:gd name="T72" fmla="*/ 52 w 147"/>
              <a:gd name="T73" fmla="*/ 86 h 132"/>
              <a:gd name="T74" fmla="*/ 53 w 147"/>
              <a:gd name="T75" fmla="*/ 86 h 132"/>
              <a:gd name="T76" fmla="*/ 73 w 147"/>
              <a:gd name="T77" fmla="*/ 97 h 132"/>
              <a:gd name="T78" fmla="*/ 73 w 147"/>
              <a:gd name="T79" fmla="*/ 97 h 132"/>
              <a:gd name="T80" fmla="*/ 94 w 147"/>
              <a:gd name="T81" fmla="*/ 86 h 132"/>
              <a:gd name="T82" fmla="*/ 95 w 147"/>
              <a:gd name="T83" fmla="*/ 86 h 132"/>
              <a:gd name="T84" fmla="*/ 121 w 147"/>
              <a:gd name="T85" fmla="*/ 95 h 132"/>
              <a:gd name="T86" fmla="*/ 135 w 147"/>
              <a:gd name="T87" fmla="*/ 110 h 132"/>
              <a:gd name="T88" fmla="*/ 139 w 147"/>
              <a:gd name="T89" fmla="*/ 120 h 132"/>
              <a:gd name="T90" fmla="*/ 139 w 147"/>
              <a:gd name="T91" fmla="*/ 121 h 132"/>
              <a:gd name="T92" fmla="*/ 137 w 147"/>
              <a:gd name="T93" fmla="*/ 123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47" h="132">
                <a:moveTo>
                  <a:pt x="147" y="122"/>
                </a:moveTo>
                <a:cubicBezTo>
                  <a:pt x="147" y="121"/>
                  <a:pt x="147" y="120"/>
                  <a:pt x="147" y="120"/>
                </a:cubicBezTo>
                <a:cubicBezTo>
                  <a:pt x="146" y="114"/>
                  <a:pt x="145" y="112"/>
                  <a:pt x="143" y="108"/>
                </a:cubicBezTo>
                <a:cubicBezTo>
                  <a:pt x="139" y="98"/>
                  <a:pt x="132" y="90"/>
                  <a:pt x="124" y="88"/>
                </a:cubicBezTo>
                <a:cubicBezTo>
                  <a:pt x="115" y="85"/>
                  <a:pt x="105" y="80"/>
                  <a:pt x="98" y="79"/>
                </a:cubicBezTo>
                <a:cubicBezTo>
                  <a:pt x="103" y="69"/>
                  <a:pt x="107" y="57"/>
                  <a:pt x="108" y="49"/>
                </a:cubicBezTo>
                <a:cubicBezTo>
                  <a:pt x="109" y="37"/>
                  <a:pt x="107" y="21"/>
                  <a:pt x="102" y="14"/>
                </a:cubicBezTo>
                <a:cubicBezTo>
                  <a:pt x="92" y="0"/>
                  <a:pt x="74" y="0"/>
                  <a:pt x="73" y="0"/>
                </a:cubicBezTo>
                <a:cubicBezTo>
                  <a:pt x="73" y="0"/>
                  <a:pt x="54" y="0"/>
                  <a:pt x="45" y="14"/>
                </a:cubicBezTo>
                <a:cubicBezTo>
                  <a:pt x="40" y="21"/>
                  <a:pt x="38" y="37"/>
                  <a:pt x="39" y="49"/>
                </a:cubicBezTo>
                <a:cubicBezTo>
                  <a:pt x="40" y="57"/>
                  <a:pt x="44" y="69"/>
                  <a:pt x="49" y="79"/>
                </a:cubicBezTo>
                <a:cubicBezTo>
                  <a:pt x="42" y="80"/>
                  <a:pt x="31" y="85"/>
                  <a:pt x="23" y="88"/>
                </a:cubicBezTo>
                <a:cubicBezTo>
                  <a:pt x="14" y="90"/>
                  <a:pt x="7" y="98"/>
                  <a:pt x="4" y="108"/>
                </a:cubicBezTo>
                <a:cubicBezTo>
                  <a:pt x="2" y="112"/>
                  <a:pt x="1" y="114"/>
                  <a:pt x="0" y="120"/>
                </a:cubicBezTo>
                <a:cubicBezTo>
                  <a:pt x="0" y="120"/>
                  <a:pt x="0" y="121"/>
                  <a:pt x="0" y="122"/>
                </a:cubicBezTo>
                <a:cubicBezTo>
                  <a:pt x="0" y="122"/>
                  <a:pt x="0" y="122"/>
                  <a:pt x="0" y="122"/>
                </a:cubicBezTo>
                <a:cubicBezTo>
                  <a:pt x="0" y="123"/>
                  <a:pt x="0" y="123"/>
                  <a:pt x="0" y="123"/>
                </a:cubicBezTo>
                <a:cubicBezTo>
                  <a:pt x="0" y="128"/>
                  <a:pt x="5" y="132"/>
                  <a:pt x="10" y="132"/>
                </a:cubicBezTo>
                <a:cubicBezTo>
                  <a:pt x="137" y="132"/>
                  <a:pt x="137" y="132"/>
                  <a:pt x="137" y="132"/>
                </a:cubicBezTo>
                <a:cubicBezTo>
                  <a:pt x="142" y="132"/>
                  <a:pt x="147" y="128"/>
                  <a:pt x="147" y="122"/>
                </a:cubicBezTo>
                <a:cubicBezTo>
                  <a:pt x="147" y="122"/>
                  <a:pt x="147" y="122"/>
                  <a:pt x="147" y="122"/>
                </a:cubicBezTo>
                <a:close/>
                <a:moveTo>
                  <a:pt x="73" y="87"/>
                </a:moveTo>
                <a:cubicBezTo>
                  <a:pt x="73" y="87"/>
                  <a:pt x="63" y="86"/>
                  <a:pt x="59" y="80"/>
                </a:cubicBezTo>
                <a:cubicBezTo>
                  <a:pt x="54" y="71"/>
                  <a:pt x="49" y="57"/>
                  <a:pt x="48" y="48"/>
                </a:cubicBezTo>
                <a:cubicBezTo>
                  <a:pt x="47" y="38"/>
                  <a:pt x="49" y="24"/>
                  <a:pt x="52" y="19"/>
                </a:cubicBezTo>
                <a:cubicBezTo>
                  <a:pt x="59" y="9"/>
                  <a:pt x="73" y="10"/>
                  <a:pt x="73" y="10"/>
                </a:cubicBezTo>
                <a:cubicBezTo>
                  <a:pt x="74" y="10"/>
                  <a:pt x="88" y="9"/>
                  <a:pt x="94" y="19"/>
                </a:cubicBezTo>
                <a:cubicBezTo>
                  <a:pt x="98" y="24"/>
                  <a:pt x="100" y="38"/>
                  <a:pt x="99" y="48"/>
                </a:cubicBezTo>
                <a:cubicBezTo>
                  <a:pt x="98" y="57"/>
                  <a:pt x="93" y="71"/>
                  <a:pt x="87" y="80"/>
                </a:cubicBezTo>
                <a:cubicBezTo>
                  <a:pt x="83" y="86"/>
                  <a:pt x="74" y="87"/>
                  <a:pt x="73" y="87"/>
                </a:cubicBezTo>
                <a:moveTo>
                  <a:pt x="137" y="123"/>
                </a:moveTo>
                <a:cubicBezTo>
                  <a:pt x="10" y="123"/>
                  <a:pt x="10" y="123"/>
                  <a:pt x="10" y="123"/>
                </a:cubicBezTo>
                <a:cubicBezTo>
                  <a:pt x="9" y="123"/>
                  <a:pt x="8" y="122"/>
                  <a:pt x="8" y="121"/>
                </a:cubicBezTo>
                <a:cubicBezTo>
                  <a:pt x="8" y="121"/>
                  <a:pt x="8" y="120"/>
                  <a:pt x="8" y="120"/>
                </a:cubicBezTo>
                <a:cubicBezTo>
                  <a:pt x="9" y="115"/>
                  <a:pt x="10" y="114"/>
                  <a:pt x="12" y="110"/>
                </a:cubicBezTo>
                <a:cubicBezTo>
                  <a:pt x="14" y="103"/>
                  <a:pt x="19" y="97"/>
                  <a:pt x="25" y="95"/>
                </a:cubicBezTo>
                <a:cubicBezTo>
                  <a:pt x="34" y="92"/>
                  <a:pt x="45" y="88"/>
                  <a:pt x="52" y="86"/>
                </a:cubicBezTo>
                <a:cubicBezTo>
                  <a:pt x="53" y="86"/>
                  <a:pt x="53" y="86"/>
                  <a:pt x="53" y="86"/>
                </a:cubicBezTo>
                <a:cubicBezTo>
                  <a:pt x="60" y="95"/>
                  <a:pt x="72" y="97"/>
                  <a:pt x="73" y="97"/>
                </a:cubicBezTo>
                <a:cubicBezTo>
                  <a:pt x="73" y="97"/>
                  <a:pt x="73" y="97"/>
                  <a:pt x="73" y="97"/>
                </a:cubicBezTo>
                <a:cubicBezTo>
                  <a:pt x="75" y="97"/>
                  <a:pt x="87" y="95"/>
                  <a:pt x="94" y="86"/>
                </a:cubicBezTo>
                <a:cubicBezTo>
                  <a:pt x="95" y="86"/>
                  <a:pt x="95" y="86"/>
                  <a:pt x="95" y="86"/>
                </a:cubicBezTo>
                <a:cubicBezTo>
                  <a:pt x="102" y="88"/>
                  <a:pt x="113" y="92"/>
                  <a:pt x="121" y="95"/>
                </a:cubicBezTo>
                <a:cubicBezTo>
                  <a:pt x="127" y="97"/>
                  <a:pt x="133" y="103"/>
                  <a:pt x="135" y="110"/>
                </a:cubicBezTo>
                <a:cubicBezTo>
                  <a:pt x="137" y="114"/>
                  <a:pt x="138" y="115"/>
                  <a:pt x="139" y="120"/>
                </a:cubicBezTo>
                <a:cubicBezTo>
                  <a:pt x="139" y="120"/>
                  <a:pt x="139" y="121"/>
                  <a:pt x="139" y="121"/>
                </a:cubicBezTo>
                <a:cubicBezTo>
                  <a:pt x="139" y="122"/>
                  <a:pt x="138" y="123"/>
                  <a:pt x="137" y="123"/>
                </a:cubicBezTo>
                <a:close/>
              </a:path>
            </a:pathLst>
          </a:custGeom>
          <a:solidFill>
            <a:srgbClr val="99003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7270493" y="4089321"/>
            <a:ext cx="49215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ts val="1500"/>
            </a:pPr>
            <a:r>
              <a:rPr lang="ru-RU" sz="1600" b="1" dirty="0" smtClean="0">
                <a:solidFill>
                  <a:srgbClr val="9A0928"/>
                </a:solidFill>
                <a:ea typeface="Roboto"/>
                <a:cs typeface="Roboto"/>
                <a:sym typeface="Roboto"/>
              </a:rPr>
              <a:t>Застрахованное лицо:</a:t>
            </a:r>
            <a:r>
              <a:rPr lang="ru-RU" sz="1600" b="1" dirty="0" smtClean="0">
                <a:solidFill>
                  <a:srgbClr val="990032"/>
                </a:solidFill>
                <a:ea typeface="Roboto"/>
                <a:cs typeface="Roboto"/>
                <a:sym typeface="Roboto"/>
              </a:rPr>
              <a:t> </a:t>
            </a:r>
            <a:r>
              <a:rPr lang="ru-RU" sz="1600" dirty="0" smtClean="0"/>
              <a:t>не младше 21 года и не старше 65 лет на момент окончания договора страхования.</a:t>
            </a:r>
            <a:endParaRPr lang="ru-RU" dirty="0" smtClean="0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562698" y="1188869"/>
            <a:ext cx="6115193" cy="1485059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46" name="Рисунок 4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59559" y1="48990" x2="59559" y2="48990"/>
                        <a14:foregroundMark x1="74265" y1="41919" x2="74265" y2="41919"/>
                        <a14:foregroundMark x1="83824" y1="30808" x2="83824" y2="30808"/>
                        <a14:foregroundMark x1="89706" y1="20202" x2="89706" y2="20202"/>
                        <a14:foregroundMark x1="90441" y1="12626" x2="90441" y2="12626"/>
                        <a14:foregroundMark x1="6618" y1="9596" x2="6618" y2="9596"/>
                        <a14:foregroundMark x1="13235" y1="22222" x2="13235" y2="22222"/>
                        <a14:foregroundMark x1="20588" y1="34848" x2="20588" y2="34848"/>
                        <a14:foregroundMark x1="36029" y1="45960" x2="36029" y2="45960"/>
                        <a14:foregroundMark x1="50735" y1="50000" x2="50735" y2="50000"/>
                        <a14:foregroundMark x1="22059" y1="59091" x2="22059" y2="59091"/>
                        <a14:foregroundMark x1="15441" y1="70707" x2="15441" y2="70707"/>
                        <a14:foregroundMark x1="9559" y1="84343" x2="9559" y2="84343"/>
                        <a14:foregroundMark x1="3676" y1="92424" x2="3676" y2="92424"/>
                        <a14:foregroundMark x1="34559" y1="97475" x2="34559" y2="97475"/>
                        <a14:foregroundMark x1="61765" y1="97475" x2="63971" y2="97475"/>
                        <a14:foregroundMark x1="93382" y1="96465" x2="93382" y2="96465"/>
                        <a14:foregroundMark x1="94118" y1="90404" x2="94118" y2="90404"/>
                        <a14:foregroundMark x1="91912" y1="81313" x2="91912" y2="81313"/>
                        <a14:foregroundMark x1="87500" y1="71717" x2="86029" y2="70707"/>
                        <a14:foregroundMark x1="80882" y1="63636" x2="78676" y2="62121"/>
                        <a14:foregroundMark x1="73529" y1="56566" x2="73529" y2="56566"/>
                        <a14:foregroundMark x1="66176" y1="53535" x2="66176" y2="53535"/>
                        <a14:foregroundMark x1="61765" y1="52020" x2="58088" y2="51515"/>
                        <a14:foregroundMark x1="53676" y1="50505" x2="50735" y2="50505"/>
                        <a14:foregroundMark x1="44853" y1="49495" x2="42647" y2="48485"/>
                        <a14:foregroundMark x1="40441" y1="47980" x2="36765" y2="47475"/>
                        <a14:foregroundMark x1="32353" y1="46465" x2="27206" y2="44444"/>
                        <a14:foregroundMark x1="20588" y1="38889" x2="18382" y2="36869"/>
                        <a14:foregroundMark x1="11765" y1="28283" x2="11765" y2="27273"/>
                        <a14:foregroundMark x1="8824" y1="15152" x2="8824" y2="15152"/>
                        <a14:foregroundMark x1="18382" y1="11111" x2="18382" y2="11111"/>
                        <a14:foregroundMark x1="47794" y1="10101" x2="47794" y2="10101"/>
                        <a14:foregroundMark x1="71324" y1="11111" x2="71324" y2="11111"/>
                        <a14:foregroundMark x1="52206" y1="3535" x2="52206" y2="3535"/>
                        <a14:foregroundMark x1="63235" y1="3535" x2="64706" y2="3535"/>
                        <a14:foregroundMark x1="81618" y1="2525" x2="81618" y2="2525"/>
                        <a14:foregroundMark x1="91912" y1="4040" x2="91912" y2="4040"/>
                        <a14:foregroundMark x1="13971" y1="4040" x2="13971" y2="4040"/>
                        <a14:foregroundMark x1="5147" y1="4040" x2="5147" y2="4040"/>
                        <a14:foregroundMark x1="29412" y1="2525" x2="29412" y2="2525"/>
                        <a14:foregroundMark x1="44853" y1="2525" x2="44853" y2="2525"/>
                        <a14:foregroundMark x1="38971" y1="25253" x2="38971" y2="25253"/>
                        <a14:foregroundMark x1="56618" y1="24242" x2="56618" y2="24242"/>
                        <a14:foregroundMark x1="28676" y1="55051" x2="28676" y2="55051"/>
                        <a14:foregroundMark x1="8824" y1="81313" x2="8824" y2="81313"/>
                        <a14:foregroundMark x1="7353" y1="89394" x2="7353" y2="89394"/>
                        <a14:foregroundMark x1="32353" y1="88384" x2="34559" y2="87879"/>
                        <a14:foregroundMark x1="81618" y1="88889" x2="81618" y2="88889"/>
                        <a14:foregroundMark x1="91176" y1="84848" x2="91176" y2="84848"/>
                        <a14:foregroundMark x1="58824" y1="88889" x2="58824" y2="88889"/>
                        <a14:foregroundMark x1="11765" y1="97475" x2="11765" y2="97475"/>
                        <a14:foregroundMark x1="55147" y1="97475" x2="55147" y2="97475"/>
                        <a14:backgroundMark x1="58088" y1="77273" x2="58088" y2="772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6319" y="3152808"/>
            <a:ext cx="337208" cy="490937"/>
          </a:xfrm>
          <a:prstGeom prst="rect">
            <a:avLst/>
          </a:prstGeom>
        </p:spPr>
      </p:pic>
      <p:sp>
        <p:nvSpPr>
          <p:cNvPr id="47" name="Прямоугольник 46"/>
          <p:cNvSpPr/>
          <p:nvPr/>
        </p:nvSpPr>
        <p:spPr>
          <a:xfrm>
            <a:off x="7254620" y="3159451"/>
            <a:ext cx="4604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buSzPts val="1500"/>
            </a:pPr>
            <a:r>
              <a:rPr lang="ru-RU" sz="1600" b="1" dirty="0" smtClean="0">
                <a:solidFill>
                  <a:srgbClr val="9A0928"/>
                </a:solidFill>
              </a:rPr>
              <a:t>Срок начала действия страхования</a:t>
            </a:r>
            <a:r>
              <a:rPr lang="ru-RU" sz="1600" dirty="0" smtClean="0">
                <a:solidFill>
                  <a:srgbClr val="9A0928"/>
                </a:solidFill>
              </a:rPr>
              <a:t>: </a:t>
            </a:r>
            <a:r>
              <a:rPr lang="ru-RU" sz="1600" dirty="0" smtClean="0"/>
              <a:t>с 15-го календарного дня, следующего за днем уплаты страховой премии. </a:t>
            </a:r>
            <a:endParaRPr lang="ru-RU" sz="1600" dirty="0">
              <a:ea typeface="Roboto"/>
              <a:cs typeface="Roboto"/>
              <a:sym typeface="Roboto"/>
            </a:endParaRPr>
          </a:p>
        </p:txBody>
      </p:sp>
      <p:sp>
        <p:nvSpPr>
          <p:cNvPr id="36" name="Овал 8">
            <a:extLst>
              <a:ext uri="{FF2B5EF4-FFF2-40B4-BE49-F238E27FC236}">
                <a16:creationId xmlns:a16="http://schemas.microsoft.com/office/drawing/2014/main" id="{F27158C4-03F0-4B28-8447-D15E67E5066A}"/>
              </a:ext>
            </a:extLst>
          </p:cNvPr>
          <p:cNvSpPr/>
          <p:nvPr/>
        </p:nvSpPr>
        <p:spPr>
          <a:xfrm rot="10800000">
            <a:off x="8772115" y="5494730"/>
            <a:ext cx="2880000" cy="1440000"/>
          </a:xfrm>
          <a:custGeom>
            <a:avLst/>
            <a:gdLst>
              <a:gd name="connsiteX0" fmla="*/ 0 w 2160000"/>
              <a:gd name="connsiteY0" fmla="*/ 1080000 h 2160000"/>
              <a:gd name="connsiteX1" fmla="*/ 1080000 w 2160000"/>
              <a:gd name="connsiteY1" fmla="*/ 0 h 2160000"/>
              <a:gd name="connsiteX2" fmla="*/ 2160000 w 2160000"/>
              <a:gd name="connsiteY2" fmla="*/ 1080000 h 2160000"/>
              <a:gd name="connsiteX3" fmla="*/ 1080000 w 2160000"/>
              <a:gd name="connsiteY3" fmla="*/ 2160000 h 2160000"/>
              <a:gd name="connsiteX4" fmla="*/ 0 w 2160000"/>
              <a:gd name="connsiteY4" fmla="*/ 108000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4" fmla="*/ 1171440 w 2160000"/>
              <a:gd name="connsiteY4" fmla="*/ 9144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0" fmla="*/ 2160000 w 2160000"/>
              <a:gd name="connsiteY0" fmla="*/ 0 h 1080000"/>
              <a:gd name="connsiteX1" fmla="*/ 1080000 w 2160000"/>
              <a:gd name="connsiteY1" fmla="*/ 1080000 h 1080000"/>
              <a:gd name="connsiteX2" fmla="*/ 0 w 2160000"/>
              <a:gd name="connsiteY2" fmla="*/ 0 h 1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0000" h="1080000">
                <a:moveTo>
                  <a:pt x="2160000" y="0"/>
                </a:moveTo>
                <a:cubicBezTo>
                  <a:pt x="2160000" y="596468"/>
                  <a:pt x="1676468" y="1080000"/>
                  <a:pt x="1080000" y="1080000"/>
                </a:cubicBezTo>
                <a:cubicBezTo>
                  <a:pt x="483532" y="1080000"/>
                  <a:pt x="0" y="596468"/>
                  <a:pt x="0" y="0"/>
                </a:cubicBezTo>
              </a:path>
            </a:pathLst>
          </a:cu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/>
          </a:p>
        </p:txBody>
      </p:sp>
      <p:sp>
        <p:nvSpPr>
          <p:cNvPr id="37" name="Овал 36">
            <a:extLst>
              <a:ext uri="{FF2B5EF4-FFF2-40B4-BE49-F238E27FC236}">
                <a16:creationId xmlns:a16="http://schemas.microsoft.com/office/drawing/2014/main" id="{B002734F-14B0-4C0E-A7A0-C8A77416579D}"/>
              </a:ext>
            </a:extLst>
          </p:cNvPr>
          <p:cNvSpPr/>
          <p:nvPr/>
        </p:nvSpPr>
        <p:spPr>
          <a:xfrm rot="10800000">
            <a:off x="8496267" y="5583972"/>
            <a:ext cx="720000" cy="720000"/>
          </a:xfrm>
          <a:prstGeom prst="ellipse">
            <a:avLst/>
          </a:pr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id="{CF66D191-D8F7-430A-9556-622D5757046E}"/>
              </a:ext>
            </a:extLst>
          </p:cNvPr>
          <p:cNvSpPr/>
          <p:nvPr/>
        </p:nvSpPr>
        <p:spPr>
          <a:xfrm rot="10800000">
            <a:off x="9096267" y="5723679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id="{CF66D191-D8F7-430A-9556-622D5757046E}"/>
              </a:ext>
            </a:extLst>
          </p:cNvPr>
          <p:cNvSpPr/>
          <p:nvPr/>
        </p:nvSpPr>
        <p:spPr>
          <a:xfrm rot="10800000">
            <a:off x="8820299" y="6164404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419" y="297245"/>
            <a:ext cx="4098617" cy="2163159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646797" y="2832633"/>
            <a:ext cx="656997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ts val="1500"/>
            </a:pPr>
            <a:r>
              <a:rPr lang="ru-RU" sz="2000" b="1" dirty="0" smtClean="0">
                <a:solidFill>
                  <a:srgbClr val="9A0928"/>
                </a:solidFill>
                <a:ea typeface="Roboto"/>
                <a:cs typeface="Roboto"/>
                <a:sym typeface="Roboto"/>
              </a:rPr>
              <a:t>Стоимость полиса:</a:t>
            </a:r>
          </a:p>
          <a:p>
            <a:pPr fontAlgn="base"/>
            <a:endParaRPr lang="ru-RU" dirty="0" smtClean="0"/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727550" y="3278517"/>
          <a:ext cx="4994378" cy="1242185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076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8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Срок страхования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baseline="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baseline="0" dirty="0" smtClean="0"/>
                        <a:t>1 год</a:t>
                      </a:r>
                      <a:endParaRPr lang="ru-RU" sz="1400" b="1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baseline="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baseline="0" dirty="0" smtClean="0"/>
                        <a:t>2 года</a:t>
                      </a:r>
                      <a:endParaRPr lang="ru-RU" sz="1400" b="1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baseline="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baseline="0" dirty="0" smtClean="0"/>
                        <a:t>3 года</a:t>
                      </a:r>
                      <a:endParaRPr lang="ru-RU" sz="1400" b="1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/>
                        <a:t>Страховая премия, руб.</a:t>
                      </a:r>
                      <a:endParaRPr lang="ru-RU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/>
                        <a:t>25 000</a:t>
                      </a:r>
                      <a:endParaRPr lang="ru-RU" sz="1400" baseline="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/>
                        <a:t>45 000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/>
                        <a:t>67 500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48277" y="5137037"/>
            <a:ext cx="7530705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 Narrow" pitchFamily="34" charset="0"/>
              </a:rPr>
              <a:t>-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DB9000"/>
                </a:solidFill>
                <a:effectLst/>
                <a:ea typeface="Calibri" pitchFamily="34" charset="0"/>
                <a:cs typeface="Arial Narrow" pitchFamily="34" charset="0"/>
              </a:rPr>
              <a:t>по секции «КАСКО»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 Narrow" pitchFamily="34" charset="0"/>
              </a:rPr>
              <a:t>- на всей территории РФ, за исключением республики Адыгея, республики Калмыкия, республики Крым, города Севастополя,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 Narrow" pitchFamily="34" charset="0"/>
              </a:rPr>
              <a:t>Северо-Кавказского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 Narrow" pitchFamily="34" charset="0"/>
              </a:rPr>
              <a:t> федерального округа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 Narrow" pitchFamily="34" charset="0"/>
              </a:rPr>
              <a:t>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 Narrow" pitchFamily="34" charset="0"/>
              </a:rPr>
              <a:t> а также за исключением территорий, на которых объявлено чрезвычайное положение или проводятся боевые действия.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 Narrow" pitchFamily="34" charset="0"/>
              </a:rPr>
              <a:t>-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DB9000"/>
                </a:solidFill>
                <a:effectLst/>
                <a:ea typeface="Calibri" pitchFamily="34" charset="0"/>
                <a:cs typeface="Arial Narrow" pitchFamily="34" charset="0"/>
              </a:rPr>
              <a:t>по секции «Личное страхование»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 Narrow" pitchFamily="34" charset="0"/>
              </a:rPr>
              <a:t>- на всей территории РФ.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280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63;p14">
            <a:extLst>
              <a:ext uri="{FF2B5EF4-FFF2-40B4-BE49-F238E27FC236}">
                <a16:creationId xmlns:a16="http://schemas.microsoft.com/office/drawing/2014/main" id="{D2A0FBEB-4386-492A-8890-A1B1B4356E72}"/>
              </a:ext>
            </a:extLst>
          </p:cNvPr>
          <p:cNvSpPr txBox="1">
            <a:spLocks/>
          </p:cNvSpPr>
          <p:nvPr/>
        </p:nvSpPr>
        <p:spPr>
          <a:xfrm>
            <a:off x="490075" y="109832"/>
            <a:ext cx="8192606" cy="85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342727" indent="-342727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74" indent="-285606" algn="l" defTabSz="91393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23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390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5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2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297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26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235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5124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600" b="1" dirty="0" smtClean="0">
                <a:solidFill>
                  <a:srgbClr val="DB9000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Страховые риски</a:t>
            </a:r>
            <a:endParaRPr lang="en-US" sz="3600" b="1" dirty="0">
              <a:solidFill>
                <a:srgbClr val="DB9000"/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</p:txBody>
      </p:sp>
      <p:sp>
        <p:nvSpPr>
          <p:cNvPr id="20" name="Номер слайда 1">
            <a:extLst>
              <a:ext uri="{FF2B5EF4-FFF2-40B4-BE49-F238E27FC236}">
                <a16:creationId xmlns:a16="http://schemas.microsoft.com/office/drawing/2014/main" id="{29A27417-3BA5-4B6E-BC03-7AC768AD0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14340" y="6356355"/>
            <a:ext cx="504032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0193" y="1363533"/>
            <a:ext cx="796247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ts val="1500"/>
              <a:buFont typeface="Wingdings" pitchFamily="2" charset="2"/>
              <a:buChar char="v"/>
            </a:pP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9A0B28"/>
                </a:solidFill>
              </a:rPr>
              <a:t>По секции «КАСКО»: </a:t>
            </a:r>
            <a:r>
              <a:rPr lang="ru-RU" sz="1600" dirty="0" smtClean="0"/>
              <a:t>повреждение или гибель застрахованного ТС вследствие дорожно-транспортного происшествия</a:t>
            </a:r>
          </a:p>
          <a:p>
            <a:pPr>
              <a:buClr>
                <a:srgbClr val="000000"/>
              </a:buClr>
              <a:buSzPts val="1500"/>
              <a:buFont typeface="Wingdings" pitchFamily="2" charset="2"/>
              <a:buChar char="v"/>
            </a:pPr>
            <a:endParaRPr lang="ru-RU" sz="1600" dirty="0" smtClean="0"/>
          </a:p>
          <a:p>
            <a:pPr>
              <a:buClr>
                <a:srgbClr val="000000"/>
              </a:buClr>
              <a:buSzPts val="1500"/>
              <a:buFont typeface="Wingdings" pitchFamily="2" charset="2"/>
              <a:buChar char="v"/>
            </a:pP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9A0B28"/>
                </a:solidFill>
              </a:rPr>
              <a:t>По секции «Личное страхование»: </a:t>
            </a:r>
            <a:r>
              <a:rPr lang="ru-RU" sz="1600" dirty="0" smtClean="0"/>
              <a:t>временная утрата Застрахованным лицом общей трудоспособности (для работающих граждан) или расстройство здоровья (для неработающих граждан) в результате ДТП </a:t>
            </a:r>
          </a:p>
          <a:p>
            <a:pPr>
              <a:buClr>
                <a:srgbClr val="000000"/>
              </a:buClr>
              <a:buSzPts val="1500"/>
              <a:buFont typeface="Wingdings" pitchFamily="2" charset="2"/>
              <a:buChar char="v"/>
            </a:pPr>
            <a:endParaRPr lang="ru-RU" sz="1600" dirty="0" smtClean="0"/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  </a:t>
            </a:r>
            <a:r>
              <a:rPr lang="ru-RU" sz="1600" b="1" dirty="0" smtClean="0">
                <a:solidFill>
                  <a:srgbClr val="9A0B28"/>
                </a:solidFill>
              </a:rPr>
              <a:t>При наступлении страхового случая по секции «КАСКО» </a:t>
            </a:r>
            <a:r>
              <a:rPr lang="ru-RU" sz="1600" dirty="0" smtClean="0"/>
              <a:t>в рамках настоящей Оферты предусмотрено возмещение дополнительных расходов, которые понес Страхователь в связи с повреждением или гибелью застрахованного ТС .</a:t>
            </a:r>
          </a:p>
          <a:p>
            <a:r>
              <a:rPr lang="ru-RU" sz="1600" dirty="0" smtClean="0"/>
              <a:t>а) расходы на эвакуацию ТС с места наступления страхового случая – </a:t>
            </a:r>
            <a:r>
              <a:rPr lang="ru-RU" sz="1600" b="1" dirty="0" smtClean="0"/>
              <a:t>5000 рублей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б) расходы на оплату услуг по перевозке Страхователя в такси с места наступления страхового случая до места проживания Страхователя  – </a:t>
            </a:r>
            <a:r>
              <a:rPr lang="ru-RU" sz="1600" b="1" dirty="0" smtClean="0"/>
              <a:t>2000 рублей;</a:t>
            </a:r>
          </a:p>
          <a:p>
            <a:r>
              <a:rPr lang="ru-RU" sz="1600" dirty="0" smtClean="0"/>
              <a:t>в) расходы на оплату услуг аварийного комиссара – </a:t>
            </a:r>
            <a:r>
              <a:rPr lang="ru-RU" sz="1600" b="1" dirty="0" smtClean="0"/>
              <a:t>3000 рублей</a:t>
            </a:r>
            <a:r>
              <a:rPr lang="ru-RU" sz="1600" dirty="0" smtClean="0"/>
              <a:t>.</a:t>
            </a:r>
          </a:p>
          <a:p>
            <a:pPr>
              <a:buClr>
                <a:srgbClr val="000000"/>
              </a:buClr>
              <a:buSzPts val="1500"/>
              <a:buFont typeface="Wingdings" pitchFamily="2" charset="2"/>
              <a:buChar char="v"/>
            </a:pPr>
            <a:endParaRPr lang="ru-RU" sz="1600" dirty="0" smtClean="0"/>
          </a:p>
        </p:txBody>
      </p:sp>
      <p:grpSp>
        <p:nvGrpSpPr>
          <p:cNvPr id="22" name="Группа 18"/>
          <p:cNvGrpSpPr/>
          <p:nvPr/>
        </p:nvGrpSpPr>
        <p:grpSpPr>
          <a:xfrm>
            <a:off x="8807719" y="0"/>
            <a:ext cx="3384281" cy="4716926"/>
            <a:chOff x="6460646" y="0"/>
            <a:chExt cx="2687961" cy="4007044"/>
          </a:xfrm>
        </p:grpSpPr>
        <p:pic>
          <p:nvPicPr>
            <p:cNvPr id="23" name="Рисунок 22">
              <a:extLst>
                <a:ext uri="{FF2B5EF4-FFF2-40B4-BE49-F238E27FC236}">
                  <a16:creationId xmlns:a16="http://schemas.microsoft.com/office/drawing/2014/main" id="{64B0223C-E7BD-4776-949C-F22582753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7171" y="411163"/>
              <a:ext cx="1641542" cy="377019"/>
            </a:xfrm>
            <a:prstGeom prst="rect">
              <a:avLst/>
            </a:prstGeom>
          </p:spPr>
        </p:pic>
        <p:sp>
          <p:nvSpPr>
            <p:cNvPr id="24" name="Овал 1">
              <a:extLst>
                <a:ext uri="{FF2B5EF4-FFF2-40B4-BE49-F238E27FC236}">
                  <a16:creationId xmlns:a16="http://schemas.microsoft.com/office/drawing/2014/main" id="{DA30B994-7B0A-40FE-AAB1-A10987E8964E}"/>
                </a:ext>
              </a:extLst>
            </p:cNvPr>
            <p:cNvSpPr/>
            <p:nvPr/>
          </p:nvSpPr>
          <p:spPr>
            <a:xfrm>
              <a:off x="8068607" y="1419225"/>
              <a:ext cx="1080000" cy="2160000"/>
            </a:xfrm>
            <a:custGeom>
              <a:avLst/>
              <a:gdLst>
                <a:gd name="connsiteX0" fmla="*/ 0 w 2160000"/>
                <a:gd name="connsiteY0" fmla="*/ 1080000 h 2160000"/>
                <a:gd name="connsiteX1" fmla="*/ 1080000 w 2160000"/>
                <a:gd name="connsiteY1" fmla="*/ 0 h 2160000"/>
                <a:gd name="connsiteX2" fmla="*/ 2160000 w 2160000"/>
                <a:gd name="connsiteY2" fmla="*/ 1080000 h 2160000"/>
                <a:gd name="connsiteX3" fmla="*/ 1080000 w 2160000"/>
                <a:gd name="connsiteY3" fmla="*/ 2160000 h 2160000"/>
                <a:gd name="connsiteX4" fmla="*/ 0 w 2160000"/>
                <a:gd name="connsiteY4" fmla="*/ 1080000 h 2160000"/>
                <a:gd name="connsiteX0" fmla="*/ 2160000 w 2251440"/>
                <a:gd name="connsiteY0" fmla="*/ 1080000 h 2160000"/>
                <a:gd name="connsiteX1" fmla="*/ 1080000 w 2251440"/>
                <a:gd name="connsiteY1" fmla="*/ 2160000 h 2160000"/>
                <a:gd name="connsiteX2" fmla="*/ 0 w 2251440"/>
                <a:gd name="connsiteY2" fmla="*/ 1080000 h 2160000"/>
                <a:gd name="connsiteX3" fmla="*/ 1080000 w 2251440"/>
                <a:gd name="connsiteY3" fmla="*/ 0 h 2160000"/>
                <a:gd name="connsiteX4" fmla="*/ 2251440 w 2251440"/>
                <a:gd name="connsiteY4" fmla="*/ 1171440 h 2160000"/>
                <a:gd name="connsiteX0" fmla="*/ 2160000 w 2160000"/>
                <a:gd name="connsiteY0" fmla="*/ 1080000 h 2160000"/>
                <a:gd name="connsiteX1" fmla="*/ 1080000 w 2160000"/>
                <a:gd name="connsiteY1" fmla="*/ 2160000 h 2160000"/>
                <a:gd name="connsiteX2" fmla="*/ 0 w 2160000"/>
                <a:gd name="connsiteY2" fmla="*/ 1080000 h 2160000"/>
                <a:gd name="connsiteX3" fmla="*/ 1080000 w 2160000"/>
                <a:gd name="connsiteY3" fmla="*/ 0 h 2160000"/>
                <a:gd name="connsiteX0" fmla="*/ 1080000 w 1080000"/>
                <a:gd name="connsiteY0" fmla="*/ 2160000 h 2160000"/>
                <a:gd name="connsiteX1" fmla="*/ 0 w 1080000"/>
                <a:gd name="connsiteY1" fmla="*/ 1080000 h 2160000"/>
                <a:gd name="connsiteX2" fmla="*/ 1080000 w 1080000"/>
                <a:gd name="connsiteY2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000" h="2160000">
                  <a:moveTo>
                    <a:pt x="1080000" y="2160000"/>
                  </a:moveTo>
                  <a:cubicBezTo>
                    <a:pt x="483532" y="2160000"/>
                    <a:pt x="0" y="1676468"/>
                    <a:pt x="0" y="1080000"/>
                  </a:cubicBezTo>
                  <a:cubicBezTo>
                    <a:pt x="0" y="483532"/>
                    <a:pt x="483532" y="0"/>
                    <a:pt x="108000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>
              <a:extLst>
                <a:ext uri="{FF2B5EF4-FFF2-40B4-BE49-F238E27FC236}">
                  <a16:creationId xmlns:a16="http://schemas.microsoft.com/office/drawing/2014/main" id="{28CD100E-149C-4E95-ABAB-7586B22287DA}"/>
                </a:ext>
              </a:extLst>
            </p:cNvPr>
            <p:cNvSpPr/>
            <p:nvPr/>
          </p:nvSpPr>
          <p:spPr>
            <a:xfrm>
              <a:off x="7668713" y="2927044"/>
              <a:ext cx="1080000" cy="1080000"/>
            </a:xfrm>
            <a:prstGeom prst="ellipse">
              <a:avLst/>
            </a:pr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12">
              <a:extLst>
                <a:ext uri="{FF2B5EF4-FFF2-40B4-BE49-F238E27FC236}">
                  <a16:creationId xmlns:a16="http://schemas.microsoft.com/office/drawing/2014/main" id="{89C0F7ED-46E4-431C-B1C5-64E83428DEC5}"/>
                </a:ext>
              </a:extLst>
            </p:cNvPr>
            <p:cNvSpPr/>
            <p:nvPr/>
          </p:nvSpPr>
          <p:spPr>
            <a:xfrm>
              <a:off x="6460646" y="0"/>
              <a:ext cx="2683354" cy="2683354"/>
            </a:xfrm>
            <a:custGeom>
              <a:avLst/>
              <a:gdLst>
                <a:gd name="connsiteX0" fmla="*/ 0 w 4320000"/>
                <a:gd name="connsiteY0" fmla="*/ 2160000 h 4320000"/>
                <a:gd name="connsiteX1" fmla="*/ 2160000 w 4320000"/>
                <a:gd name="connsiteY1" fmla="*/ 0 h 4320000"/>
                <a:gd name="connsiteX2" fmla="*/ 4320000 w 4320000"/>
                <a:gd name="connsiteY2" fmla="*/ 2160000 h 4320000"/>
                <a:gd name="connsiteX3" fmla="*/ 2160000 w 4320000"/>
                <a:gd name="connsiteY3" fmla="*/ 4320000 h 4320000"/>
                <a:gd name="connsiteX4" fmla="*/ 0 w 4320000"/>
                <a:gd name="connsiteY4" fmla="*/ 2160000 h 4320000"/>
                <a:gd name="connsiteX0" fmla="*/ 4320000 w 4411440"/>
                <a:gd name="connsiteY0" fmla="*/ 2160000 h 4320000"/>
                <a:gd name="connsiteX1" fmla="*/ 2160000 w 4411440"/>
                <a:gd name="connsiteY1" fmla="*/ 4320000 h 4320000"/>
                <a:gd name="connsiteX2" fmla="*/ 0 w 4411440"/>
                <a:gd name="connsiteY2" fmla="*/ 2160000 h 4320000"/>
                <a:gd name="connsiteX3" fmla="*/ 2160000 w 4411440"/>
                <a:gd name="connsiteY3" fmla="*/ 0 h 4320000"/>
                <a:gd name="connsiteX4" fmla="*/ 4411440 w 4411440"/>
                <a:gd name="connsiteY4" fmla="*/ 2251440 h 4320000"/>
                <a:gd name="connsiteX0" fmla="*/ 4320000 w 4320000"/>
                <a:gd name="connsiteY0" fmla="*/ 2160000 h 4320000"/>
                <a:gd name="connsiteX1" fmla="*/ 2160000 w 4320000"/>
                <a:gd name="connsiteY1" fmla="*/ 4320000 h 4320000"/>
                <a:gd name="connsiteX2" fmla="*/ 0 w 4320000"/>
                <a:gd name="connsiteY2" fmla="*/ 2160000 h 4320000"/>
                <a:gd name="connsiteX3" fmla="*/ 2160000 w 4320000"/>
                <a:gd name="connsiteY3" fmla="*/ 0 h 4320000"/>
                <a:gd name="connsiteX0" fmla="*/ 4320000 w 4320000"/>
                <a:gd name="connsiteY0" fmla="*/ 0 h 2160000"/>
                <a:gd name="connsiteX1" fmla="*/ 2160000 w 4320000"/>
                <a:gd name="connsiteY1" fmla="*/ 2160000 h 2160000"/>
                <a:gd name="connsiteX2" fmla="*/ 0 w 4320000"/>
                <a:gd name="connsiteY2" fmla="*/ 0 h 2160000"/>
                <a:gd name="connsiteX0" fmla="*/ 2160000 w 2160000"/>
                <a:gd name="connsiteY0" fmla="*/ 2160000 h 2160000"/>
                <a:gd name="connsiteX1" fmla="*/ 0 w 2160000"/>
                <a:gd name="connsiteY1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60000" h="2160000">
                  <a:moveTo>
                    <a:pt x="2160000" y="2160000"/>
                  </a:moveTo>
                  <a:cubicBezTo>
                    <a:pt x="967065" y="2160000"/>
                    <a:pt x="0" y="1192935"/>
                    <a:pt x="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>
              <a:extLst>
                <a:ext uri="{FF2B5EF4-FFF2-40B4-BE49-F238E27FC236}">
                  <a16:creationId xmlns:a16="http://schemas.microsoft.com/office/drawing/2014/main" id="{1F1A1B43-A50C-4E20-8C85-8AC45820F458}"/>
                </a:ext>
              </a:extLst>
            </p:cNvPr>
            <p:cNvSpPr/>
            <p:nvPr/>
          </p:nvSpPr>
          <p:spPr>
            <a:xfrm>
              <a:off x="7978607" y="2363681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>
              <a:extLst>
                <a:ext uri="{FF2B5EF4-FFF2-40B4-BE49-F238E27FC236}">
                  <a16:creationId xmlns:a16="http://schemas.microsoft.com/office/drawing/2014/main" id="{D67F0E56-5E92-464A-875E-0C9C36346DF8}"/>
                </a:ext>
              </a:extLst>
            </p:cNvPr>
            <p:cNvSpPr/>
            <p:nvPr/>
          </p:nvSpPr>
          <p:spPr>
            <a:xfrm>
              <a:off x="8082076" y="2837044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>
              <a:extLst>
                <a:ext uri="{FF2B5EF4-FFF2-40B4-BE49-F238E27FC236}">
                  <a16:creationId xmlns:a16="http://schemas.microsoft.com/office/drawing/2014/main" id="{F9D55708-ED6E-499C-A7A8-4C9ADB942843}"/>
                </a:ext>
              </a:extLst>
            </p:cNvPr>
            <p:cNvSpPr/>
            <p:nvPr/>
          </p:nvSpPr>
          <p:spPr>
            <a:xfrm>
              <a:off x="8658713" y="3399225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0484" name="Picture 4" descr="Вождение: векторные изображения и иллюстрации, которые можно скачать  бесплатно | Freepi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92384" y="3395195"/>
            <a:ext cx="3462805" cy="34628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13280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63;p14">
            <a:extLst>
              <a:ext uri="{FF2B5EF4-FFF2-40B4-BE49-F238E27FC236}">
                <a16:creationId xmlns:a16="http://schemas.microsoft.com/office/drawing/2014/main" id="{D2A0FBEB-4386-492A-8890-A1B1B4356E72}"/>
              </a:ext>
            </a:extLst>
          </p:cNvPr>
          <p:cNvSpPr txBox="1">
            <a:spLocks/>
          </p:cNvSpPr>
          <p:nvPr/>
        </p:nvSpPr>
        <p:spPr>
          <a:xfrm>
            <a:off x="490075" y="109832"/>
            <a:ext cx="9510660" cy="85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342727" indent="-342727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74" indent="-285606" algn="l" defTabSz="91393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23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390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5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2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297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26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235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51248">
              <a:buNone/>
              <a:defRPr/>
            </a:pPr>
            <a:r>
              <a:rPr lang="ru-RU" sz="3600" b="1" dirty="0" smtClean="0">
                <a:solidFill>
                  <a:srgbClr val="DB9000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Страховые выплаты</a:t>
            </a:r>
            <a:endParaRPr lang="en-US" sz="3600" b="1" dirty="0">
              <a:solidFill>
                <a:srgbClr val="DB9000"/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</p:txBody>
      </p:sp>
      <p:sp>
        <p:nvSpPr>
          <p:cNvPr id="20" name="Номер слайда 1">
            <a:extLst>
              <a:ext uri="{FF2B5EF4-FFF2-40B4-BE49-F238E27FC236}">
                <a16:creationId xmlns:a16="http://schemas.microsoft.com/office/drawing/2014/main" id="{29A27417-3BA5-4B6E-BC03-7AC768AD0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14340" y="6356355"/>
            <a:ext cx="504032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4" name="Овал 8">
            <a:extLst>
              <a:ext uri="{FF2B5EF4-FFF2-40B4-BE49-F238E27FC236}">
                <a16:creationId xmlns:a16="http://schemas.microsoft.com/office/drawing/2014/main" id="{F27158C4-03F0-4B28-8447-D15E67E5066A}"/>
              </a:ext>
            </a:extLst>
          </p:cNvPr>
          <p:cNvSpPr/>
          <p:nvPr/>
        </p:nvSpPr>
        <p:spPr>
          <a:xfrm rot="10800000">
            <a:off x="8772115" y="5494730"/>
            <a:ext cx="2880000" cy="1440000"/>
          </a:xfrm>
          <a:custGeom>
            <a:avLst/>
            <a:gdLst>
              <a:gd name="connsiteX0" fmla="*/ 0 w 2160000"/>
              <a:gd name="connsiteY0" fmla="*/ 1080000 h 2160000"/>
              <a:gd name="connsiteX1" fmla="*/ 1080000 w 2160000"/>
              <a:gd name="connsiteY1" fmla="*/ 0 h 2160000"/>
              <a:gd name="connsiteX2" fmla="*/ 2160000 w 2160000"/>
              <a:gd name="connsiteY2" fmla="*/ 1080000 h 2160000"/>
              <a:gd name="connsiteX3" fmla="*/ 1080000 w 2160000"/>
              <a:gd name="connsiteY3" fmla="*/ 2160000 h 2160000"/>
              <a:gd name="connsiteX4" fmla="*/ 0 w 2160000"/>
              <a:gd name="connsiteY4" fmla="*/ 108000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4" fmla="*/ 1171440 w 2160000"/>
              <a:gd name="connsiteY4" fmla="*/ 9144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0" fmla="*/ 2160000 w 2160000"/>
              <a:gd name="connsiteY0" fmla="*/ 0 h 1080000"/>
              <a:gd name="connsiteX1" fmla="*/ 1080000 w 2160000"/>
              <a:gd name="connsiteY1" fmla="*/ 1080000 h 1080000"/>
              <a:gd name="connsiteX2" fmla="*/ 0 w 2160000"/>
              <a:gd name="connsiteY2" fmla="*/ 0 h 1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0000" h="1080000">
                <a:moveTo>
                  <a:pt x="2160000" y="0"/>
                </a:moveTo>
                <a:cubicBezTo>
                  <a:pt x="2160000" y="596468"/>
                  <a:pt x="1676468" y="1080000"/>
                  <a:pt x="1080000" y="1080000"/>
                </a:cubicBezTo>
                <a:cubicBezTo>
                  <a:pt x="483532" y="1080000"/>
                  <a:pt x="0" y="596468"/>
                  <a:pt x="0" y="0"/>
                </a:cubicBezTo>
              </a:path>
            </a:pathLst>
          </a:cu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B002734F-14B0-4C0E-A7A0-C8A77416579D}"/>
              </a:ext>
            </a:extLst>
          </p:cNvPr>
          <p:cNvSpPr/>
          <p:nvPr/>
        </p:nvSpPr>
        <p:spPr>
          <a:xfrm rot="10800000">
            <a:off x="8496267" y="5583972"/>
            <a:ext cx="720000" cy="720000"/>
          </a:xfrm>
          <a:prstGeom prst="ellipse">
            <a:avLst/>
          </a:pr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DF56821E-E92E-4032-AB09-3FB63B71BCCE}"/>
              </a:ext>
            </a:extLst>
          </p:cNvPr>
          <p:cNvSpPr/>
          <p:nvPr/>
        </p:nvSpPr>
        <p:spPr>
          <a:xfrm rot="10800000">
            <a:off x="8772115" y="6211237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DF56821E-E92E-4032-AB09-3FB63B71BCCE}"/>
              </a:ext>
            </a:extLst>
          </p:cNvPr>
          <p:cNvSpPr/>
          <p:nvPr/>
        </p:nvSpPr>
        <p:spPr>
          <a:xfrm rot="10800000">
            <a:off x="9097510" y="5770512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1807E8-A923-C4F3-B8C5-DA16B10DD373}"/>
              </a:ext>
            </a:extLst>
          </p:cNvPr>
          <p:cNvSpPr txBox="1"/>
          <p:nvPr/>
        </p:nvSpPr>
        <p:spPr>
          <a:xfrm>
            <a:off x="446827" y="1073858"/>
            <a:ext cx="9638467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9A0B28"/>
                </a:solidFill>
              </a:rPr>
              <a:t>По секции «КАСКО» </a:t>
            </a:r>
            <a:r>
              <a:rPr lang="ru-RU" sz="1600" dirty="0" smtClean="0"/>
              <a:t>в размере:</a:t>
            </a:r>
          </a:p>
          <a:p>
            <a:endParaRPr lang="ru-RU" sz="1600" dirty="0" smtClean="0"/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 Затрат на восстановление поврежденного ТС с учетом износа заменяемых деталей (узлов, агрегатов), если размер ущерба по заявленному страховому случаю составляет менее 80% страховой стоимости ТС на дату наступления страхового случая.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Страховой стоимости ТС на дату заключения Договора (полиса) страхования за вычетом остаточной стоимости ТС в случае гибели ТС (когда размер ущерба по заявленному страховому случаю равен или превышает 80% страховой стоимости ТС на дату наступления страхового случая). </a:t>
            </a:r>
          </a:p>
          <a:p>
            <a:r>
              <a:rPr lang="ru-RU" sz="1600" dirty="0" smtClean="0"/>
              <a:t>В рамках настоящей Оферты установлен лимит возмещения </a:t>
            </a:r>
            <a:r>
              <a:rPr lang="ru-RU" sz="1600" u="sng" dirty="0" smtClean="0"/>
              <a:t>по одному страховому случаю</a:t>
            </a:r>
            <a:r>
              <a:rPr lang="ru-RU" sz="1600" dirty="0" smtClean="0"/>
              <a:t>: 50 страховой суммы по секции «КАСКО».</a:t>
            </a:r>
          </a:p>
          <a:p>
            <a:endParaRPr lang="ru-RU" sz="1600" dirty="0" smtClean="0"/>
          </a:p>
          <a:p>
            <a:r>
              <a:rPr lang="ru-RU" sz="1600" b="1" dirty="0" smtClean="0">
                <a:solidFill>
                  <a:srgbClr val="9A0B28"/>
                </a:solidFill>
              </a:rPr>
              <a:t>По секции «Личное страхование»</a:t>
            </a:r>
            <a:r>
              <a:rPr lang="ru-RU" sz="1600" dirty="0" smtClean="0"/>
              <a:t>:</a:t>
            </a:r>
          </a:p>
          <a:p>
            <a:r>
              <a:rPr lang="ru-RU" sz="1600" dirty="0" smtClean="0"/>
              <a:t>Страховая выплата осуществляется в денежной форме в установленном в «Таблице размеров страховых выплат» проценте от страховой суммы по секции «Личное страхование». </a:t>
            </a:r>
          </a:p>
          <a:p>
            <a:r>
              <a:rPr lang="ru-RU" sz="1600" dirty="0" smtClean="0"/>
              <a:t>«Таблица размеров страховых выплат» доступна на сайте по ссылке: </a:t>
            </a:r>
            <a:r>
              <a:rPr lang="ru-RU" sz="1600" u="sng" dirty="0" smtClean="0">
                <a:hlinkClick r:id="rId3"/>
              </a:rPr>
              <a:t>Таблица размеров страховых выплат</a:t>
            </a:r>
            <a:r>
              <a:rPr lang="ru-RU" sz="1600" dirty="0" smtClean="0"/>
              <a:t>.</a:t>
            </a:r>
          </a:p>
          <a:p>
            <a:endParaRPr lang="ru-RU" sz="1600" dirty="0" smtClean="0"/>
          </a:p>
          <a:p>
            <a:r>
              <a:rPr lang="ru-RU" sz="1600" b="1" dirty="0" smtClean="0">
                <a:solidFill>
                  <a:srgbClr val="9A0B28"/>
                </a:solidFill>
              </a:rPr>
              <a:t>Компенсации дополнительных непредвиденных расходов: </a:t>
            </a:r>
          </a:p>
          <a:p>
            <a:endParaRPr lang="ru-RU" sz="1600" b="1" dirty="0" smtClean="0">
              <a:solidFill>
                <a:srgbClr val="9A0B28"/>
              </a:solidFill>
            </a:endParaRP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pPr algn="just"/>
            <a:endParaRPr lang="ru-RU" sz="16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66165" y="5303095"/>
            <a:ext cx="78037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1600" dirty="0" smtClean="0">
                <a:ea typeface="Calibri"/>
                <a:cs typeface="Times New Roman"/>
              </a:rPr>
              <a:t>в размере  целесообразных, реально произведенных Страхователем и документально подтвержденных затрат, в пределах указанных лимитов возмещения </a:t>
            </a:r>
            <a:endParaRPr lang="ru-RU" sz="1600" dirty="0"/>
          </a:p>
        </p:txBody>
      </p:sp>
      <p:pic>
        <p:nvPicPr>
          <p:cNvPr id="24" name="Picture 4" descr="https://forexdengi.com/filedata/fetch?id=2927851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15740" y="-219268"/>
            <a:ext cx="4176260" cy="18329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1328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63;p14">
            <a:extLst>
              <a:ext uri="{FF2B5EF4-FFF2-40B4-BE49-F238E27FC236}">
                <a16:creationId xmlns:a16="http://schemas.microsoft.com/office/drawing/2014/main" id="{D2A0FBEB-4386-492A-8890-A1B1B4356E72}"/>
              </a:ext>
            </a:extLst>
          </p:cNvPr>
          <p:cNvSpPr txBox="1">
            <a:spLocks/>
          </p:cNvSpPr>
          <p:nvPr/>
        </p:nvSpPr>
        <p:spPr>
          <a:xfrm>
            <a:off x="374746" y="109832"/>
            <a:ext cx="8192606" cy="85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342727" indent="-342727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74" indent="-285606" algn="l" defTabSz="91393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23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390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5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2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297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269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235" indent="-228486" algn="l" defTabSz="9139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5124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600" b="1" dirty="0" smtClean="0">
                <a:solidFill>
                  <a:srgbClr val="DB9000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Принимаем на страхование</a:t>
            </a:r>
            <a:endParaRPr lang="en-US" sz="3600" b="1" dirty="0">
              <a:solidFill>
                <a:srgbClr val="DB9000"/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</p:txBody>
      </p:sp>
      <p:sp>
        <p:nvSpPr>
          <p:cNvPr id="20" name="Номер слайда 1">
            <a:extLst>
              <a:ext uri="{FF2B5EF4-FFF2-40B4-BE49-F238E27FC236}">
                <a16:creationId xmlns:a16="http://schemas.microsoft.com/office/drawing/2014/main" id="{29A27417-3BA5-4B6E-BC03-7AC768AD0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14340" y="6356355"/>
            <a:ext cx="504032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grpSp>
        <p:nvGrpSpPr>
          <p:cNvPr id="2" name="Группа 18"/>
          <p:cNvGrpSpPr/>
          <p:nvPr/>
        </p:nvGrpSpPr>
        <p:grpSpPr>
          <a:xfrm>
            <a:off x="8807719" y="0"/>
            <a:ext cx="3384281" cy="4716926"/>
            <a:chOff x="6460646" y="0"/>
            <a:chExt cx="2687961" cy="4007044"/>
          </a:xfrm>
        </p:grpSpPr>
        <p:pic>
          <p:nvPicPr>
            <p:cNvPr id="24" name="Рисунок 23">
              <a:extLst>
                <a:ext uri="{FF2B5EF4-FFF2-40B4-BE49-F238E27FC236}">
                  <a16:creationId xmlns:a16="http://schemas.microsoft.com/office/drawing/2014/main" id="{64B0223C-E7BD-4776-949C-F22582753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7171" y="411163"/>
              <a:ext cx="1641542" cy="377019"/>
            </a:xfrm>
            <a:prstGeom prst="rect">
              <a:avLst/>
            </a:prstGeom>
          </p:spPr>
        </p:pic>
        <p:sp>
          <p:nvSpPr>
            <p:cNvPr id="25" name="Овал 1">
              <a:extLst>
                <a:ext uri="{FF2B5EF4-FFF2-40B4-BE49-F238E27FC236}">
                  <a16:creationId xmlns:a16="http://schemas.microsoft.com/office/drawing/2014/main" id="{DA30B994-7B0A-40FE-AAB1-A10987E8964E}"/>
                </a:ext>
              </a:extLst>
            </p:cNvPr>
            <p:cNvSpPr/>
            <p:nvPr/>
          </p:nvSpPr>
          <p:spPr>
            <a:xfrm>
              <a:off x="8068607" y="1419225"/>
              <a:ext cx="1080000" cy="2160000"/>
            </a:xfrm>
            <a:custGeom>
              <a:avLst/>
              <a:gdLst>
                <a:gd name="connsiteX0" fmla="*/ 0 w 2160000"/>
                <a:gd name="connsiteY0" fmla="*/ 1080000 h 2160000"/>
                <a:gd name="connsiteX1" fmla="*/ 1080000 w 2160000"/>
                <a:gd name="connsiteY1" fmla="*/ 0 h 2160000"/>
                <a:gd name="connsiteX2" fmla="*/ 2160000 w 2160000"/>
                <a:gd name="connsiteY2" fmla="*/ 1080000 h 2160000"/>
                <a:gd name="connsiteX3" fmla="*/ 1080000 w 2160000"/>
                <a:gd name="connsiteY3" fmla="*/ 2160000 h 2160000"/>
                <a:gd name="connsiteX4" fmla="*/ 0 w 2160000"/>
                <a:gd name="connsiteY4" fmla="*/ 1080000 h 2160000"/>
                <a:gd name="connsiteX0" fmla="*/ 2160000 w 2251440"/>
                <a:gd name="connsiteY0" fmla="*/ 1080000 h 2160000"/>
                <a:gd name="connsiteX1" fmla="*/ 1080000 w 2251440"/>
                <a:gd name="connsiteY1" fmla="*/ 2160000 h 2160000"/>
                <a:gd name="connsiteX2" fmla="*/ 0 w 2251440"/>
                <a:gd name="connsiteY2" fmla="*/ 1080000 h 2160000"/>
                <a:gd name="connsiteX3" fmla="*/ 1080000 w 2251440"/>
                <a:gd name="connsiteY3" fmla="*/ 0 h 2160000"/>
                <a:gd name="connsiteX4" fmla="*/ 2251440 w 2251440"/>
                <a:gd name="connsiteY4" fmla="*/ 1171440 h 2160000"/>
                <a:gd name="connsiteX0" fmla="*/ 2160000 w 2160000"/>
                <a:gd name="connsiteY0" fmla="*/ 1080000 h 2160000"/>
                <a:gd name="connsiteX1" fmla="*/ 1080000 w 2160000"/>
                <a:gd name="connsiteY1" fmla="*/ 2160000 h 2160000"/>
                <a:gd name="connsiteX2" fmla="*/ 0 w 2160000"/>
                <a:gd name="connsiteY2" fmla="*/ 1080000 h 2160000"/>
                <a:gd name="connsiteX3" fmla="*/ 1080000 w 2160000"/>
                <a:gd name="connsiteY3" fmla="*/ 0 h 2160000"/>
                <a:gd name="connsiteX0" fmla="*/ 1080000 w 1080000"/>
                <a:gd name="connsiteY0" fmla="*/ 2160000 h 2160000"/>
                <a:gd name="connsiteX1" fmla="*/ 0 w 1080000"/>
                <a:gd name="connsiteY1" fmla="*/ 1080000 h 2160000"/>
                <a:gd name="connsiteX2" fmla="*/ 1080000 w 1080000"/>
                <a:gd name="connsiteY2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000" h="2160000">
                  <a:moveTo>
                    <a:pt x="1080000" y="2160000"/>
                  </a:moveTo>
                  <a:cubicBezTo>
                    <a:pt x="483532" y="2160000"/>
                    <a:pt x="0" y="1676468"/>
                    <a:pt x="0" y="1080000"/>
                  </a:cubicBezTo>
                  <a:cubicBezTo>
                    <a:pt x="0" y="483532"/>
                    <a:pt x="483532" y="0"/>
                    <a:pt x="108000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>
              <a:extLst>
                <a:ext uri="{FF2B5EF4-FFF2-40B4-BE49-F238E27FC236}">
                  <a16:creationId xmlns:a16="http://schemas.microsoft.com/office/drawing/2014/main" id="{28CD100E-149C-4E95-ABAB-7586B22287DA}"/>
                </a:ext>
              </a:extLst>
            </p:cNvPr>
            <p:cNvSpPr/>
            <p:nvPr/>
          </p:nvSpPr>
          <p:spPr>
            <a:xfrm>
              <a:off x="7668713" y="2927044"/>
              <a:ext cx="1080000" cy="1080000"/>
            </a:xfrm>
            <a:prstGeom prst="ellipse">
              <a:avLst/>
            </a:pr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12">
              <a:extLst>
                <a:ext uri="{FF2B5EF4-FFF2-40B4-BE49-F238E27FC236}">
                  <a16:creationId xmlns:a16="http://schemas.microsoft.com/office/drawing/2014/main" id="{89C0F7ED-46E4-431C-B1C5-64E83428DEC5}"/>
                </a:ext>
              </a:extLst>
            </p:cNvPr>
            <p:cNvSpPr/>
            <p:nvPr/>
          </p:nvSpPr>
          <p:spPr>
            <a:xfrm>
              <a:off x="6460646" y="0"/>
              <a:ext cx="2683354" cy="2683354"/>
            </a:xfrm>
            <a:custGeom>
              <a:avLst/>
              <a:gdLst>
                <a:gd name="connsiteX0" fmla="*/ 0 w 4320000"/>
                <a:gd name="connsiteY0" fmla="*/ 2160000 h 4320000"/>
                <a:gd name="connsiteX1" fmla="*/ 2160000 w 4320000"/>
                <a:gd name="connsiteY1" fmla="*/ 0 h 4320000"/>
                <a:gd name="connsiteX2" fmla="*/ 4320000 w 4320000"/>
                <a:gd name="connsiteY2" fmla="*/ 2160000 h 4320000"/>
                <a:gd name="connsiteX3" fmla="*/ 2160000 w 4320000"/>
                <a:gd name="connsiteY3" fmla="*/ 4320000 h 4320000"/>
                <a:gd name="connsiteX4" fmla="*/ 0 w 4320000"/>
                <a:gd name="connsiteY4" fmla="*/ 2160000 h 4320000"/>
                <a:gd name="connsiteX0" fmla="*/ 4320000 w 4411440"/>
                <a:gd name="connsiteY0" fmla="*/ 2160000 h 4320000"/>
                <a:gd name="connsiteX1" fmla="*/ 2160000 w 4411440"/>
                <a:gd name="connsiteY1" fmla="*/ 4320000 h 4320000"/>
                <a:gd name="connsiteX2" fmla="*/ 0 w 4411440"/>
                <a:gd name="connsiteY2" fmla="*/ 2160000 h 4320000"/>
                <a:gd name="connsiteX3" fmla="*/ 2160000 w 4411440"/>
                <a:gd name="connsiteY3" fmla="*/ 0 h 4320000"/>
                <a:gd name="connsiteX4" fmla="*/ 4411440 w 4411440"/>
                <a:gd name="connsiteY4" fmla="*/ 2251440 h 4320000"/>
                <a:gd name="connsiteX0" fmla="*/ 4320000 w 4320000"/>
                <a:gd name="connsiteY0" fmla="*/ 2160000 h 4320000"/>
                <a:gd name="connsiteX1" fmla="*/ 2160000 w 4320000"/>
                <a:gd name="connsiteY1" fmla="*/ 4320000 h 4320000"/>
                <a:gd name="connsiteX2" fmla="*/ 0 w 4320000"/>
                <a:gd name="connsiteY2" fmla="*/ 2160000 h 4320000"/>
                <a:gd name="connsiteX3" fmla="*/ 2160000 w 4320000"/>
                <a:gd name="connsiteY3" fmla="*/ 0 h 4320000"/>
                <a:gd name="connsiteX0" fmla="*/ 4320000 w 4320000"/>
                <a:gd name="connsiteY0" fmla="*/ 0 h 2160000"/>
                <a:gd name="connsiteX1" fmla="*/ 2160000 w 4320000"/>
                <a:gd name="connsiteY1" fmla="*/ 2160000 h 2160000"/>
                <a:gd name="connsiteX2" fmla="*/ 0 w 4320000"/>
                <a:gd name="connsiteY2" fmla="*/ 0 h 2160000"/>
                <a:gd name="connsiteX0" fmla="*/ 2160000 w 2160000"/>
                <a:gd name="connsiteY0" fmla="*/ 2160000 h 2160000"/>
                <a:gd name="connsiteX1" fmla="*/ 0 w 2160000"/>
                <a:gd name="connsiteY1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60000" h="2160000">
                  <a:moveTo>
                    <a:pt x="2160000" y="2160000"/>
                  </a:moveTo>
                  <a:cubicBezTo>
                    <a:pt x="967065" y="2160000"/>
                    <a:pt x="0" y="1192935"/>
                    <a:pt x="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>
              <a:extLst>
                <a:ext uri="{FF2B5EF4-FFF2-40B4-BE49-F238E27FC236}">
                  <a16:creationId xmlns:a16="http://schemas.microsoft.com/office/drawing/2014/main" id="{1F1A1B43-A50C-4E20-8C85-8AC45820F458}"/>
                </a:ext>
              </a:extLst>
            </p:cNvPr>
            <p:cNvSpPr/>
            <p:nvPr/>
          </p:nvSpPr>
          <p:spPr>
            <a:xfrm>
              <a:off x="7978607" y="2363681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>
              <a:extLst>
                <a:ext uri="{FF2B5EF4-FFF2-40B4-BE49-F238E27FC236}">
                  <a16:creationId xmlns:a16="http://schemas.microsoft.com/office/drawing/2014/main" id="{D67F0E56-5E92-464A-875E-0C9C36346DF8}"/>
                </a:ext>
              </a:extLst>
            </p:cNvPr>
            <p:cNvSpPr/>
            <p:nvPr/>
          </p:nvSpPr>
          <p:spPr>
            <a:xfrm>
              <a:off x="8082076" y="2837044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>
              <a:extLst>
                <a:ext uri="{FF2B5EF4-FFF2-40B4-BE49-F238E27FC236}">
                  <a16:creationId xmlns:a16="http://schemas.microsoft.com/office/drawing/2014/main" id="{F9D55708-ED6E-499C-A7A8-4C9ADB942843}"/>
                </a:ext>
              </a:extLst>
            </p:cNvPr>
            <p:cNvSpPr/>
            <p:nvPr/>
          </p:nvSpPr>
          <p:spPr>
            <a:xfrm>
              <a:off x="8658713" y="3399225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97979"/>
              </p:ext>
            </p:extLst>
          </p:nvPr>
        </p:nvGraphicFramePr>
        <p:xfrm>
          <a:off x="394076" y="1054989"/>
          <a:ext cx="8680653" cy="6290310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1898601">
                  <a:extLst>
                    <a:ext uri="{9D8B030D-6E8A-4147-A177-3AD203B41FA5}">
                      <a16:colId xmlns:a16="http://schemas.microsoft.com/office/drawing/2014/main" val="3793486587"/>
                    </a:ext>
                  </a:extLst>
                </a:gridCol>
                <a:gridCol w="1096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72430">
                  <a:extLst>
                    <a:ext uri="{9D8B030D-6E8A-4147-A177-3AD203B41FA5}">
                      <a16:colId xmlns:a16="http://schemas.microsoft.com/office/drawing/2014/main" val="3830035568"/>
                    </a:ext>
                  </a:extLst>
                </a:gridCol>
              </a:tblGrid>
              <a:tr h="7664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n-lt"/>
                        </a:rPr>
                        <a:t>Какие автомобили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n-lt"/>
                        </a:rPr>
                        <a:t>Можно застраховать?</a:t>
                      </a:r>
                      <a:endParaRPr lang="ru-RU" sz="130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effectLst/>
                          <a:latin typeface="+mn-lt"/>
                        </a:rPr>
                        <a:t>Новые и Б\У </a:t>
                      </a:r>
                      <a:r>
                        <a:rPr lang="ru-RU" sz="1300" b="0" dirty="0">
                          <a:effectLst/>
                          <a:latin typeface="+mn-lt"/>
                        </a:rPr>
                        <a:t>автомобили, </a:t>
                      </a:r>
                      <a:br>
                        <a:rPr lang="ru-RU" sz="1300" b="0" dirty="0">
                          <a:effectLst/>
                          <a:latin typeface="+mn-lt"/>
                        </a:rPr>
                      </a:br>
                      <a:r>
                        <a:rPr lang="ru-RU" sz="1300" b="0" dirty="0" smtClean="0">
                          <a:effectLst/>
                          <a:latin typeface="+mn-lt"/>
                        </a:rPr>
                        <a:t>массой не более </a:t>
                      </a:r>
                      <a:r>
                        <a:rPr lang="ru-RU" sz="1300" dirty="0" smtClean="0">
                          <a:solidFill>
                            <a:srgbClr val="DB9000"/>
                          </a:solidFill>
                          <a:effectLst/>
                          <a:latin typeface="+mn-lt"/>
                        </a:rPr>
                        <a:t>3,5 тонн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автомобили, не относящиеся к следующим маркам / моделям: </a:t>
                      </a:r>
                      <a:r>
                        <a:rPr lang="ru-RU" sz="13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Ferrari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ru-RU" sz="13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Mazeratti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ru-RU" sz="13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AstonMartin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ru-RU" sz="13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Bentley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ru-RU" sz="13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Rolls-Royce</a:t>
                      </a:r>
                      <a:endParaRPr lang="ru-RU" sz="1300" b="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ТС ввезено на территорию РФ без нарушений действующих таможенных норм и правил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ТС используется только для личных (не предпринимательских) целей,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+mn-lt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4628584"/>
                  </a:ext>
                </a:extLst>
              </a:tr>
              <a:tr h="371653">
                <a:tc gridSpan="3"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подержанные автомобили со сроком эксплуатации </a:t>
                      </a:r>
                      <a:r>
                        <a:rPr lang="ru-RU" sz="1300" dirty="0" smtClean="0">
                          <a:solidFill>
                            <a:srgbClr val="DB9000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до 10 лет </a:t>
                      </a:r>
                      <a:r>
                        <a:rPr lang="ru-RU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включительно для отечественных авто;</a:t>
                      </a:r>
                    </a:p>
                    <a:p>
                      <a:r>
                        <a:rPr lang="ru-RU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подержанные автомобили со сроком эксплуатации </a:t>
                      </a:r>
                      <a:r>
                        <a:rPr lang="ru-RU" sz="1300" dirty="0" smtClean="0">
                          <a:solidFill>
                            <a:srgbClr val="DB9000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до 15 лет </a:t>
                      </a:r>
                      <a:r>
                        <a:rPr lang="ru-RU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включительно для иностранных машин</a:t>
                      </a:r>
                    </a:p>
                    <a:p>
                      <a:endParaRPr lang="ru-RU" sz="1300" dirty="0">
                        <a:effectLst/>
                        <a:latin typeface="+mn-lt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5556678"/>
                  </a:ext>
                </a:extLst>
              </a:tr>
              <a:tr h="37165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n-lt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Кто может быть страхователем?</a:t>
                      </a:r>
                      <a:endParaRPr lang="ru-RU" sz="1300" dirty="0">
                        <a:effectLst/>
                        <a:latin typeface="+mn-lt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возраст лиц (-а), допущенных (-ого) до управления ТС, на дату заключения Договора (полиса) страхования </a:t>
                      </a:r>
                      <a:r>
                        <a:rPr lang="ru-RU" sz="1300" dirty="0" smtClean="0">
                          <a:solidFill>
                            <a:srgbClr val="DB9000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более 21 </a:t>
                      </a:r>
                      <a:r>
                        <a:rPr lang="ru-RU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года и стаж вождения </a:t>
                      </a:r>
                      <a:r>
                        <a:rPr lang="ru-RU" sz="1300" dirty="0" smtClean="0">
                          <a:solidFill>
                            <a:srgbClr val="DB9000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более 3 лет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не диагностированы сердечная недостаточность II или III стадии, гипертоническая болезнь III стадии, степень 3, риск 3 (высокий) или 4 (очень высокий) или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кризового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течения, туберкулез, сахарный диабет, цирроз печени, болезнь Крона, терминальная почечная недостаточность, не перенес инсульт , инфаркт миокарда или мозга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не страдает / не страдал хроническими и / или острыми заболеваниями крови и кроветворных органов, злокачественными заболеваниями крови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 не страдает / не страдал психическими расстройствами, болезнями нервной системы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 которому не установлен диагноз «Гепатит С», СПИД, ВИЧ-инфекция, саркома 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Капоши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 и другие опухоли, связанные с ВИЧ-инфекцией или 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СПИДом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 не находится под следствием и в местах лишения свободы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  не состоит на службе в действующей армии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300" baseline="0" dirty="0" smtClean="0">
                          <a:solidFill>
                            <a:schemeClr val="tx1"/>
                          </a:solidFill>
                          <a:latin typeface="+mn-lt"/>
                          <a:ea typeface="Roboto" pitchFamily="2" charset="0"/>
                          <a:cs typeface="Segoe UI Semibold" panose="020B0702040204020203" pitchFamily="34" charset="0"/>
                        </a:rPr>
                        <a:t> не находится на стационарном, амбулаторном лечении или обследовании</a:t>
                      </a:r>
                      <a:endParaRPr lang="ru-RU" sz="1300" dirty="0" smtClean="0">
                        <a:solidFill>
                          <a:schemeClr val="tx1"/>
                        </a:solidFill>
                        <a:latin typeface="+mn-lt"/>
                        <a:ea typeface="Roboto" pitchFamily="2" charset="0"/>
                        <a:cs typeface="Segoe UI Semibold" panose="020B0702040204020203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300" dirty="0" smtClean="0">
                        <a:solidFill>
                          <a:srgbClr val="DB9000"/>
                        </a:solidFill>
                        <a:effectLst/>
                        <a:latin typeface="+mn-lt"/>
                        <a:ea typeface="Roboto" pitchFamily="2" charset="0"/>
                        <a:cs typeface="Segoe UI Semibold" panose="020B0702040204020203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300" dirty="0" smtClean="0">
                        <a:solidFill>
                          <a:srgbClr val="DB9000"/>
                        </a:solidFill>
                        <a:effectLst/>
                        <a:latin typeface="+mn-lt"/>
                        <a:ea typeface="Roboto" pitchFamily="2" charset="0"/>
                        <a:cs typeface="Segoe UI Semibold" panose="020B0702040204020203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300" dirty="0" smtClean="0">
                        <a:solidFill>
                          <a:srgbClr val="DB9000"/>
                        </a:solidFill>
                        <a:effectLst/>
                        <a:latin typeface="+mn-lt"/>
                        <a:ea typeface="Roboto" pitchFamily="2" charset="0"/>
                        <a:cs typeface="Segoe UI Semibold" panose="020B0702040204020203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300" dirty="0">
                        <a:solidFill>
                          <a:srgbClr val="DB9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7097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280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A3DCE98-F05E-49D7-93E2-C67A35D339C4}"/>
              </a:ext>
            </a:extLst>
          </p:cNvPr>
          <p:cNvSpPr txBox="1">
            <a:spLocks/>
          </p:cNvSpPr>
          <p:nvPr/>
        </p:nvSpPr>
        <p:spPr>
          <a:xfrm>
            <a:off x="476717" y="196949"/>
            <a:ext cx="10915532" cy="763600"/>
          </a:xfrm>
          <a:prstGeom prst="rect">
            <a:avLst/>
          </a:prstGeom>
        </p:spPr>
        <p:txBody>
          <a:bodyPr spcFirstLastPara="1" vert="horz" wrap="square" lIns="121897" tIns="121897" rIns="121897" bIns="121897" rtlCol="0" anchor="t" anchorCtr="0">
            <a:noAutofit/>
          </a:bodyPr>
          <a:lstStyle>
            <a:lvl1pPr lvl="0" algn="ctr" defTabSz="914192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 algn="l" defTabSz="914400">
              <a:lnSpc>
                <a:spcPct val="90000"/>
              </a:lnSpc>
            </a:pPr>
            <a:r>
              <a:rPr lang="ru-RU" sz="3600" b="1" dirty="0" smtClean="0">
                <a:solidFill>
                  <a:srgbClr val="DB9000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Какие документы нужны для страховой выплаты?</a:t>
            </a:r>
            <a:endParaRPr lang="ru-RU" sz="3600" b="1" dirty="0">
              <a:solidFill>
                <a:srgbClr val="DB9000"/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</p:txBody>
      </p:sp>
      <p:sp>
        <p:nvSpPr>
          <p:cNvPr id="11" name="Овал 8">
            <a:extLst>
              <a:ext uri="{FF2B5EF4-FFF2-40B4-BE49-F238E27FC236}">
                <a16:creationId xmlns:a16="http://schemas.microsoft.com/office/drawing/2014/main" id="{F27158C4-03F0-4B28-8447-D15E67E5066A}"/>
              </a:ext>
            </a:extLst>
          </p:cNvPr>
          <p:cNvSpPr/>
          <p:nvPr/>
        </p:nvSpPr>
        <p:spPr>
          <a:xfrm rot="10800000">
            <a:off x="9312000" y="5418000"/>
            <a:ext cx="2880000" cy="1440000"/>
          </a:xfrm>
          <a:custGeom>
            <a:avLst/>
            <a:gdLst>
              <a:gd name="connsiteX0" fmla="*/ 0 w 2160000"/>
              <a:gd name="connsiteY0" fmla="*/ 1080000 h 2160000"/>
              <a:gd name="connsiteX1" fmla="*/ 1080000 w 2160000"/>
              <a:gd name="connsiteY1" fmla="*/ 0 h 2160000"/>
              <a:gd name="connsiteX2" fmla="*/ 2160000 w 2160000"/>
              <a:gd name="connsiteY2" fmla="*/ 1080000 h 2160000"/>
              <a:gd name="connsiteX3" fmla="*/ 1080000 w 2160000"/>
              <a:gd name="connsiteY3" fmla="*/ 2160000 h 2160000"/>
              <a:gd name="connsiteX4" fmla="*/ 0 w 2160000"/>
              <a:gd name="connsiteY4" fmla="*/ 108000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4" fmla="*/ 1171440 w 2160000"/>
              <a:gd name="connsiteY4" fmla="*/ 9144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0" fmla="*/ 2160000 w 2160000"/>
              <a:gd name="connsiteY0" fmla="*/ 0 h 1080000"/>
              <a:gd name="connsiteX1" fmla="*/ 1080000 w 2160000"/>
              <a:gd name="connsiteY1" fmla="*/ 1080000 h 1080000"/>
              <a:gd name="connsiteX2" fmla="*/ 0 w 2160000"/>
              <a:gd name="connsiteY2" fmla="*/ 0 h 1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0000" h="1080000">
                <a:moveTo>
                  <a:pt x="2160000" y="0"/>
                </a:moveTo>
                <a:cubicBezTo>
                  <a:pt x="2160000" y="596468"/>
                  <a:pt x="1676468" y="1080000"/>
                  <a:pt x="1080000" y="1080000"/>
                </a:cubicBezTo>
                <a:cubicBezTo>
                  <a:pt x="483532" y="1080000"/>
                  <a:pt x="0" y="596468"/>
                  <a:pt x="0" y="0"/>
                </a:cubicBezTo>
              </a:path>
            </a:pathLst>
          </a:cu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B002734F-14B0-4C0E-A7A0-C8A77416579D}"/>
              </a:ext>
            </a:extLst>
          </p:cNvPr>
          <p:cNvSpPr/>
          <p:nvPr/>
        </p:nvSpPr>
        <p:spPr>
          <a:xfrm rot="10800000">
            <a:off x="9175140" y="5916481"/>
            <a:ext cx="720000" cy="720000"/>
          </a:xfrm>
          <a:prstGeom prst="ellipse">
            <a:avLst/>
          </a:pr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CF66D191-D8F7-430A-9556-622D5757046E}"/>
              </a:ext>
            </a:extLst>
          </p:cNvPr>
          <p:cNvSpPr/>
          <p:nvPr/>
        </p:nvSpPr>
        <p:spPr>
          <a:xfrm rot="10800000">
            <a:off x="9581176" y="5917643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DF56821E-E92E-4032-AB09-3FB63B71BCCE}"/>
              </a:ext>
            </a:extLst>
          </p:cNvPr>
          <p:cNvSpPr/>
          <p:nvPr/>
        </p:nvSpPr>
        <p:spPr>
          <a:xfrm rot="10800000">
            <a:off x="9257024" y="6446764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0" name="object 5"/>
          <p:cNvSpPr txBox="1"/>
          <p:nvPr/>
        </p:nvSpPr>
        <p:spPr>
          <a:xfrm>
            <a:off x="582128" y="1345095"/>
            <a:ext cx="10497310" cy="22506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spcBef>
                <a:spcPts val="75"/>
              </a:spcBef>
            </a:pPr>
            <a:r>
              <a:rPr lang="ru-RU" sz="1400" b="1" dirty="0" smtClean="0">
                <a:solidFill>
                  <a:srgbClr val="9A0B28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При </a:t>
            </a:r>
            <a:r>
              <a:rPr lang="ru-RU" sz="1400" b="1" dirty="0">
                <a:solidFill>
                  <a:srgbClr val="9A0B28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наступлении события, имеющего признаки страхового случая, </a:t>
            </a:r>
            <a:r>
              <a:rPr lang="ru-RU" sz="1400" b="1" dirty="0" smtClean="0">
                <a:solidFill>
                  <a:srgbClr val="9A0B28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клиенту необходимо</a:t>
            </a:r>
            <a:r>
              <a:rPr lang="ru-RU" sz="1400" b="1" dirty="0">
                <a:solidFill>
                  <a:srgbClr val="9A0B28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: </a:t>
            </a:r>
          </a:p>
        </p:txBody>
      </p:sp>
      <p:sp>
        <p:nvSpPr>
          <p:cNvPr id="18" name="Google Shape;219;p29"/>
          <p:cNvSpPr/>
          <p:nvPr/>
        </p:nvSpPr>
        <p:spPr>
          <a:xfrm>
            <a:off x="374821" y="2776152"/>
            <a:ext cx="11092251" cy="881448"/>
          </a:xfrm>
          <a:custGeom>
            <a:avLst/>
            <a:gdLst/>
            <a:ahLst/>
            <a:cxnLst/>
            <a:rect l="l" t="t" r="r" b="b"/>
            <a:pathLst>
              <a:path w="12192000" h="1348058" extrusionOk="0">
                <a:moveTo>
                  <a:pt x="12192000" y="0"/>
                </a:moveTo>
                <a:lnTo>
                  <a:pt x="10837333" y="0"/>
                </a:lnTo>
                <a:cubicBezTo>
                  <a:pt x="10463295" y="0"/>
                  <a:pt x="10160000" y="301773"/>
                  <a:pt x="10160000" y="674029"/>
                </a:cubicBezTo>
                <a:lnTo>
                  <a:pt x="10160000" y="674029"/>
                </a:lnTo>
                <a:cubicBezTo>
                  <a:pt x="10160000" y="1046281"/>
                  <a:pt x="9856705" y="1348059"/>
                  <a:pt x="9482667" y="1348059"/>
                </a:cubicBezTo>
                <a:lnTo>
                  <a:pt x="9482667" y="1348059"/>
                </a:lnTo>
                <a:cubicBezTo>
                  <a:pt x="9108581" y="1348059"/>
                  <a:pt x="8805333" y="1046281"/>
                  <a:pt x="8805333" y="674029"/>
                </a:cubicBezTo>
                <a:lnTo>
                  <a:pt x="8805333" y="674029"/>
                </a:lnTo>
                <a:cubicBezTo>
                  <a:pt x="8805333" y="301773"/>
                  <a:pt x="8502086" y="0"/>
                  <a:pt x="8128000" y="0"/>
                </a:cubicBezTo>
                <a:lnTo>
                  <a:pt x="8128000" y="0"/>
                </a:lnTo>
                <a:cubicBezTo>
                  <a:pt x="7753915" y="0"/>
                  <a:pt x="7450667" y="301773"/>
                  <a:pt x="7450667" y="674029"/>
                </a:cubicBezTo>
                <a:lnTo>
                  <a:pt x="7450667" y="674029"/>
                </a:lnTo>
                <a:cubicBezTo>
                  <a:pt x="7450667" y="1046281"/>
                  <a:pt x="7147419" y="1348059"/>
                  <a:pt x="6773334" y="1348059"/>
                </a:cubicBezTo>
                <a:lnTo>
                  <a:pt x="6773334" y="1348059"/>
                </a:lnTo>
                <a:cubicBezTo>
                  <a:pt x="6399248" y="1348059"/>
                  <a:pt x="6096000" y="1046281"/>
                  <a:pt x="6096000" y="674029"/>
                </a:cubicBezTo>
                <a:lnTo>
                  <a:pt x="6096000" y="674029"/>
                </a:lnTo>
                <a:cubicBezTo>
                  <a:pt x="6096000" y="301773"/>
                  <a:pt x="5792753" y="0"/>
                  <a:pt x="5418667" y="0"/>
                </a:cubicBezTo>
                <a:lnTo>
                  <a:pt x="5418667" y="0"/>
                </a:lnTo>
                <a:cubicBezTo>
                  <a:pt x="5044581" y="0"/>
                  <a:pt x="4741334" y="301773"/>
                  <a:pt x="4741334" y="674029"/>
                </a:cubicBezTo>
                <a:lnTo>
                  <a:pt x="4741334" y="674029"/>
                </a:lnTo>
                <a:cubicBezTo>
                  <a:pt x="4741334" y="1046281"/>
                  <a:pt x="4438076" y="1348059"/>
                  <a:pt x="4064000" y="1348059"/>
                </a:cubicBezTo>
                <a:lnTo>
                  <a:pt x="4064000" y="1348059"/>
                </a:lnTo>
                <a:cubicBezTo>
                  <a:pt x="3689924" y="1348059"/>
                  <a:pt x="3386667" y="1046281"/>
                  <a:pt x="3386667" y="674029"/>
                </a:cubicBezTo>
                <a:lnTo>
                  <a:pt x="3386667" y="674029"/>
                </a:lnTo>
                <a:cubicBezTo>
                  <a:pt x="3386667" y="301773"/>
                  <a:pt x="3083410" y="0"/>
                  <a:pt x="2709333" y="0"/>
                </a:cubicBezTo>
                <a:lnTo>
                  <a:pt x="2709333" y="0"/>
                </a:lnTo>
                <a:cubicBezTo>
                  <a:pt x="2335257" y="0"/>
                  <a:pt x="2032000" y="301773"/>
                  <a:pt x="2032000" y="674029"/>
                </a:cubicBezTo>
                <a:lnTo>
                  <a:pt x="2032000" y="674029"/>
                </a:lnTo>
                <a:cubicBezTo>
                  <a:pt x="2032000" y="1046281"/>
                  <a:pt x="1728743" y="1348059"/>
                  <a:pt x="1354667" y="1348059"/>
                </a:cubicBezTo>
                <a:lnTo>
                  <a:pt x="0" y="1348059"/>
                </a:ln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object 6"/>
          <p:cNvSpPr txBox="1"/>
          <p:nvPr/>
        </p:nvSpPr>
        <p:spPr>
          <a:xfrm>
            <a:off x="2044447" y="1869350"/>
            <a:ext cx="1707170" cy="16350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lang="ru-RU" sz="1000" b="1" dirty="0" smtClean="0">
                <a:solidFill>
                  <a:srgbClr val="DB9000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Общие документы:</a:t>
            </a:r>
            <a:endParaRPr lang="ru-RU" sz="1000" dirty="0">
              <a:solidFill>
                <a:srgbClr val="DB9000"/>
              </a:solidFill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23" name="object 7"/>
          <p:cNvSpPr txBox="1"/>
          <p:nvPr/>
        </p:nvSpPr>
        <p:spPr>
          <a:xfrm>
            <a:off x="6672149" y="5028894"/>
            <a:ext cx="7687088" cy="83035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spcBef>
                <a:spcPts val="75"/>
              </a:spcBef>
            </a:pPr>
            <a:r>
              <a:rPr lang="ru-RU" sz="1000" b="1" dirty="0" smtClean="0">
                <a:solidFill>
                  <a:srgbClr val="9A0B28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ДОКУМЕНТЫ НУЖНО НАПРАВЛЯТЬ: </a:t>
            </a:r>
          </a:p>
          <a:p>
            <a:pPr marL="9525" marR="3810">
              <a:spcBef>
                <a:spcPts val="75"/>
              </a:spcBef>
            </a:pP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Почтовый </a:t>
            </a:r>
            <a:r>
              <a:rPr lang="ru-RU" sz="1000" b="1" dirty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адрес: </a:t>
            </a: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630099, г. Новосибирск, ул. Депутатская, д.2, </a:t>
            </a:r>
            <a:r>
              <a:rPr lang="ru-RU" sz="1000" b="1" dirty="0" err="1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помещ</a:t>
            </a: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. 1</a:t>
            </a:r>
          </a:p>
          <a:p>
            <a:pPr marL="9525" marR="3810">
              <a:spcBef>
                <a:spcPts val="75"/>
              </a:spcBef>
            </a:pP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Телефон</a:t>
            </a:r>
            <a:r>
              <a:rPr lang="ru-RU" sz="1000" b="1" dirty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: </a:t>
            </a:r>
            <a:r>
              <a:rPr lang="ru-RU" sz="900" b="1" dirty="0" smtClean="0">
                <a:gradFill flip="none" rotWithShape="1">
                  <a:gsLst>
                    <a:gs pos="24000">
                      <a:srgbClr val="9D1F32"/>
                    </a:gs>
                    <a:gs pos="100000">
                      <a:srgbClr val="DB9111"/>
                    </a:gs>
                  </a:gsLst>
                  <a:lin ang="0" scaled="1"/>
                  <a:tileRect/>
                </a:gra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8 800 7755 290 </a:t>
            </a:r>
            <a:r>
              <a:rPr lang="ru-RU" sz="1000" b="1" dirty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(звонок по России бесплатный</a:t>
            </a: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)</a:t>
            </a:r>
          </a:p>
          <a:p>
            <a:pPr marL="9525" marR="3810">
              <a:spcBef>
                <a:spcPts val="75"/>
              </a:spcBef>
            </a:pP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Адрес </a:t>
            </a:r>
            <a:r>
              <a:rPr lang="ru-RU" sz="1000" b="1" dirty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электронной почты </a:t>
            </a:r>
            <a:r>
              <a:rPr lang="en-US" sz="900" b="1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info</a:t>
            </a:r>
            <a:r>
              <a:rPr lang="ru-RU" sz="900" b="1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  <a:hlinkClick r:id="rId2"/>
              </a:rPr>
              <a:t>@d2insur.ru</a:t>
            </a:r>
            <a:endParaRPr lang="ru-RU" sz="900" b="1" dirty="0" smtClean="0">
              <a:latin typeface="Segoe UI Semibold" panose="020B07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  <a:p>
            <a:pPr marL="9525" marR="3810">
              <a:spcBef>
                <a:spcPts val="75"/>
              </a:spcBef>
            </a:pP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Интернет-сайт </a:t>
            </a:r>
            <a:r>
              <a:rPr lang="ru-RU" sz="1000" b="1" dirty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страховой компании </a:t>
            </a:r>
            <a:r>
              <a:rPr lang="ru-RU" sz="900" b="1" dirty="0" smtClean="0">
                <a:gradFill flip="none" rotWithShape="1">
                  <a:gsLst>
                    <a:gs pos="24000">
                      <a:srgbClr val="9D1F32"/>
                    </a:gs>
                    <a:gs pos="100000">
                      <a:srgbClr val="DB9111"/>
                    </a:gs>
                  </a:gsLst>
                  <a:lin ang="0" scaled="1"/>
                  <a:tileRect/>
                </a:gra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www.d2insur.ru</a:t>
            </a:r>
          </a:p>
        </p:txBody>
      </p:sp>
      <p:grpSp>
        <p:nvGrpSpPr>
          <p:cNvPr id="24" name="Google Shape;220;p29"/>
          <p:cNvGrpSpPr/>
          <p:nvPr/>
        </p:nvGrpSpPr>
        <p:grpSpPr>
          <a:xfrm>
            <a:off x="180109" y="1706513"/>
            <a:ext cx="474382" cy="494707"/>
            <a:chOff x="1786339" y="1703401"/>
            <a:chExt cx="473400" cy="473400"/>
          </a:xfrm>
          <a:solidFill>
            <a:schemeClr val="bg1">
              <a:lumMod val="85000"/>
            </a:schemeClr>
          </a:solidFill>
        </p:grpSpPr>
        <p:sp>
          <p:nvSpPr>
            <p:cNvPr id="25" name="Google Shape;221;p29"/>
            <p:cNvSpPr/>
            <p:nvPr/>
          </p:nvSpPr>
          <p:spPr>
            <a:xfrm rot="8100000">
              <a:off x="1855667" y="1772729"/>
              <a:ext cx="334744" cy="334744"/>
            </a:xfrm>
            <a:prstGeom prst="teardrop">
              <a:avLst>
                <a:gd name="adj" fmla="val 100000"/>
              </a:avLst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1800" dirty="0">
                <a:latin typeface="Droid Serif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26" name="Google Shape;222;p29"/>
            <p:cNvSpPr/>
            <p:nvPr/>
          </p:nvSpPr>
          <p:spPr>
            <a:xfrm>
              <a:off x="1955989" y="1866499"/>
              <a:ext cx="134100" cy="1341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/>
              <a:r>
                <a:rPr lang="en" sz="600" dirty="0">
                  <a:solidFill>
                    <a:schemeClr val="dk2"/>
                  </a:solidFill>
                  <a:latin typeface="Droid Serif"/>
                  <a:ea typeface="Droid Serif"/>
                  <a:cs typeface="Droid Serif"/>
                  <a:sym typeface="Droid Serif"/>
                </a:rPr>
                <a:t>1</a:t>
              </a:r>
              <a:endParaRPr sz="600" dirty="0">
                <a:solidFill>
                  <a:schemeClr val="dk2"/>
                </a:solidFill>
                <a:latin typeface="Droid Serif"/>
                <a:ea typeface="Droid Serif"/>
                <a:cs typeface="Droid Serif"/>
                <a:sym typeface="Droid Serif"/>
              </a:endParaRPr>
            </a:p>
          </p:txBody>
        </p:sp>
      </p:grpSp>
      <p:grpSp>
        <p:nvGrpSpPr>
          <p:cNvPr id="30" name="Google Shape;220;p29"/>
          <p:cNvGrpSpPr/>
          <p:nvPr/>
        </p:nvGrpSpPr>
        <p:grpSpPr>
          <a:xfrm>
            <a:off x="218636" y="3790125"/>
            <a:ext cx="473400" cy="473400"/>
            <a:chOff x="1786339" y="1703401"/>
            <a:chExt cx="473400" cy="473400"/>
          </a:xfrm>
          <a:solidFill>
            <a:schemeClr val="bg1">
              <a:lumMod val="85000"/>
            </a:schemeClr>
          </a:solidFill>
        </p:grpSpPr>
        <p:sp>
          <p:nvSpPr>
            <p:cNvPr id="31" name="Google Shape;221;p29"/>
            <p:cNvSpPr/>
            <p:nvPr/>
          </p:nvSpPr>
          <p:spPr>
            <a:xfrm rot="8100000">
              <a:off x="1855667" y="1772729"/>
              <a:ext cx="334744" cy="334744"/>
            </a:xfrm>
            <a:prstGeom prst="teardrop">
              <a:avLst>
                <a:gd name="adj" fmla="val 100000"/>
              </a:avLst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1800" dirty="0">
                <a:latin typeface="Droid Serif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32" name="Google Shape;222;p29"/>
            <p:cNvSpPr/>
            <p:nvPr/>
          </p:nvSpPr>
          <p:spPr>
            <a:xfrm>
              <a:off x="1955989" y="1866499"/>
              <a:ext cx="134100" cy="1341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/>
              <a:r>
                <a:rPr lang="ru-RU" sz="600" dirty="0" smtClean="0">
                  <a:solidFill>
                    <a:schemeClr val="dk2"/>
                  </a:solidFill>
                  <a:latin typeface="Droid Serif"/>
                  <a:ea typeface="Droid Serif"/>
                  <a:cs typeface="Droid Serif"/>
                  <a:sym typeface="Droid Serif"/>
                </a:rPr>
                <a:t>2</a:t>
              </a:r>
              <a:endParaRPr sz="600" dirty="0">
                <a:solidFill>
                  <a:schemeClr val="dk2"/>
                </a:solidFill>
                <a:latin typeface="Droid Serif"/>
                <a:ea typeface="Droid Serif"/>
                <a:cs typeface="Droid Serif"/>
                <a:sym typeface="Droid Serif"/>
              </a:endParaRPr>
            </a:p>
          </p:txBody>
        </p:sp>
      </p:grpSp>
      <p:sp>
        <p:nvSpPr>
          <p:cNvPr id="33" name="object 6"/>
          <p:cNvSpPr txBox="1"/>
          <p:nvPr/>
        </p:nvSpPr>
        <p:spPr>
          <a:xfrm>
            <a:off x="789710" y="2111188"/>
            <a:ext cx="4696690" cy="139461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ru-RU" sz="1000" dirty="0" smtClean="0">
                <a:solidFill>
                  <a:srgbClr val="000000"/>
                </a:solidFill>
                <a:ea typeface="Calibri"/>
                <a:cs typeface="Calibri"/>
              </a:rPr>
              <a:t>У</a:t>
            </a:r>
            <a:r>
              <a:rPr lang="ru-RU" sz="1000" spc="10" dirty="0" smtClean="0">
                <a:ea typeface="Calibri"/>
                <a:cs typeface="Times New Roman"/>
              </a:rPr>
              <a:t>ведомление о событии, бланк уведомления доступен на сайте </a:t>
            </a:r>
            <a:r>
              <a:rPr lang="ru-RU" sz="1000" u="sng" dirty="0" smtClean="0">
                <a:solidFill>
                  <a:srgbClr val="9C2033"/>
                </a:solidFill>
                <a:ea typeface="Calibri"/>
                <a:cs typeface="Arial Narrow"/>
                <a:hlinkClick r:id="rId3"/>
              </a:rPr>
              <a:t>www.d2insur.ru</a:t>
            </a:r>
            <a:r>
              <a:rPr lang="ru-RU" sz="1000" spc="10" dirty="0" smtClean="0">
                <a:ea typeface="Calibri"/>
                <a:cs typeface="Times New Roman"/>
              </a:rPr>
              <a:t>.</a:t>
            </a:r>
            <a:endParaRPr lang="ru-RU" sz="1600" dirty="0" smtClean="0">
              <a:ea typeface="Calibri"/>
              <a:cs typeface="Times New Roman"/>
            </a:endParaRP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ru-RU" sz="1000" spc="10" dirty="0" smtClean="0">
                <a:ea typeface="Calibri"/>
                <a:cs typeface="Times New Roman"/>
              </a:rPr>
              <a:t>Паспорт </a:t>
            </a:r>
            <a:r>
              <a:rPr lang="ru-RU" sz="1000" spc="10" dirty="0" err="1" smtClean="0">
                <a:ea typeface="Calibri"/>
                <a:cs typeface="Times New Roman"/>
              </a:rPr>
              <a:t>Выгодоприобретателя</a:t>
            </a:r>
            <a:r>
              <a:rPr lang="ru-RU" sz="1000" spc="10" dirty="0" smtClean="0">
                <a:ea typeface="Calibri"/>
                <a:cs typeface="Times New Roman"/>
              </a:rPr>
              <a:t>/представителя</a:t>
            </a:r>
            <a:endParaRPr lang="ru-RU" sz="1600" dirty="0" smtClean="0">
              <a:ea typeface="Calibri"/>
              <a:cs typeface="Times New Roman"/>
            </a:endParaRP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ru-RU" sz="1000" spc="10" dirty="0" smtClean="0">
                <a:ea typeface="Calibri"/>
                <a:cs typeface="Times New Roman"/>
              </a:rPr>
              <a:t> </a:t>
            </a:r>
            <a:r>
              <a:rPr lang="ru-RU" sz="1000" dirty="0" smtClean="0"/>
              <a:t>Договор (полис) страхования, подписанный Страхователем</a:t>
            </a:r>
            <a:r>
              <a:rPr lang="ru-RU" sz="1000" spc="10" dirty="0" smtClean="0">
                <a:ea typeface="Calibri"/>
                <a:cs typeface="Times New Roman"/>
              </a:rPr>
              <a:t>.</a:t>
            </a:r>
            <a:endParaRPr lang="ru-RU" sz="1600" dirty="0" smtClean="0">
              <a:ea typeface="Calibri"/>
              <a:cs typeface="Times New Roman"/>
            </a:endParaRP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ru-RU" sz="1000" dirty="0" smtClean="0"/>
              <a:t>Документ об оплате страховой премии 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ru-RU" sz="1000" dirty="0" smtClean="0">
                <a:solidFill>
                  <a:srgbClr val="000000"/>
                </a:solidFill>
                <a:ea typeface="Calibri"/>
                <a:cs typeface="Calibri"/>
              </a:rPr>
              <a:t>Договор (полис) страхования – копия.</a:t>
            </a:r>
            <a:endParaRPr lang="ru-RU" sz="1600" dirty="0" smtClean="0">
              <a:ea typeface="Calibri"/>
              <a:cs typeface="Times New Roman"/>
            </a:endParaRP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ru-RU" sz="1000" dirty="0" smtClean="0"/>
              <a:t>Реквизиты банковского счета </a:t>
            </a:r>
            <a:r>
              <a:rPr lang="ru-RU" sz="1000" dirty="0" err="1" smtClean="0"/>
              <a:t>Выгодоприобретателя</a:t>
            </a:r>
            <a:r>
              <a:rPr lang="ru-RU" sz="1000" dirty="0" smtClean="0"/>
              <a:t> для получения страховой выплаты</a:t>
            </a:r>
            <a:r>
              <a:rPr lang="ru-RU" sz="1000" dirty="0" smtClean="0">
                <a:solidFill>
                  <a:srgbClr val="000000"/>
                </a:solidFill>
                <a:ea typeface="Calibri"/>
                <a:cs typeface="Calibri"/>
              </a:rPr>
              <a:t>.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ru-RU" sz="1000" dirty="0" smtClean="0"/>
              <a:t>Справка из ГИБДД с указанием времени и места ДТП, постановление в отношении участников, протокол об административном правонарушении</a:t>
            </a:r>
            <a:endParaRPr lang="ru-RU" sz="1000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92727" y="1766448"/>
            <a:ext cx="4918363" cy="1863443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7" name="Google Shape;220;p29"/>
          <p:cNvGrpSpPr/>
          <p:nvPr/>
        </p:nvGrpSpPr>
        <p:grpSpPr>
          <a:xfrm>
            <a:off x="6115406" y="1746231"/>
            <a:ext cx="473400" cy="473400"/>
            <a:chOff x="1786339" y="1703401"/>
            <a:chExt cx="473400" cy="473400"/>
          </a:xfrm>
          <a:solidFill>
            <a:schemeClr val="bg1">
              <a:lumMod val="85000"/>
            </a:schemeClr>
          </a:solidFill>
        </p:grpSpPr>
        <p:sp>
          <p:nvSpPr>
            <p:cNvPr id="38" name="Google Shape;221;p29"/>
            <p:cNvSpPr/>
            <p:nvPr/>
          </p:nvSpPr>
          <p:spPr>
            <a:xfrm rot="8100000">
              <a:off x="1855667" y="1772729"/>
              <a:ext cx="334744" cy="334744"/>
            </a:xfrm>
            <a:prstGeom prst="teardrop">
              <a:avLst>
                <a:gd name="adj" fmla="val 100000"/>
              </a:avLst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1800" dirty="0">
                <a:latin typeface="Droid Serif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39" name="Google Shape;222;p29"/>
            <p:cNvSpPr/>
            <p:nvPr/>
          </p:nvSpPr>
          <p:spPr>
            <a:xfrm>
              <a:off x="1955989" y="1866499"/>
              <a:ext cx="134100" cy="1341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/>
              <a:r>
                <a:rPr lang="ru-RU" sz="600" dirty="0" smtClean="0">
                  <a:solidFill>
                    <a:schemeClr val="dk2"/>
                  </a:solidFill>
                  <a:latin typeface="Droid Serif"/>
                  <a:ea typeface="Droid Serif"/>
                  <a:cs typeface="Droid Serif"/>
                  <a:sym typeface="Droid Serif"/>
                </a:rPr>
                <a:t>3</a:t>
              </a:r>
              <a:endParaRPr sz="600" dirty="0">
                <a:solidFill>
                  <a:schemeClr val="dk2"/>
                </a:solidFill>
                <a:latin typeface="Droid Serif"/>
                <a:ea typeface="Droid Serif"/>
                <a:cs typeface="Droid Serif"/>
                <a:sym typeface="Droid Serif"/>
              </a:endParaRPr>
            </a:p>
          </p:txBody>
        </p:sp>
      </p:grp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693245" y="3661037"/>
            <a:ext cx="52766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492125" algn="l"/>
                <a:tab pos="20638" algn="l"/>
                <a:tab pos="111125" algn="l"/>
              </a:tabLst>
            </a:pPr>
            <a:r>
              <a:rPr lang="ru-RU" sz="1000" b="1" dirty="0" smtClean="0">
                <a:solidFill>
                  <a:srgbClr val="9A0B28"/>
                </a:solidFill>
                <a:cs typeface="Times New Roman" pitchFamily="18" charset="0"/>
              </a:rPr>
              <a:t>Для получения компенсации:</a:t>
            </a:r>
          </a:p>
          <a:p>
            <a:r>
              <a:rPr lang="ru-RU" sz="1000" dirty="0" smtClean="0"/>
              <a:t>– документы, подтверждающие эвакуацию ТС с места наступления страхового случая</a:t>
            </a:r>
          </a:p>
          <a:p>
            <a:r>
              <a:rPr lang="ru-RU" sz="1000" dirty="0" smtClean="0"/>
              <a:t>– документы, подтверждающие оплату услуг по эвакуации ТС</a:t>
            </a:r>
          </a:p>
          <a:p>
            <a:r>
              <a:rPr lang="ru-RU" sz="1000" dirty="0" smtClean="0"/>
              <a:t>При возникновении расходов на оплату услуг по перевозке Страхователя в такси с места наступления страхового случая до места проживания Страхователя – документы, подтверждающие оплату перевозки Страхователя;</a:t>
            </a:r>
          </a:p>
          <a:p>
            <a:r>
              <a:rPr lang="ru-RU" sz="1000" dirty="0" smtClean="0"/>
              <a:t>– документы, подтверждающие факт оказания услуг аварийным комиссаром</a:t>
            </a:r>
          </a:p>
          <a:p>
            <a:r>
              <a:rPr lang="ru-RU" sz="1000" dirty="0" smtClean="0"/>
              <a:t>– документы, подтверждающие оплату услуг аварийного комиссара</a:t>
            </a:r>
          </a:p>
        </p:txBody>
      </p:sp>
      <p:grpSp>
        <p:nvGrpSpPr>
          <p:cNvPr id="40" name="Google Shape;220;p29"/>
          <p:cNvGrpSpPr/>
          <p:nvPr/>
        </p:nvGrpSpPr>
        <p:grpSpPr>
          <a:xfrm>
            <a:off x="6173206" y="3626710"/>
            <a:ext cx="473400" cy="473400"/>
            <a:chOff x="1786339" y="1703401"/>
            <a:chExt cx="473400" cy="473400"/>
          </a:xfrm>
          <a:solidFill>
            <a:schemeClr val="bg1">
              <a:lumMod val="85000"/>
            </a:schemeClr>
          </a:solidFill>
        </p:grpSpPr>
        <p:sp>
          <p:nvSpPr>
            <p:cNvPr id="41" name="Google Shape;221;p29"/>
            <p:cNvSpPr/>
            <p:nvPr/>
          </p:nvSpPr>
          <p:spPr>
            <a:xfrm rot="8100000">
              <a:off x="1855667" y="1772729"/>
              <a:ext cx="334744" cy="334744"/>
            </a:xfrm>
            <a:prstGeom prst="teardrop">
              <a:avLst>
                <a:gd name="adj" fmla="val 100000"/>
              </a:avLst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1800" dirty="0">
                <a:latin typeface="Droid Serif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42" name="Google Shape;222;p29"/>
            <p:cNvSpPr/>
            <p:nvPr/>
          </p:nvSpPr>
          <p:spPr>
            <a:xfrm>
              <a:off x="1955989" y="1866499"/>
              <a:ext cx="134100" cy="1341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/>
              <a:r>
                <a:rPr lang="ru-RU" sz="600" dirty="0" smtClean="0">
                  <a:solidFill>
                    <a:schemeClr val="dk2"/>
                  </a:solidFill>
                  <a:latin typeface="Droid Serif"/>
                  <a:ea typeface="Droid Serif"/>
                  <a:cs typeface="Droid Serif"/>
                  <a:sym typeface="Droid Serif"/>
                </a:rPr>
                <a:t>4</a:t>
              </a:r>
              <a:endParaRPr sz="600" dirty="0">
                <a:solidFill>
                  <a:schemeClr val="dk2"/>
                </a:solidFill>
                <a:latin typeface="Droid Serif"/>
                <a:ea typeface="Droid Serif"/>
                <a:cs typeface="Droid Serif"/>
                <a:sym typeface="Droid Serif"/>
              </a:endParaRPr>
            </a:p>
          </p:txBody>
        </p:sp>
      </p:grp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6686712" y="1757478"/>
            <a:ext cx="5310231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9A0B28"/>
                </a:solidFill>
                <a:effectLst/>
                <a:ea typeface="Calibri" pitchFamily="34" charset="0"/>
                <a:cs typeface="Calibri" pitchFamily="34" charset="0"/>
              </a:rPr>
              <a:t>По секции «Личное страхование»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rgbClr val="9A0B28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alibri" pitchFamily="34" charset="0"/>
              </a:rPr>
              <a:t>а) Листок (-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alibri" pitchFamily="34" charset="0"/>
              </a:rPr>
              <a:t>ки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alibri" pitchFamily="34" charset="0"/>
              </a:rPr>
              <a:t>) нетрудоспособности), справка лечебного учреждения 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alibri" pitchFamily="34" charset="0"/>
              </a:rPr>
              <a:t>б) Выписной эпикриз о прохождении стационарного лечения.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alibri" pitchFamily="34" charset="0"/>
              </a:rPr>
              <a:t>в) Справка лечебного учреждения (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alibri" pitchFamily="34" charset="0"/>
              </a:rPr>
              <a:t>травмпункта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alibri" pitchFamily="34" charset="0"/>
              </a:rPr>
              <a:t>) о первичном обращении по факту полученной травмы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smtClean="0">
                <a:solidFill>
                  <a:srgbClr val="000000"/>
                </a:solidFill>
                <a:cs typeface="Calibri" pitchFamily="34" charset="0"/>
              </a:rPr>
              <a:t>г) </a:t>
            </a:r>
            <a:r>
              <a:rPr lang="ru-RU" sz="1000" dirty="0" smtClean="0"/>
              <a:t>Справка лечебного учреждения о результатах освидетельствования Застрахованного лица на содержание этилового алкоголя, наркотических, токсических веществ при обращении за медицинской помощью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cs typeface="Arial" pitchFamily="34" charset="0"/>
              </a:rPr>
              <a:t>д</a:t>
            </a:r>
            <a:r>
              <a:rPr lang="ru-RU" sz="1000" dirty="0" smtClean="0">
                <a:cs typeface="Arial" pitchFamily="34" charset="0"/>
              </a:rPr>
              <a:t>) </a:t>
            </a:r>
            <a:r>
              <a:rPr lang="ru-RU" sz="1000" dirty="0" smtClean="0"/>
              <a:t>справка из ГИБДД с указанием времени и места ДТП, постановление в отношении участников, протокол об административном правонарушении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8" name="object 6"/>
          <p:cNvSpPr txBox="1"/>
          <p:nvPr/>
        </p:nvSpPr>
        <p:spPr>
          <a:xfrm>
            <a:off x="638941" y="3895192"/>
            <a:ext cx="5715000" cy="27411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lang="ru-RU" sz="1000" b="1" dirty="0" smtClean="0">
                <a:solidFill>
                  <a:srgbClr val="9A0B28"/>
                </a:solidFill>
                <a:ea typeface="Segoe UI Black" panose="020B0A02040204020203" pitchFamily="34" charset="0"/>
                <a:cs typeface="Segoe UI Semibold" panose="020B0702040204020203" pitchFamily="34" charset="0"/>
              </a:rPr>
              <a:t>По секции «КАСКО»</a:t>
            </a:r>
          </a:p>
          <a:p>
            <a:pPr marL="9525">
              <a:spcBef>
                <a:spcPts val="75"/>
              </a:spcBef>
            </a:pPr>
            <a:r>
              <a:rPr lang="ru-RU" sz="1000" b="1" dirty="0" smtClean="0">
                <a:ea typeface="Segoe UI Black" panose="020B0A02040204020203" pitchFamily="34" charset="0"/>
                <a:cs typeface="Segoe UI Semibold" panose="020B0702040204020203" pitchFamily="34" charset="0"/>
              </a:rPr>
              <a:t>а</a:t>
            </a:r>
            <a:r>
              <a:rPr lang="ru-RU" sz="1000" dirty="0" smtClean="0">
                <a:ea typeface="Segoe UI Black" panose="020B0A02040204020203" pitchFamily="34" charset="0"/>
                <a:cs typeface="Segoe UI Semibold" panose="020B0702040204020203" pitchFamily="34" charset="0"/>
              </a:rPr>
              <a:t>) </a:t>
            </a:r>
            <a:r>
              <a:rPr lang="ru-RU" sz="1000" dirty="0" smtClean="0"/>
              <a:t>Водительское удостоверение лица, управлявшего ТС на момент наступления события</a:t>
            </a:r>
            <a:endParaRPr lang="ru-RU" sz="1000" dirty="0" smtClean="0">
              <a:ea typeface="Segoe UI Black" panose="020B0A02040204020203" pitchFamily="34" charset="0"/>
              <a:cs typeface="Segoe UI Semibold" panose="020B0702040204020203" pitchFamily="34" charset="0"/>
            </a:endParaRPr>
          </a:p>
          <a:p>
            <a:pPr marL="9525">
              <a:spcBef>
                <a:spcPts val="75"/>
              </a:spcBef>
            </a:pPr>
            <a:r>
              <a:rPr lang="ru-RU" sz="1000" dirty="0" smtClean="0">
                <a:ea typeface="Segoe UI Black" panose="020B0A02040204020203" pitchFamily="34" charset="0"/>
                <a:cs typeface="Segoe UI Semibold" panose="020B0702040204020203" pitchFamily="34" charset="0"/>
              </a:rPr>
              <a:t>б) </a:t>
            </a:r>
            <a:r>
              <a:rPr lang="ru-RU" sz="1000" dirty="0" smtClean="0"/>
              <a:t>Свидетельские показания о происшествии на бумажном или электронном носителе</a:t>
            </a:r>
            <a:endParaRPr lang="ru-RU" sz="1000" dirty="0" smtClean="0">
              <a:ea typeface="Segoe UI Black" panose="020B0A02040204020203" pitchFamily="34" charset="0"/>
              <a:cs typeface="Segoe UI Semibold" panose="020B0702040204020203" pitchFamily="34" charset="0"/>
            </a:endParaRPr>
          </a:p>
          <a:p>
            <a:pPr marL="9525">
              <a:spcBef>
                <a:spcPts val="75"/>
              </a:spcBef>
            </a:pPr>
            <a:r>
              <a:rPr lang="ru-RU" sz="1000" dirty="0" smtClean="0">
                <a:ea typeface="Segoe UI Black" panose="020B0A02040204020203" pitchFamily="34" charset="0"/>
                <a:cs typeface="Segoe UI Semibold" panose="020B0702040204020203" pitchFamily="34" charset="0"/>
              </a:rPr>
              <a:t>в) </a:t>
            </a:r>
            <a:r>
              <a:rPr lang="ru-RU" sz="1000" dirty="0" smtClean="0"/>
              <a:t>Документы, подтверждающие имущественный интерес </a:t>
            </a:r>
            <a:r>
              <a:rPr lang="ru-RU" sz="1000" dirty="0" err="1" smtClean="0"/>
              <a:t>Выгодоприобретателя</a:t>
            </a:r>
            <a:r>
              <a:rPr lang="ru-RU" sz="1000" dirty="0" smtClean="0">
                <a:ea typeface="Segoe UI Black" panose="020B0A02040204020203" pitchFamily="34" charset="0"/>
                <a:cs typeface="Segoe UI Semibold" panose="020B0702040204020203" pitchFamily="34" charset="0"/>
              </a:rPr>
              <a:t>. </a:t>
            </a:r>
          </a:p>
          <a:p>
            <a:pPr marL="9525">
              <a:spcBef>
                <a:spcPts val="75"/>
              </a:spcBef>
            </a:pPr>
            <a:r>
              <a:rPr lang="ru-RU" sz="1000" dirty="0" smtClean="0">
                <a:ea typeface="Segoe UI Black" panose="020B0A02040204020203" pitchFamily="34" charset="0"/>
                <a:cs typeface="Segoe UI Semibold" panose="020B0702040204020203" pitchFamily="34" charset="0"/>
              </a:rPr>
              <a:t>г) </a:t>
            </a:r>
            <a:r>
              <a:rPr lang="ru-RU" sz="1000" dirty="0" smtClean="0"/>
              <a:t>Подлинные регистрационные документы на ТС </a:t>
            </a:r>
            <a:endParaRPr lang="ru-RU" sz="1000" dirty="0" smtClean="0">
              <a:ea typeface="Segoe UI Black" panose="020B0A02040204020203" pitchFamily="34" charset="0"/>
              <a:cs typeface="Segoe UI Semibold" panose="020B0702040204020203" pitchFamily="34" charset="0"/>
            </a:endParaRPr>
          </a:p>
          <a:p>
            <a:pPr marL="9525">
              <a:spcBef>
                <a:spcPts val="75"/>
              </a:spcBef>
            </a:pPr>
            <a:r>
              <a:rPr lang="ru-RU" sz="1000" dirty="0" err="1" smtClean="0">
                <a:ea typeface="Segoe UI Black" panose="020B0A02040204020203" pitchFamily="34" charset="0"/>
                <a:cs typeface="Segoe UI Semibold" panose="020B0702040204020203" pitchFamily="34" charset="0"/>
              </a:rPr>
              <a:t>д</a:t>
            </a:r>
            <a:r>
              <a:rPr lang="ru-RU" sz="1000" dirty="0" smtClean="0">
                <a:ea typeface="Segoe UI Black" panose="020B0A02040204020203" pitchFamily="34" charset="0"/>
                <a:cs typeface="Segoe UI Semibold" panose="020B0702040204020203" pitchFamily="34" charset="0"/>
              </a:rPr>
              <a:t>) </a:t>
            </a:r>
            <a:r>
              <a:rPr lang="ru-RU" sz="1000" dirty="0" smtClean="0"/>
              <a:t>Данные об обстоятельствах причинения вреда ТС в результате ДТП, которые зафиксированы с помощью технических средств контроля, обеспечивающих некорректируемую регистрацию информации </a:t>
            </a:r>
            <a:r>
              <a:rPr lang="ru-RU" sz="1000" dirty="0" smtClean="0">
                <a:ea typeface="Segoe UI Black" panose="020B0A02040204020203" pitchFamily="34" charset="0"/>
                <a:cs typeface="Segoe UI Semibold" panose="020B0702040204020203" pitchFamily="34" charset="0"/>
              </a:rPr>
              <a:t>.</a:t>
            </a:r>
          </a:p>
          <a:p>
            <a:pPr marL="9525">
              <a:spcBef>
                <a:spcPts val="75"/>
              </a:spcBef>
            </a:pPr>
            <a:r>
              <a:rPr lang="ru-RU" sz="1000" dirty="0" smtClean="0">
                <a:ea typeface="Segoe UI Black" panose="020B0A02040204020203" pitchFamily="34" charset="0"/>
                <a:cs typeface="Segoe UI Semibold" panose="020B0702040204020203" pitchFamily="34" charset="0"/>
              </a:rPr>
              <a:t>е) </a:t>
            </a:r>
            <a:r>
              <a:rPr lang="ru-RU" sz="1000" dirty="0" smtClean="0"/>
              <a:t>Документы, выданные уполномоченными в соответствии с законодательством РФ органами, подтверждающие факт наступления события</a:t>
            </a:r>
          </a:p>
          <a:p>
            <a:pPr marL="9525">
              <a:spcBef>
                <a:spcPts val="75"/>
              </a:spcBef>
            </a:pPr>
            <a:r>
              <a:rPr lang="ru-RU" sz="1000" dirty="0" smtClean="0"/>
              <a:t>ж) Фото и видеоматериалы, в том числе, с места происшествия, позволяющие установить место, факт, обстоятельства происшествия, идентифицировать поврежденное застрахованное ТС либо его остатки (в случае гибели) с указанием государственного номерного знака и VIN, в том числе: общий вид ТС с разных ракурсов, зоны повреждения ТС с учетом всех деталей, подлежащих ремонту (замене), ориентирующие изображения</a:t>
            </a:r>
          </a:p>
          <a:p>
            <a:pPr marL="9525">
              <a:spcBef>
                <a:spcPts val="75"/>
              </a:spcBef>
            </a:pPr>
            <a:r>
              <a:rPr lang="ru-RU" sz="1000" dirty="0" err="1" smtClean="0"/>
              <a:t>з</a:t>
            </a:r>
            <a:r>
              <a:rPr lang="ru-RU" sz="1000" dirty="0" smtClean="0"/>
              <a:t>) Результаты медицинского освидетельствования лица, допущенного к управлению ТС, на состояние </a:t>
            </a:r>
          </a:p>
          <a:p>
            <a:pPr marL="9525">
              <a:spcBef>
                <a:spcPts val="75"/>
              </a:spcBef>
            </a:pPr>
            <a:endParaRPr lang="ru-RU" sz="1000" dirty="0"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85826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ONTENTLIB_ASSET_META" val="{&quot;ai&quot;:&quot;U9QcjCnc1aMjpD7r9nmO4Q&quot;,&quot;gi&quot;:&quot;FGqgo8LJlWW1vXT3-lNxyg&quot;,&quot;ti&quot;:&quot;ui_elements&quot;,&quot;vs&quot;:{&quot;f&quot;:[146],&quot;i&quot;:{&quot;d&quot;:&quot;U9QcjCnc1aMjpD7r9nmO4Q&quot;,&quot;p&quot;:true}}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ONTENTLIB_ASSET_META" val="{&quot;ai&quot;:&quot;SrbPWSX3TPbQRa326j92gQ&quot;,&quot;gi&quot;:&quot;FGqgo8LJlWW1vXT3-lNxyg&quot;,&quot;ti&quot;:&quot;ui_elements&quot;,&quot;vs&quot;:{&quot;f&quot;:[299],&quot;i&quot;:{&quot;d&quot;:&quot;SrbPWSX3TPbQRa326j92gQ&quot;,&quot;p&quot;:true}}}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12504</TotalTime>
  <Words>1363</Words>
  <Application>Microsoft Office PowerPoint</Application>
  <PresentationFormat>Широкоэкранный</PresentationFormat>
  <Paragraphs>142</Paragraphs>
  <Slides>8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24" baseType="lpstr">
      <vt:lpstr>Arial</vt:lpstr>
      <vt:lpstr>Arial Narrow</vt:lpstr>
      <vt:lpstr>Calibri</vt:lpstr>
      <vt:lpstr>Calibri Light</vt:lpstr>
      <vt:lpstr>Droid Serif</vt:lpstr>
      <vt:lpstr>Roboto</vt:lpstr>
      <vt:lpstr>Roboto Light</vt:lpstr>
      <vt:lpstr>Segoe UI</vt:lpstr>
      <vt:lpstr>Segoe UI Black</vt:lpstr>
      <vt:lpstr>Segoe UI Light</vt:lpstr>
      <vt:lpstr>Segoe UI Semibold</vt:lpstr>
      <vt:lpstr>Segoe UI Semilight</vt:lpstr>
      <vt:lpstr>Times New Roman</vt:lpstr>
      <vt:lpstr>Wingdings</vt:lpstr>
      <vt:lpstr>Тема Office</vt:lpstr>
      <vt:lpstr>Simple Light</vt:lpstr>
      <vt:lpstr>Презентация PowerPoint</vt:lpstr>
      <vt:lpstr>Актуальность рисков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Решетова Алёна Александровна</cp:lastModifiedBy>
  <cp:revision>748</cp:revision>
  <dcterms:created xsi:type="dcterms:W3CDTF">2021-01-18T09:44:16Z</dcterms:created>
  <dcterms:modified xsi:type="dcterms:W3CDTF">2023-11-22T06:44:43Z</dcterms:modified>
</cp:coreProperties>
</file>