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78" r:id="rId1"/>
    <p:sldMasterId id="2147483780" r:id="rId2"/>
  </p:sldMasterIdLst>
  <p:notesMasterIdLst>
    <p:notesMasterId r:id="rId20"/>
  </p:notesMasterIdLst>
  <p:handoutMasterIdLst>
    <p:handoutMasterId r:id="rId21"/>
  </p:handoutMasterIdLst>
  <p:sldIdLst>
    <p:sldId id="265" r:id="rId3"/>
    <p:sldId id="266" r:id="rId4"/>
    <p:sldId id="267" r:id="rId5"/>
    <p:sldId id="268" r:id="rId6"/>
    <p:sldId id="281" r:id="rId7"/>
    <p:sldId id="269" r:id="rId8"/>
    <p:sldId id="270" r:id="rId9"/>
    <p:sldId id="271" r:id="rId10"/>
    <p:sldId id="272" r:id="rId11"/>
    <p:sldId id="273" r:id="rId12"/>
    <p:sldId id="274" r:id="rId13"/>
    <p:sldId id="275" r:id="rId14"/>
    <p:sldId id="276" r:id="rId15"/>
    <p:sldId id="277" r:id="rId16"/>
    <p:sldId id="278" r:id="rId17"/>
    <p:sldId id="279" r:id="rId18"/>
    <p:sldId id="280" r:id="rId19"/>
  </p:sldIdLst>
  <p:sldSz cx="9144000" cy="6858000" type="screen4x3"/>
  <p:notesSz cx="6797675" cy="987266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58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5">
          <p15:clr>
            <a:srgbClr val="A4A3A4"/>
          </p15:clr>
        </p15:guide>
        <p15:guide id="2" pos="2139">
          <p15:clr>
            <a:srgbClr val="A4A3A4"/>
          </p15:clr>
        </p15:guide>
        <p15:guide id="3" orient="horz" pos="3109">
          <p15:clr>
            <a:srgbClr val="A4A3A4"/>
          </p15:clr>
        </p15:guide>
        <p15:guide id="4" pos="2142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Савицкий Илья Андреевич" initials="СИА" lastIdx="19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TxStyle/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TxStyle/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B301B821-A1FF-4177-AEE7-76D212191A09}" styleName="Средний стиль 1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TxStyle/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TxStyle/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E25E649-3F16-4E02-A733-19D2CDBF48F0}" styleName="Средний стиль 3 - акцент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TxStyle/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TxStyle/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TxStyle/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TxStyle/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Светлый стиль 2 - акцент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TxStyle/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TxStyle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TxStyle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10A1B5D5-9B99-4C35-A422-299274C87663}" styleName="Средний стиль 1 -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TxStyle/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TxStyle/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68D230F3-CF80-4859-8CE7-A43EE81993B5}" styleName="Светлый стиль 1 - акцент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TxStyle/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63"/>
    <p:restoredTop sz="93280"/>
  </p:normalViewPr>
  <p:slideViewPr>
    <p:cSldViewPr>
      <p:cViewPr varScale="1">
        <p:scale>
          <a:sx n="72" d="100"/>
          <a:sy n="72" d="100"/>
        </p:scale>
        <p:origin x="1506" y="60"/>
      </p:cViewPr>
      <p:guideLst>
        <p:guide orient="horz" pos="2158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81" d="100"/>
          <a:sy n="81" d="100"/>
        </p:scale>
        <p:origin x="-4008" y="-102"/>
      </p:cViewPr>
      <p:guideLst>
        <p:guide orient="horz" pos="3125"/>
        <p:guide pos="2139"/>
        <p:guide orient="horz" pos="3109"/>
        <p:guide pos="2142"/>
      </p:guideLst>
    </p:cSldViewPr>
  </p:notes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commentAuthors" Target="comment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46400" cy="494107"/>
          </a:xfrm>
          <a:prstGeom prst="rect">
            <a:avLst/>
          </a:prstGeom>
        </p:spPr>
        <p:txBody>
          <a:bodyPr vert="horz" lIns="91440" tIns="45720" rIns="91440" bIns="45720"/>
          <a:lstStyle>
            <a:lvl1pPr algn="l">
              <a:defRPr sz="1200"/>
            </a:lvl1pPr>
          </a:lstStyle>
          <a:p>
            <a:pPr lvl="0">
              <a:defRPr/>
            </a:pPr>
            <a:endParaRPr lang="ru-RU" altLang="en-US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49688" y="1"/>
            <a:ext cx="2946400" cy="494107"/>
          </a:xfrm>
          <a:prstGeom prst="rect">
            <a:avLst/>
          </a:prstGeom>
        </p:spPr>
        <p:txBody>
          <a:bodyPr vert="horz" lIns="91440" tIns="45720" rIns="91440" bIns="45720"/>
          <a:lstStyle>
            <a:lvl1pPr algn="r">
              <a:defRPr sz="1200"/>
            </a:lvl1pPr>
          </a:lstStyle>
          <a:p>
            <a:pPr lvl="0">
              <a:defRPr/>
            </a:pPr>
            <a:fld id="{67ACA574-F2AD-427C-86E3-56A5F61BDAB6}" type="datetime1">
              <a:rPr lang="ru-RU"/>
              <a:pPr lvl="0">
                <a:defRPr/>
              </a:pPr>
              <a:t>25.11.2024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1" y="9376979"/>
            <a:ext cx="2946400" cy="494107"/>
          </a:xfrm>
          <a:prstGeom prst="rect">
            <a:avLst/>
          </a:prstGeom>
        </p:spPr>
        <p:txBody>
          <a:bodyPr vert="horz" lIns="91440" tIns="45720" rIns="91440" bIns="45720" anchor="b"/>
          <a:lstStyle>
            <a:lvl1pPr algn="l">
              <a:defRPr sz="1200"/>
            </a:lvl1pPr>
          </a:lstStyle>
          <a:p>
            <a:pPr lvl="0">
              <a:defRPr/>
            </a:pPr>
            <a:endParaRPr lang="ru-RU" alt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49688" y="9376979"/>
            <a:ext cx="2946400" cy="494107"/>
          </a:xfrm>
          <a:prstGeom prst="rect">
            <a:avLst/>
          </a:prstGeom>
        </p:spPr>
        <p:txBody>
          <a:bodyPr vert="horz" lIns="91440" tIns="45720" rIns="91440" bIns="45720" anchor="b"/>
          <a:lstStyle>
            <a:lvl1pPr algn="r">
              <a:defRPr sz="1200"/>
            </a:lvl1pPr>
          </a:lstStyle>
          <a:p>
            <a:pPr lvl="0">
              <a:defRPr/>
            </a:pPr>
            <a:fld id="{DD32E002-B9F2-487E-B16C-D693CD5C5A60}" type="slidenum">
              <a:rPr lang="ru-RU"/>
              <a:pPr lvl="0"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659" cy="493633"/>
          </a:xfrm>
          <a:prstGeom prst="rect">
            <a:avLst/>
          </a:prstGeom>
        </p:spPr>
        <p:txBody>
          <a:bodyPr vert="horz" lIns="91440" tIns="45720" rIns="91440" bIns="45720"/>
          <a:lstStyle>
            <a:lvl1pPr algn="l">
              <a:defRPr sz="1200"/>
            </a:lvl1pPr>
          </a:lstStyle>
          <a:p>
            <a:pPr lvl="0">
              <a:defRPr/>
            </a:pPr>
            <a:endParaRPr lang="ru-RU" altLang="en-US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4" y="0"/>
            <a:ext cx="2945659" cy="493633"/>
          </a:xfrm>
          <a:prstGeom prst="rect">
            <a:avLst/>
          </a:prstGeom>
        </p:spPr>
        <p:txBody>
          <a:bodyPr vert="horz" lIns="91440" tIns="45720" rIns="91440" bIns="45720"/>
          <a:lstStyle>
            <a:lvl1pPr algn="r">
              <a:defRPr sz="1200"/>
            </a:lvl1pPr>
          </a:lstStyle>
          <a:p>
            <a:pPr lvl="0">
              <a:defRPr/>
            </a:pPr>
            <a:fld id="{DE15886F-14EC-4B3F-90EB-D927C8E986B0}" type="datetime1">
              <a:rPr lang="ru-RU"/>
              <a:pPr lvl="0">
                <a:defRPr/>
              </a:pPr>
              <a:t>25.11.2024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930275" y="739775"/>
            <a:ext cx="4937125" cy="37020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anchor="ctr"/>
          <a:lstStyle/>
          <a:p>
            <a:pPr lvl="0">
              <a:defRPr/>
            </a:pPr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689516"/>
            <a:ext cx="5438140" cy="4442698"/>
          </a:xfrm>
          <a:prstGeom prst="rect">
            <a:avLst/>
          </a:prstGeom>
        </p:spPr>
        <p:txBody>
          <a:bodyPr vert="horz" lIns="91440" tIns="45720" rIns="91440" bIns="45720"/>
          <a:lstStyle/>
          <a:p>
            <a:pPr lvl="0">
              <a:defRPr/>
            </a:pPr>
            <a:r>
              <a:rPr lang="ru-RU"/>
              <a:t>Образец текста</a:t>
            </a:r>
          </a:p>
          <a:p>
            <a:pPr lvl="1">
              <a:defRPr/>
            </a:pPr>
            <a:r>
              <a:rPr lang="ru-RU"/>
              <a:t>Второй уровень</a:t>
            </a:r>
          </a:p>
          <a:p>
            <a:pPr lvl="2">
              <a:defRPr/>
            </a:pPr>
            <a:r>
              <a:rPr lang="ru-RU"/>
              <a:t>Третий уровень</a:t>
            </a:r>
          </a:p>
          <a:p>
            <a:pPr lvl="3">
              <a:defRPr/>
            </a:pPr>
            <a:r>
              <a:rPr lang="ru-RU"/>
              <a:t>Четвертый уровень</a:t>
            </a:r>
          </a:p>
          <a:p>
            <a:pPr lvl="4">
              <a:defRPr/>
            </a:pPr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1" y="9377317"/>
            <a:ext cx="2945659" cy="493633"/>
          </a:xfrm>
          <a:prstGeom prst="rect">
            <a:avLst/>
          </a:prstGeom>
        </p:spPr>
        <p:txBody>
          <a:bodyPr vert="horz" lIns="91440" tIns="45720" rIns="91440" bIns="45720" anchor="b"/>
          <a:lstStyle>
            <a:lvl1pPr algn="l">
              <a:defRPr sz="1200"/>
            </a:lvl1pPr>
          </a:lstStyle>
          <a:p>
            <a:pPr lvl="0">
              <a:defRPr/>
            </a:pPr>
            <a:endParaRPr lang="ru-RU" alt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4" y="9377317"/>
            <a:ext cx="2945659" cy="493633"/>
          </a:xfrm>
          <a:prstGeom prst="rect">
            <a:avLst/>
          </a:prstGeom>
        </p:spPr>
        <p:txBody>
          <a:bodyPr vert="horz" lIns="91440" tIns="45720" rIns="91440" bIns="45720" anchor="b"/>
          <a:lstStyle>
            <a:lvl1pPr algn="r">
              <a:defRPr sz="1200"/>
            </a:lvl1pPr>
          </a:lstStyle>
          <a:p>
            <a:pPr lvl="0">
              <a:defRPr/>
            </a:pPr>
            <a:fld id="{3AA14084-F9E5-4F0D-BE87-4A2D667F2B1C}" type="slidenum">
              <a:rPr lang="ru-RU"/>
              <a:pPr lvl="0"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w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wmf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. Титульный ли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16"/>
          <p:cNvSpPr>
            <a:spLocks noChangeArrowheads="1"/>
          </p:cNvSpPr>
          <p:nvPr/>
        </p:nvSpPr>
        <p:spPr bwMode="auto">
          <a:xfrm>
            <a:off x="163513" y="6573838"/>
            <a:ext cx="1124026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Aft>
                <a:spcPts val="600"/>
              </a:spcAft>
              <a:defRPr/>
            </a:pPr>
            <a:r>
              <a:rPr lang="ru-RU" altLang="ru-RU" sz="800" b="0" dirty="0" smtClean="0">
                <a:solidFill>
                  <a:schemeClr val="bg1"/>
                </a:solidFill>
                <a:latin typeface="Calibri" panose="020F050202020403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© 201</a:t>
            </a:r>
            <a:r>
              <a:rPr lang="en-US" altLang="ru-RU" sz="800" b="0" dirty="0" smtClean="0">
                <a:solidFill>
                  <a:schemeClr val="bg1"/>
                </a:solidFill>
                <a:latin typeface="Calibri" panose="020F050202020403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8</a:t>
            </a:r>
            <a:r>
              <a:rPr lang="ru-RU" altLang="ru-RU" sz="800" b="0" dirty="0" smtClean="0">
                <a:solidFill>
                  <a:schemeClr val="bg1"/>
                </a:solidFill>
                <a:latin typeface="Calibri" panose="020F050202020403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КАПИТАЛ</a:t>
            </a:r>
            <a:r>
              <a:rPr lang="ru-RU" altLang="ru-RU" sz="800" b="0" baseline="0" dirty="0" smtClean="0">
                <a:solidFill>
                  <a:schemeClr val="bg1"/>
                </a:solidFill>
                <a:latin typeface="Calibri" panose="020F050202020403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altLang="ru-RU" sz="800" b="0" baseline="0" dirty="0" smtClean="0">
                <a:solidFill>
                  <a:schemeClr val="bg1"/>
                </a:solidFill>
                <a:latin typeface="Calibri" panose="020F050202020403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LIFE</a:t>
            </a:r>
            <a:endParaRPr lang="ru-RU" altLang="ru-RU" sz="800" b="0" dirty="0" smtClean="0">
              <a:solidFill>
                <a:schemeClr val="bg1"/>
              </a:solidFill>
              <a:latin typeface="Calibri" panose="020F050202020403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5" name="Прямоугольник 14"/>
          <p:cNvSpPr/>
          <p:nvPr/>
        </p:nvSpPr>
        <p:spPr bwMode="auto">
          <a:xfrm>
            <a:off x="3286125" y="6383338"/>
            <a:ext cx="2638425" cy="45720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0" tIns="0" rIns="0" bIns="0" numCol="1" rtlCol="0" anchor="b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anose="020F0502020204030204" pitchFamily="34" charset="0"/>
              </a:rPr>
              <a:t>KAPLIFE.RU</a:t>
            </a:r>
            <a:endParaRPr kumimoji="0" lang="ru-RU" sz="18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Calibri" panose="020F0502020204030204" pitchFamily="34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036" y="216125"/>
            <a:ext cx="3214116" cy="817626"/>
          </a:xfrm>
          <a:prstGeom prst="rect">
            <a:avLst/>
          </a:prstGeom>
        </p:spPr>
      </p:pic>
      <p:cxnSp>
        <p:nvCxnSpPr>
          <p:cNvPr id="10" name="Прямая соединительная линия 9"/>
          <p:cNvCxnSpPr/>
          <p:nvPr/>
        </p:nvCxnSpPr>
        <p:spPr bwMode="auto">
          <a:xfrm>
            <a:off x="239492" y="1269375"/>
            <a:ext cx="8644124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B70D18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1" name="Прямоугольник 10"/>
          <p:cNvSpPr/>
          <p:nvPr/>
        </p:nvSpPr>
        <p:spPr bwMode="auto">
          <a:xfrm>
            <a:off x="3286125" y="6383338"/>
            <a:ext cx="2638425" cy="45720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0" tIns="0" rIns="0" bIns="0" numCol="1" rtlCol="0" anchor="b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1" i="0" u="none" strike="noStrike" cap="none" normalizeH="0" baseline="0" dirty="0" smtClean="0">
                <a:ln>
                  <a:noFill/>
                </a:ln>
                <a:solidFill>
                  <a:srgbClr val="B70D18"/>
                </a:solidFill>
                <a:effectLst/>
                <a:latin typeface="Calibri" panose="020F0502020204030204" pitchFamily="34" charset="0"/>
              </a:rPr>
              <a:t>KAPLIFE.RU</a:t>
            </a:r>
            <a:endParaRPr kumimoji="0" lang="ru-RU" sz="1800" b="1" i="0" u="none" strike="noStrike" cap="none" normalizeH="0" baseline="0" dirty="0" smtClean="0">
              <a:ln>
                <a:noFill/>
              </a:ln>
              <a:solidFill>
                <a:srgbClr val="B70D18"/>
              </a:solidFill>
              <a:effectLst/>
              <a:latin typeface="Calibri" panose="020F0502020204030204" pitchFamily="34" charset="0"/>
            </a:endParaRPr>
          </a:p>
        </p:txBody>
      </p:sp>
      <p:sp>
        <p:nvSpPr>
          <p:cNvPr id="16" name="Rectangle 24"/>
          <p:cNvSpPr>
            <a:spLocks noGrp="1" noChangeArrowheads="1"/>
          </p:cNvSpPr>
          <p:nvPr>
            <p:ph type="ctrTitle" sz="quarter" hasCustomPrompt="1"/>
          </p:nvPr>
        </p:nvSpPr>
        <p:spPr>
          <a:xfrm>
            <a:off x="965994" y="2720202"/>
            <a:ext cx="7212012" cy="1012664"/>
          </a:xfrm>
          <a:prstGeom prst="rect">
            <a:avLst/>
          </a:prstGeom>
        </p:spPr>
        <p:txBody>
          <a:bodyPr lIns="0" tIns="0" rIns="0" bIns="0"/>
          <a:lstStyle>
            <a:lvl1pPr algn="ctr">
              <a:defRPr sz="2800" baseline="0">
                <a:solidFill>
                  <a:srgbClr val="323232"/>
                </a:solidFill>
                <a:latin typeface="Calibri" panose="020F050202020403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ru-RU" noProof="0" dirty="0" smtClean="0"/>
              <a:t>ЗАГОЛОВОК</a:t>
            </a:r>
          </a:p>
        </p:txBody>
      </p:sp>
      <p:sp>
        <p:nvSpPr>
          <p:cNvPr id="17" name="Текст 11"/>
          <p:cNvSpPr>
            <a:spLocks noGrp="1"/>
          </p:cNvSpPr>
          <p:nvPr>
            <p:ph type="body" sz="quarter" idx="11" hasCustomPrompt="1"/>
          </p:nvPr>
        </p:nvSpPr>
        <p:spPr>
          <a:xfrm>
            <a:off x="976313" y="4163163"/>
            <a:ext cx="7191375" cy="70732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2000" b="1">
                <a:solidFill>
                  <a:srgbClr val="666666"/>
                </a:solidFill>
                <a:latin typeface="Calibri" panose="020F0502020204030204" pitchFamily="34" charset="0"/>
              </a:defRPr>
            </a:lvl1pPr>
          </a:lstStyle>
          <a:p>
            <a:pPr lvl="0"/>
            <a:r>
              <a:rPr lang="ru-RU" dirty="0" smtClean="0"/>
              <a:t>ПОДЗАГОЛОВОК</a:t>
            </a:r>
          </a:p>
        </p:txBody>
      </p:sp>
    </p:spTree>
    <p:extLst>
      <p:ext uri="{BB962C8B-B14F-4D97-AF65-F5344CB8AC3E}">
        <p14:creationId xmlns:p14="http://schemas.microsoft.com/office/powerpoint/2010/main" val="1077205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ослед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 bwMode="auto">
          <a:xfrm>
            <a:off x="0" y="0"/>
            <a:ext cx="9128376" cy="68580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charset="0"/>
            </a:endParaRPr>
          </a:p>
        </p:txBody>
      </p:sp>
      <p:sp>
        <p:nvSpPr>
          <p:cNvPr id="6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</a:schemeClr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E5969C28-05E8-4450-9B1E-AA428F560831}" type="slidenum">
              <a:rPr lang="ru-RU" altLang="ru-RU" smtClean="0"/>
              <a:pPr>
                <a:defRPr/>
              </a:pPr>
              <a:t>‹#›</a:t>
            </a:fld>
            <a:endParaRPr lang="ru-RU" altLang="ru-RU" dirty="0"/>
          </a:p>
        </p:txBody>
      </p:sp>
      <p:sp>
        <p:nvSpPr>
          <p:cNvPr id="7" name="TextBox 15"/>
          <p:cNvSpPr txBox="1">
            <a:spLocks noChangeArrowheads="1"/>
          </p:cNvSpPr>
          <p:nvPr/>
        </p:nvSpPr>
        <p:spPr bwMode="auto">
          <a:xfrm>
            <a:off x="254391" y="1984455"/>
            <a:ext cx="8631425" cy="22621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lIns="0" tIns="0" rIns="0" bIns="0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lnSpc>
                <a:spcPct val="120000"/>
              </a:lnSpc>
              <a:spcAft>
                <a:spcPts val="600"/>
              </a:spcAft>
              <a:defRPr/>
            </a:pPr>
            <a:r>
              <a:rPr lang="ru-RU" altLang="ru-RU" sz="1000" b="1" kern="1200" dirty="0" smtClean="0">
                <a:solidFill>
                  <a:srgbClr val="B72025"/>
                </a:solidFill>
                <a:latin typeface="Calibri" panose="020F0502020204030204" pitchFamily="34" charset="0"/>
                <a:ea typeface="+mn-ea"/>
                <a:cs typeface="Arial" charset="0"/>
              </a:rPr>
              <a:t>© 2024</a:t>
            </a:r>
            <a:r>
              <a:rPr lang="en-US" altLang="ru-RU" sz="1000" b="1" kern="1200" dirty="0" smtClean="0">
                <a:solidFill>
                  <a:srgbClr val="B72025"/>
                </a:solidFill>
                <a:latin typeface="Calibri" panose="020F0502020204030204" pitchFamily="34" charset="0"/>
                <a:ea typeface="+mn-ea"/>
                <a:cs typeface="Arial" charset="0"/>
              </a:rPr>
              <a:t> </a:t>
            </a:r>
            <a:r>
              <a:rPr lang="ru-RU" altLang="ru-RU" sz="1000" b="1" kern="1200" dirty="0" smtClean="0">
                <a:solidFill>
                  <a:srgbClr val="B72025"/>
                </a:solidFill>
                <a:latin typeface="Calibri" panose="020F0502020204030204" pitchFamily="34" charset="0"/>
                <a:ea typeface="+mn-ea"/>
                <a:cs typeface="Arial" charset="0"/>
              </a:rPr>
              <a:t>ООО «Капитал Лайф Страхование Жизни».</a:t>
            </a:r>
          </a:p>
          <a:p>
            <a:pPr>
              <a:defRPr/>
            </a:pPr>
            <a:r>
              <a:rPr lang="ru-RU" sz="1000" b="0" baseline="0" dirty="0" smtClean="0">
                <a:solidFill>
                  <a:srgbClr val="323232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КАПИТАЛ </a:t>
            </a:r>
            <a:r>
              <a:rPr lang="en-US" sz="1000" b="0" baseline="0" dirty="0" smtClean="0">
                <a:solidFill>
                  <a:srgbClr val="323232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LIFE </a:t>
            </a:r>
            <a:r>
              <a:rPr lang="ru-RU" sz="1000" b="0" baseline="0" dirty="0" smtClean="0">
                <a:solidFill>
                  <a:srgbClr val="323232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– </a:t>
            </a:r>
            <a:r>
              <a:rPr lang="ru-RU" sz="1000" b="0" dirty="0" smtClean="0">
                <a:solidFill>
                  <a:srgbClr val="323232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лидер российского рынка страхования жизни, защищающий благосостояние более 5 миллионов человек и сотрудников 6000 компаний по всей стране. Каждый пятый россиянин, имеющий полис страхования жизни, стал нашим клиентом. </a:t>
            </a:r>
          </a:p>
          <a:p>
            <a:pPr>
              <a:defRPr/>
            </a:pPr>
            <a:endParaRPr lang="ru-RU" sz="1000" b="0" dirty="0" smtClean="0">
              <a:solidFill>
                <a:srgbClr val="323232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  <a:p>
            <a:pPr>
              <a:defRPr/>
            </a:pPr>
            <a:r>
              <a:rPr lang="ru-RU" sz="1000" b="0" dirty="0" smtClean="0">
                <a:solidFill>
                  <a:srgbClr val="323232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Программы </a:t>
            </a:r>
            <a:r>
              <a:rPr lang="ru-RU" sz="1000" b="0" baseline="0" dirty="0" smtClean="0">
                <a:solidFill>
                  <a:srgbClr val="323232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КАПИТАЛ </a:t>
            </a:r>
            <a:r>
              <a:rPr lang="en-US" sz="1000" b="0" baseline="0" dirty="0" smtClean="0">
                <a:solidFill>
                  <a:srgbClr val="323232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LIFE </a:t>
            </a:r>
            <a:r>
              <a:rPr lang="ru-RU" sz="1000" b="0" dirty="0" smtClean="0">
                <a:solidFill>
                  <a:srgbClr val="323232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доступны жителям в пятидесяти регионах России. Более десяти тысяч финансовых консультантов готовы сформировать для вас индивидуальный план страховой защиты и реализации долгосрочных финансовых целей. </a:t>
            </a:r>
          </a:p>
          <a:p>
            <a:pPr>
              <a:defRPr/>
            </a:pPr>
            <a:endParaRPr lang="ru-RU" sz="1000" b="0" dirty="0" smtClean="0">
              <a:solidFill>
                <a:srgbClr val="323232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  <a:p>
            <a:pPr>
              <a:defRPr/>
            </a:pPr>
            <a:r>
              <a:rPr lang="ru-RU" sz="1000" b="0" dirty="0" smtClean="0">
                <a:solidFill>
                  <a:srgbClr val="323232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Мы предлагаем вам независимость от обстоятельств, уверенность в завтрашнем дне и формирование надежного финансового фундамента для вас и ваших близких. Мы ответим на все ваши вопросы по бесплатному номеру 8-800-200-6886,короткому номеру 0911</a:t>
            </a:r>
            <a:r>
              <a:rPr lang="en-US" sz="1000" b="0" baseline="0" dirty="0" smtClean="0">
                <a:solidFill>
                  <a:srgbClr val="323232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000" b="0" baseline="0" dirty="0" smtClean="0">
                <a:solidFill>
                  <a:srgbClr val="323232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с Вашего мобильного телефона  (звонок бесплатный)</a:t>
            </a:r>
            <a:r>
              <a:rPr lang="ru-RU" sz="1000" b="0" dirty="0" smtClean="0">
                <a:solidFill>
                  <a:srgbClr val="323232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 или на сайте </a:t>
            </a:r>
            <a:r>
              <a:rPr lang="en-US" sz="1000" b="0" dirty="0" smtClean="0">
                <a:solidFill>
                  <a:srgbClr val="323232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KAPLIFE</a:t>
            </a:r>
            <a:r>
              <a:rPr lang="ru-RU" sz="1000" b="0" dirty="0" smtClean="0">
                <a:solidFill>
                  <a:srgbClr val="323232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.</a:t>
            </a:r>
            <a:r>
              <a:rPr lang="en-US" sz="1000" b="0" dirty="0" smtClean="0">
                <a:solidFill>
                  <a:srgbClr val="323232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RU</a:t>
            </a:r>
            <a:r>
              <a:rPr lang="ru-RU" sz="1000" b="0" dirty="0" smtClean="0">
                <a:solidFill>
                  <a:srgbClr val="323232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.</a:t>
            </a:r>
          </a:p>
          <a:p>
            <a:pPr>
              <a:defRPr/>
            </a:pPr>
            <a:endParaRPr lang="ru-RU" sz="1000" b="0" dirty="0" smtClean="0">
              <a:solidFill>
                <a:srgbClr val="323232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  <a:p>
            <a:pPr>
              <a:defRPr/>
            </a:pPr>
            <a:r>
              <a:rPr lang="ru-RU" sz="1000" b="0" dirty="0" smtClean="0">
                <a:solidFill>
                  <a:srgbClr val="323232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ООО «Капитал</a:t>
            </a:r>
            <a:r>
              <a:rPr lang="ru-RU" sz="1000" b="0" baseline="0" dirty="0" smtClean="0">
                <a:solidFill>
                  <a:srgbClr val="323232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 Лайф Страхование Жизни»</a:t>
            </a:r>
            <a:r>
              <a:rPr lang="en-US" sz="1000" b="0" baseline="0" dirty="0" smtClean="0">
                <a:solidFill>
                  <a:srgbClr val="323232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.</a:t>
            </a:r>
            <a:r>
              <a:rPr lang="ru-RU" sz="1000" b="0" dirty="0" smtClean="0">
                <a:solidFill>
                  <a:srgbClr val="323232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 </a:t>
            </a:r>
          </a:p>
          <a:p>
            <a:pPr>
              <a:defRPr/>
            </a:pPr>
            <a:r>
              <a:rPr lang="ru-RU" sz="1000" b="0" dirty="0" smtClean="0">
                <a:solidFill>
                  <a:srgbClr val="323232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115035, Российская Федерация, г. Москва, Кадашёвская набережная,  д.30</a:t>
            </a:r>
            <a:r>
              <a:rPr lang="en-US" sz="1000" b="0" dirty="0" smtClean="0">
                <a:solidFill>
                  <a:srgbClr val="323232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.</a:t>
            </a:r>
          </a:p>
          <a:p>
            <a:pPr>
              <a:defRPr/>
            </a:pPr>
            <a:r>
              <a:rPr lang="ru-RU" sz="1000" b="0" dirty="0" smtClean="0">
                <a:solidFill>
                  <a:srgbClr val="323232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Лицензии ЦБ РФ СЛ №3984, СЖ №3984, ПС №3984 (без ограничения срока действия).</a:t>
            </a:r>
          </a:p>
        </p:txBody>
      </p:sp>
      <p:sp>
        <p:nvSpPr>
          <p:cNvPr id="10" name="Прямоугольник 16"/>
          <p:cNvSpPr>
            <a:spLocks noChangeArrowheads="1"/>
          </p:cNvSpPr>
          <p:nvPr/>
        </p:nvSpPr>
        <p:spPr bwMode="auto">
          <a:xfrm>
            <a:off x="163511" y="6573838"/>
            <a:ext cx="3268177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Aft>
                <a:spcPts val="600"/>
              </a:spcAft>
              <a:defRPr/>
            </a:pPr>
            <a:r>
              <a:rPr lang="ru-RU" altLang="ru-RU" sz="900" b="1" dirty="0" smtClean="0">
                <a:solidFill>
                  <a:srgbClr val="B70D18"/>
                </a:solidFill>
                <a:latin typeface="Calibri" panose="020F0502020204030204" pitchFamily="34" charset="0"/>
              </a:rPr>
              <a:t>© ООО «Капитал Лайф Страхование Жизни», 2024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359" y="547891"/>
            <a:ext cx="3058963" cy="722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75362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4"/>
          <p:cNvSpPr>
            <a:spLocks noGrp="1" noChangeArrowheads="1"/>
          </p:cNvSpPr>
          <p:nvPr>
            <p:ph type="ctrTitle" sz="quarter"/>
          </p:nvPr>
        </p:nvSpPr>
        <p:spPr>
          <a:xfrm>
            <a:off x="148693" y="472023"/>
            <a:ext cx="7403574" cy="586311"/>
          </a:xfrm>
          <a:prstGeom prst="rect">
            <a:avLst/>
          </a:prstGeom>
        </p:spPr>
        <p:txBody>
          <a:bodyPr/>
          <a:lstStyle>
            <a:lvl1pPr>
              <a:defRPr sz="2500" baseline="0"/>
            </a:lvl1pPr>
          </a:lstStyle>
          <a:p>
            <a:pPr lvl="0"/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3. Стандартный текстов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Объект 3"/>
          <p:cNvSpPr>
            <a:spLocks noGrp="1"/>
          </p:cNvSpPr>
          <p:nvPr>
            <p:ph sz="half" idx="2"/>
          </p:nvPr>
        </p:nvSpPr>
        <p:spPr>
          <a:xfrm>
            <a:off x="239493" y="1469876"/>
            <a:ext cx="8644123" cy="4999290"/>
          </a:xfrm>
          <a:prstGeom prst="rect">
            <a:avLst/>
          </a:prstGeom>
        </p:spPr>
        <p:txBody>
          <a:bodyPr lIns="0" tIns="0" bIns="90000"/>
          <a:lstStyle>
            <a:lvl1pPr marL="285750" indent="-285750">
              <a:buClr>
                <a:srgbClr val="9E0918"/>
              </a:buClr>
              <a:buSzPct val="85000"/>
              <a:buFont typeface="Wingdings" panose="05000000000000000000" pitchFamily="2" charset="2"/>
              <a:buChar char="§"/>
              <a:defRPr sz="2400">
                <a:solidFill>
                  <a:srgbClr val="323232"/>
                </a:solidFill>
                <a:latin typeface="Calibri" panose="020F0502020204030204" pitchFamily="34" charset="0"/>
              </a:defRPr>
            </a:lvl1pPr>
            <a:lvl2pPr marL="742950" indent="-285750">
              <a:buClr>
                <a:srgbClr val="9E0918"/>
              </a:buClr>
              <a:buSzPct val="50000"/>
              <a:buFont typeface="Wingdings" panose="05000000000000000000" pitchFamily="2" charset="2"/>
              <a:buChar char="q"/>
              <a:defRPr sz="1800">
                <a:solidFill>
                  <a:srgbClr val="323232"/>
                </a:solidFill>
                <a:latin typeface="Calibri" panose="020F0502020204030204" pitchFamily="34" charset="0"/>
              </a:defRPr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</p:txBody>
      </p:sp>
      <p:sp>
        <p:nvSpPr>
          <p:cNvPr id="22" name="Прямоугольник 16"/>
          <p:cNvSpPr>
            <a:spLocks noChangeArrowheads="1"/>
          </p:cNvSpPr>
          <p:nvPr userDrawn="1"/>
        </p:nvSpPr>
        <p:spPr bwMode="auto">
          <a:xfrm>
            <a:off x="163511" y="6573838"/>
            <a:ext cx="3268177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Aft>
                <a:spcPts val="600"/>
              </a:spcAft>
              <a:defRPr/>
            </a:pPr>
            <a:r>
              <a:rPr lang="ru-RU" altLang="ru-RU" sz="900" b="1" dirty="0" smtClean="0">
                <a:solidFill>
                  <a:srgbClr val="B70D18"/>
                </a:solidFill>
                <a:latin typeface="Calibri" panose="020F0502020204030204" pitchFamily="34" charset="0"/>
              </a:rPr>
              <a:t>© ООО «Капитал Лайф Страхование Жизни», 2024</a:t>
            </a:r>
          </a:p>
        </p:txBody>
      </p:sp>
      <p:sp>
        <p:nvSpPr>
          <p:cNvPr id="23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239491" y="204471"/>
            <a:ext cx="7631185" cy="852095"/>
          </a:xfrm>
          <a:prstGeom prst="rect">
            <a:avLst/>
          </a:prstGeom>
        </p:spPr>
        <p:txBody>
          <a:bodyPr lIns="0" tIns="0" rIns="0" bIns="0" anchor="ctr">
            <a:normAutofit/>
          </a:bodyPr>
          <a:lstStyle>
            <a:lvl1pPr>
              <a:defRPr sz="3200" baseline="0"/>
            </a:lvl1pPr>
          </a:lstStyle>
          <a:p>
            <a:r>
              <a:rPr lang="ru-RU" dirty="0" smtClean="0"/>
              <a:t>СТАНДАРТНЫЙ ТЕКСТОВЫЙ СЛАЙД</a:t>
            </a:r>
            <a:endParaRPr lang="ru-RU" dirty="0"/>
          </a:p>
        </p:txBody>
      </p:sp>
      <p:cxnSp>
        <p:nvCxnSpPr>
          <p:cNvPr id="24" name="Прямая соединительная линия 23"/>
          <p:cNvCxnSpPr/>
          <p:nvPr userDrawn="1"/>
        </p:nvCxnSpPr>
        <p:spPr bwMode="auto">
          <a:xfrm>
            <a:off x="239492" y="1258617"/>
            <a:ext cx="8644124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B70D18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25" name="Рисунок 2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3817" y="269629"/>
            <a:ext cx="710005" cy="710005"/>
          </a:xfrm>
          <a:prstGeom prst="rect">
            <a:avLst/>
          </a:prstGeom>
        </p:spPr>
      </p:pic>
      <p:sp>
        <p:nvSpPr>
          <p:cNvPr id="2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164478" y="6572821"/>
            <a:ext cx="719138" cy="225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900">
                <a:solidFill>
                  <a:srgbClr val="323232"/>
                </a:solidFill>
                <a:latin typeface="Calibri" panose="020F0502020204030204" pitchFamily="34" charset="0"/>
                <a:cs typeface="Arial" charset="0"/>
              </a:defRPr>
            </a:lvl1pPr>
          </a:lstStyle>
          <a:p>
            <a:pPr>
              <a:defRPr/>
            </a:pPr>
            <a:fld id="{00F11FE4-8E33-4FB2-87A2-C9DFC016509D}" type="slidenum">
              <a:rPr lang="ru-RU" altLang="ru-RU" smtClean="0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38994549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5. Слайд две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Текст 2"/>
          <p:cNvSpPr>
            <a:spLocks noGrp="1"/>
          </p:cNvSpPr>
          <p:nvPr>
            <p:ph type="body" idx="13" hasCustomPrompt="1"/>
          </p:nvPr>
        </p:nvSpPr>
        <p:spPr>
          <a:xfrm>
            <a:off x="239493" y="1454050"/>
            <a:ext cx="4150013" cy="639762"/>
          </a:xfrm>
          <a:prstGeom prst="rect">
            <a:avLst/>
          </a:prstGeom>
        </p:spPr>
        <p:txBody>
          <a:bodyPr lIns="0" tIns="0" rIns="0" bIns="0" anchor="ctr">
            <a:normAutofit/>
          </a:bodyPr>
          <a:lstStyle>
            <a:lvl1pPr marL="0" indent="0" algn="ctr">
              <a:buNone/>
              <a:defRPr sz="2400" b="1" baseline="0">
                <a:solidFill>
                  <a:srgbClr val="323232"/>
                </a:solidFill>
                <a:latin typeface="Calibri" panose="020F050202020403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dirty="0" smtClean="0"/>
              <a:t>ЗАГОЛОВОК КОЛОНКИ 1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239491" y="204471"/>
            <a:ext cx="7631185" cy="852095"/>
          </a:xfrm>
          <a:prstGeom prst="rect">
            <a:avLst/>
          </a:prstGeom>
        </p:spPr>
        <p:txBody>
          <a:bodyPr lIns="0" tIns="0" rIns="0" bIns="0" anchor="ctr">
            <a:normAutofit/>
          </a:bodyPr>
          <a:lstStyle>
            <a:lvl1pPr>
              <a:defRPr sz="3200"/>
            </a:lvl1pPr>
          </a:lstStyle>
          <a:p>
            <a:r>
              <a:rPr lang="ru-RU" dirty="0" smtClean="0"/>
              <a:t>СЛАЙД С ДВУМЯ КОЛОНКАМИ</a:t>
            </a:r>
            <a:endParaRPr lang="ru-RU" dirty="0"/>
          </a:p>
        </p:txBody>
      </p:sp>
      <p:cxnSp>
        <p:nvCxnSpPr>
          <p:cNvPr id="14" name="Прямая соединительная линия 13"/>
          <p:cNvCxnSpPr/>
          <p:nvPr userDrawn="1"/>
        </p:nvCxnSpPr>
        <p:spPr bwMode="auto">
          <a:xfrm>
            <a:off x="239492" y="1258617"/>
            <a:ext cx="8644124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B70D18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7" name="Прямоугольник 16"/>
          <p:cNvSpPr>
            <a:spLocks noChangeArrowheads="1"/>
          </p:cNvSpPr>
          <p:nvPr userDrawn="1"/>
        </p:nvSpPr>
        <p:spPr bwMode="auto">
          <a:xfrm>
            <a:off x="163511" y="6573838"/>
            <a:ext cx="3268177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Aft>
                <a:spcPts val="600"/>
              </a:spcAft>
              <a:defRPr/>
            </a:pPr>
            <a:r>
              <a:rPr lang="ru-RU" altLang="ru-RU" sz="900" dirty="0" smtClean="0">
                <a:solidFill>
                  <a:srgbClr val="B70D18"/>
                </a:solidFill>
                <a:latin typeface="Calibri" panose="020F0502020204030204" pitchFamily="34" charset="0"/>
              </a:rPr>
              <a:t>© ООО «Капитал Лайф Страхование Жизни», 2024</a:t>
            </a:r>
          </a:p>
        </p:txBody>
      </p:sp>
      <p:sp>
        <p:nvSpPr>
          <p:cNvPr id="21" name="Текст 8"/>
          <p:cNvSpPr>
            <a:spLocks noGrp="1"/>
          </p:cNvSpPr>
          <p:nvPr>
            <p:ph idx="1"/>
          </p:nvPr>
        </p:nvSpPr>
        <p:spPr>
          <a:xfrm>
            <a:off x="225630" y="2189728"/>
            <a:ext cx="4185005" cy="419397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</p:txBody>
      </p:sp>
      <p:sp>
        <p:nvSpPr>
          <p:cNvPr id="22" name="Текст 2"/>
          <p:cNvSpPr>
            <a:spLocks noGrp="1"/>
          </p:cNvSpPr>
          <p:nvPr>
            <p:ph type="body" idx="14" hasCustomPrompt="1"/>
          </p:nvPr>
        </p:nvSpPr>
        <p:spPr>
          <a:xfrm>
            <a:off x="4702301" y="1454050"/>
            <a:ext cx="4150013" cy="639762"/>
          </a:xfrm>
          <a:prstGeom prst="rect">
            <a:avLst/>
          </a:prstGeom>
        </p:spPr>
        <p:txBody>
          <a:bodyPr lIns="0" tIns="0" rIns="0" bIns="0" anchor="ctr">
            <a:normAutofit/>
          </a:bodyPr>
          <a:lstStyle>
            <a:lvl1pPr marL="0" indent="0" algn="ctr">
              <a:buNone/>
              <a:defRPr sz="2400" b="1" baseline="0">
                <a:solidFill>
                  <a:srgbClr val="323232"/>
                </a:solidFill>
                <a:latin typeface="Calibri" panose="020F050202020403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dirty="0" smtClean="0"/>
              <a:t>ЗАГОЛОВОК КОЛОНКИ 2</a:t>
            </a:r>
          </a:p>
        </p:txBody>
      </p:sp>
      <p:sp>
        <p:nvSpPr>
          <p:cNvPr id="25" name="Текст 8"/>
          <p:cNvSpPr>
            <a:spLocks noGrp="1"/>
          </p:cNvSpPr>
          <p:nvPr>
            <p:ph idx="15"/>
          </p:nvPr>
        </p:nvSpPr>
        <p:spPr>
          <a:xfrm>
            <a:off x="4696669" y="2179177"/>
            <a:ext cx="4177154" cy="422162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</p:txBody>
      </p:sp>
      <p:pic>
        <p:nvPicPr>
          <p:cNvPr id="12" name="Рисунок 11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63817" y="269629"/>
            <a:ext cx="710005" cy="710005"/>
          </a:xfrm>
          <a:prstGeom prst="rect">
            <a:avLst/>
          </a:prstGeom>
        </p:spPr>
      </p:pic>
      <p:sp>
        <p:nvSpPr>
          <p:cNvPr id="13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164478" y="6572821"/>
            <a:ext cx="719138" cy="225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900">
                <a:solidFill>
                  <a:srgbClr val="323232"/>
                </a:solidFill>
                <a:latin typeface="Calibri" panose="020F0502020204030204" pitchFamily="34" charset="0"/>
                <a:cs typeface="Arial" charset="0"/>
              </a:defRPr>
            </a:lvl1pPr>
          </a:lstStyle>
          <a:p>
            <a:pPr>
              <a:defRPr/>
            </a:pPr>
            <a:fld id="{00F11FE4-8E33-4FB2-87A2-C9DFC016509D}" type="slidenum">
              <a:rPr lang="ru-RU" altLang="ru-RU" smtClean="0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18525652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7. Слайд с объектом и текстом гориз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Объект 3"/>
          <p:cNvSpPr>
            <a:spLocks noGrp="1"/>
          </p:cNvSpPr>
          <p:nvPr>
            <p:ph sz="half" idx="14"/>
          </p:nvPr>
        </p:nvSpPr>
        <p:spPr>
          <a:xfrm>
            <a:off x="239492" y="1444239"/>
            <a:ext cx="8644123" cy="4289988"/>
          </a:xfrm>
          <a:prstGeom prst="rect">
            <a:avLst/>
          </a:prstGeom>
        </p:spPr>
        <p:txBody>
          <a:bodyPr lIns="0" tIns="0" bIns="90000"/>
          <a:lstStyle>
            <a:lvl1pPr marL="0" indent="0">
              <a:buClr>
                <a:srgbClr val="9E0918"/>
              </a:buClr>
              <a:buSzPct val="85000"/>
              <a:buFont typeface="Wingdings" panose="05000000000000000000" pitchFamily="2" charset="2"/>
              <a:buNone/>
              <a:defRPr sz="2400">
                <a:solidFill>
                  <a:srgbClr val="323232"/>
                </a:solidFill>
                <a:latin typeface="Calibri" panose="020F0502020204030204" pitchFamily="34" charset="0"/>
              </a:defRPr>
            </a:lvl1pPr>
            <a:lvl2pPr marL="628650" indent="-171450">
              <a:buClr>
                <a:srgbClr val="9E0918"/>
              </a:buClr>
              <a:buSzPct val="40000"/>
              <a:buFont typeface="Wingdings" panose="05000000000000000000" pitchFamily="2" charset="2"/>
              <a:buChar char="q"/>
              <a:defRPr sz="1800">
                <a:solidFill>
                  <a:srgbClr val="323232"/>
                </a:solidFill>
                <a:latin typeface="Calibri" panose="020F0502020204030204" pitchFamily="34" charset="0"/>
              </a:defRPr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Прямоугольник 16"/>
          <p:cNvSpPr>
            <a:spLocks noChangeArrowheads="1"/>
          </p:cNvSpPr>
          <p:nvPr userDrawn="1"/>
        </p:nvSpPr>
        <p:spPr bwMode="auto">
          <a:xfrm>
            <a:off x="163511" y="6573838"/>
            <a:ext cx="3268177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Aft>
                <a:spcPts val="600"/>
              </a:spcAft>
              <a:defRPr/>
            </a:pPr>
            <a:r>
              <a:rPr lang="ru-RU" altLang="ru-RU" sz="900" dirty="0" smtClean="0">
                <a:solidFill>
                  <a:srgbClr val="B70D18"/>
                </a:solidFill>
                <a:latin typeface="Calibri" panose="020F0502020204030204" pitchFamily="34" charset="0"/>
              </a:rPr>
              <a:t>© ООО «Капитал Лайф Страхование Жизни», 2024</a:t>
            </a:r>
          </a:p>
        </p:txBody>
      </p:sp>
      <p:sp>
        <p:nvSpPr>
          <p:cNvPr id="16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239491" y="204471"/>
            <a:ext cx="7631185" cy="852095"/>
          </a:xfrm>
          <a:prstGeom prst="rect">
            <a:avLst/>
          </a:prstGeom>
        </p:spPr>
        <p:txBody>
          <a:bodyPr lIns="0" tIns="0" rIns="0" bIns="0" anchor="ctr">
            <a:normAutofit/>
          </a:bodyPr>
          <a:lstStyle>
            <a:lvl1pPr>
              <a:defRPr sz="3200" baseline="0"/>
            </a:lvl1pPr>
          </a:lstStyle>
          <a:p>
            <a:r>
              <a:rPr lang="ru-RU" dirty="0" smtClean="0"/>
              <a:t>СЛАЙД С ОБЪЕКТОМ И ТЕКСТОМ</a:t>
            </a:r>
            <a:endParaRPr lang="ru-RU" dirty="0"/>
          </a:p>
        </p:txBody>
      </p:sp>
      <p:cxnSp>
        <p:nvCxnSpPr>
          <p:cNvPr id="17" name="Прямая соединительная линия 16"/>
          <p:cNvCxnSpPr/>
          <p:nvPr userDrawn="1"/>
        </p:nvCxnSpPr>
        <p:spPr bwMode="auto">
          <a:xfrm>
            <a:off x="239492" y="1258617"/>
            <a:ext cx="8644124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B70D18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19" name="Рисунок 18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63817" y="269629"/>
            <a:ext cx="710005" cy="710005"/>
          </a:xfrm>
          <a:prstGeom prst="rect">
            <a:avLst/>
          </a:prstGeom>
        </p:spPr>
      </p:pic>
      <p:sp>
        <p:nvSpPr>
          <p:cNvPr id="2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164478" y="6572821"/>
            <a:ext cx="719138" cy="225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900">
                <a:solidFill>
                  <a:srgbClr val="323232"/>
                </a:solidFill>
                <a:latin typeface="Calibri" panose="020F0502020204030204" pitchFamily="34" charset="0"/>
                <a:cs typeface="Arial" charset="0"/>
              </a:defRPr>
            </a:lvl1pPr>
          </a:lstStyle>
          <a:p>
            <a:pPr>
              <a:defRPr/>
            </a:pPr>
            <a:fld id="{00F11FE4-8E33-4FB2-87A2-C9DFC016509D}" type="slidenum">
              <a:rPr lang="ru-RU" altLang="ru-RU" smtClean="0"/>
              <a:pPr>
                <a:defRPr/>
              </a:pPr>
              <a:t>‹#›</a:t>
            </a:fld>
            <a:endParaRPr lang="ru-RU" altLang="ru-RU" dirty="0"/>
          </a:p>
        </p:txBody>
      </p:sp>
      <p:sp>
        <p:nvSpPr>
          <p:cNvPr id="23" name="Объект 3"/>
          <p:cNvSpPr>
            <a:spLocks noGrp="1"/>
          </p:cNvSpPr>
          <p:nvPr>
            <p:ph sz="half" idx="2"/>
          </p:nvPr>
        </p:nvSpPr>
        <p:spPr>
          <a:xfrm>
            <a:off x="239493" y="5845322"/>
            <a:ext cx="8644123" cy="623843"/>
          </a:xfrm>
          <a:prstGeom prst="rect">
            <a:avLst/>
          </a:prstGeom>
        </p:spPr>
        <p:txBody>
          <a:bodyPr lIns="0" tIns="0" bIns="90000">
            <a:noAutofit/>
          </a:bodyPr>
          <a:lstStyle>
            <a:lvl1pPr marL="285750" indent="-285750">
              <a:buClr>
                <a:srgbClr val="9E0918"/>
              </a:buClr>
              <a:buSzPct val="85000"/>
              <a:buFont typeface="Wingdings" panose="05000000000000000000" pitchFamily="2" charset="2"/>
              <a:buChar char="§"/>
              <a:defRPr sz="1800">
                <a:solidFill>
                  <a:srgbClr val="323232"/>
                </a:solidFill>
                <a:latin typeface="Calibri" panose="020F0502020204030204" pitchFamily="34" charset="0"/>
              </a:defRPr>
            </a:lvl1pPr>
            <a:lvl2pPr marL="742950" indent="-285750">
              <a:buClr>
                <a:srgbClr val="9E0918"/>
              </a:buClr>
              <a:buSzPct val="50000"/>
              <a:buFont typeface="Wingdings" panose="05000000000000000000" pitchFamily="2" charset="2"/>
              <a:buChar char="q"/>
              <a:defRPr sz="1400">
                <a:solidFill>
                  <a:srgbClr val="323232"/>
                </a:solidFill>
                <a:latin typeface="Calibri" panose="020F0502020204030204" pitchFamily="34" charset="0"/>
              </a:defRPr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14321130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57A2D63-DF2B-40E0-8BDF-47304E6298BB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25.11.2024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9960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Holder 4"/>
          <p:cNvSpPr>
            <a:spLocks noGrp="1"/>
          </p:cNvSpPr>
          <p:nvPr>
            <p:ph type="sldNum" sz="quarter" idx="11"/>
          </p:nvPr>
        </p:nvSpPr>
        <p:spPr/>
        <p:txBody>
          <a:bodyPr lIns="0" tIns="0" rIns="0" bIns="0"/>
          <a:lstStyle>
            <a:lvl1pPr marL="22271">
              <a:defRPr sz="1100">
                <a:solidFill>
                  <a:srgbClr val="941711"/>
                </a:solidFill>
                <a:latin typeface="Aktiv Grotesk Corp"/>
                <a:cs typeface="Aktiv Grotesk Corp"/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0262876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763648" y="393268"/>
            <a:ext cx="5616702" cy="8788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800" b="1" i="0">
                <a:solidFill>
                  <a:srgbClr val="C00000"/>
                </a:solidFill>
                <a:latin typeface="Carlito"/>
                <a:cs typeface="Carlito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11/25/2024</a:t>
            </a:fld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260216" y="6570663"/>
            <a:ext cx="719137" cy="225425"/>
          </a:xfrm>
        </p:spPr>
        <p:txBody>
          <a:bodyPr/>
          <a:lstStyle>
            <a:lvl1pPr>
              <a:defRPr>
                <a:solidFill>
                  <a:srgbClr val="323232"/>
                </a:solidFill>
                <a:latin typeface="Calibri" panose="020F0502020204030204" pitchFamily="34" charset="0"/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0675114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Стандартный слайд_ОДНА КОЛОНК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260222" y="6570673"/>
            <a:ext cx="719137" cy="225425"/>
          </a:xfrm>
          <a:prstGeom prst="rect">
            <a:avLst/>
          </a:prstGeom>
        </p:spPr>
        <p:txBody>
          <a:bodyPr lIns="91436" tIns="45718" rIns="91436" bIns="45718"/>
          <a:lstStyle>
            <a:lvl1pPr>
              <a:defRPr>
                <a:solidFill>
                  <a:srgbClr val="323232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EF5F6DA1-E5CE-4562-AEB4-9B110C031626}" type="slidenum">
              <a:rPr lang="ru-RU" altLang="ru-RU" smtClean="0"/>
              <a:pPr>
                <a:defRPr/>
              </a:pPr>
              <a:t>‹#›</a:t>
            </a:fld>
            <a:endParaRPr lang="ru-RU" altLang="ru-RU" dirty="0"/>
          </a:p>
        </p:txBody>
      </p:sp>
      <p:sp>
        <p:nvSpPr>
          <p:cNvPr id="17" name="Объект 3"/>
          <p:cNvSpPr>
            <a:spLocks noGrp="1"/>
          </p:cNvSpPr>
          <p:nvPr>
            <p:ph sz="half" idx="2"/>
          </p:nvPr>
        </p:nvSpPr>
        <p:spPr>
          <a:xfrm>
            <a:off x="239499" y="2355851"/>
            <a:ext cx="8644123" cy="3951288"/>
          </a:xfrm>
          <a:prstGeom prst="rect">
            <a:avLst/>
          </a:prstGeom>
        </p:spPr>
        <p:txBody>
          <a:bodyPr lIns="0" tIns="0" rIns="91436" bIns="89996"/>
          <a:lstStyle>
            <a:lvl1pPr marL="285737" indent="-285737">
              <a:buClr>
                <a:srgbClr val="9E0918"/>
              </a:buClr>
              <a:buSzPct val="85000"/>
              <a:buFont typeface="Wingdings" panose="05000000000000000000" pitchFamily="2" charset="2"/>
              <a:buChar char="§"/>
              <a:defRPr sz="1900">
                <a:solidFill>
                  <a:srgbClr val="323232"/>
                </a:solidFill>
                <a:latin typeface="Calibri" panose="020F0502020204030204" pitchFamily="34" charset="0"/>
              </a:defRPr>
            </a:lvl1pPr>
            <a:lvl2pPr marL="628619" indent="-171442">
              <a:buClr>
                <a:srgbClr val="9E0918"/>
              </a:buClr>
              <a:buSzPct val="50000"/>
              <a:buFont typeface="Wingdings" panose="05000000000000000000" pitchFamily="2" charset="2"/>
              <a:buChar char="q"/>
              <a:defRPr sz="1600">
                <a:solidFill>
                  <a:srgbClr val="323232"/>
                </a:solidFill>
                <a:latin typeface="Calibri" panose="020F0502020204030204" pitchFamily="34" charset="0"/>
              </a:defRPr>
            </a:lvl2pPr>
            <a:lvl3pPr>
              <a:defRPr sz="19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  <p:sp>
        <p:nvSpPr>
          <p:cNvPr id="18" name="Текст 2"/>
          <p:cNvSpPr>
            <a:spLocks noGrp="1"/>
          </p:cNvSpPr>
          <p:nvPr>
            <p:ph type="body" idx="13" hasCustomPrompt="1"/>
          </p:nvPr>
        </p:nvSpPr>
        <p:spPr>
          <a:xfrm>
            <a:off x="239499" y="1684794"/>
            <a:ext cx="8644123" cy="639763"/>
          </a:xfrm>
          <a:prstGeom prst="rect">
            <a:avLst/>
          </a:prstGeom>
        </p:spPr>
        <p:txBody>
          <a:bodyPr lIns="0" tIns="0" rIns="0" bIns="0" anchor="t"/>
          <a:lstStyle>
            <a:lvl1pPr marL="0" indent="0">
              <a:buNone/>
              <a:defRPr sz="1900" b="1">
                <a:solidFill>
                  <a:srgbClr val="323232"/>
                </a:solidFill>
                <a:latin typeface="Calibri" panose="020F0502020204030204" pitchFamily="34" charset="0"/>
              </a:defRPr>
            </a:lvl1pPr>
            <a:lvl2pPr marL="457178" indent="0">
              <a:buNone/>
              <a:defRPr sz="2000" b="1"/>
            </a:lvl2pPr>
            <a:lvl3pPr marL="914354" indent="0">
              <a:buNone/>
              <a:defRPr sz="1900" b="1"/>
            </a:lvl3pPr>
            <a:lvl4pPr marL="1371532" indent="0">
              <a:buNone/>
              <a:defRPr sz="1600" b="1"/>
            </a:lvl4pPr>
            <a:lvl5pPr marL="1828709" indent="0">
              <a:buNone/>
              <a:defRPr sz="1600" b="1"/>
            </a:lvl5pPr>
            <a:lvl6pPr marL="2285886" indent="0">
              <a:buNone/>
              <a:defRPr sz="1600" b="1"/>
            </a:lvl6pPr>
            <a:lvl7pPr marL="2743062" indent="0">
              <a:buNone/>
              <a:defRPr sz="1600" b="1"/>
            </a:lvl7pPr>
            <a:lvl8pPr marL="3200240" indent="0">
              <a:buNone/>
              <a:defRPr sz="1600" b="1"/>
            </a:lvl8pPr>
            <a:lvl9pPr marL="3657418" indent="0">
              <a:buNone/>
              <a:defRPr sz="1600" b="1"/>
            </a:lvl9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8" name="Заголовок 7"/>
          <p:cNvSpPr>
            <a:spLocks noGrp="1"/>
          </p:cNvSpPr>
          <p:nvPr>
            <p:ph type="title" hasCustomPrompt="1"/>
          </p:nvPr>
        </p:nvSpPr>
        <p:spPr>
          <a:xfrm>
            <a:off x="239498" y="204481"/>
            <a:ext cx="7581317" cy="852095"/>
          </a:xfrm>
          <a:prstGeom prst="rect">
            <a:avLst/>
          </a:prstGeom>
        </p:spPr>
        <p:txBody>
          <a:bodyPr lIns="0" tIns="0" rIns="0" bIns="0" anchor="ctr">
            <a:normAutofit/>
          </a:bodyPr>
          <a:lstStyle>
            <a:lvl1pPr>
              <a:defRPr sz="2800"/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cxnSp>
        <p:nvCxnSpPr>
          <p:cNvPr id="11" name="Прямая соединительная линия 10"/>
          <p:cNvCxnSpPr/>
          <p:nvPr userDrawn="1"/>
        </p:nvCxnSpPr>
        <p:spPr bwMode="auto">
          <a:xfrm>
            <a:off x="239494" y="1258617"/>
            <a:ext cx="8644124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B70D18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12" name="Рисунок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0222" y="269639"/>
            <a:ext cx="613606" cy="710005"/>
          </a:xfrm>
          <a:prstGeom prst="rect">
            <a:avLst/>
          </a:prstGeom>
        </p:spPr>
      </p:pic>
      <p:sp>
        <p:nvSpPr>
          <p:cNvPr id="13" name="Прямоугольник 16"/>
          <p:cNvSpPr>
            <a:spLocks noChangeArrowheads="1"/>
          </p:cNvSpPr>
          <p:nvPr userDrawn="1"/>
        </p:nvSpPr>
        <p:spPr bwMode="auto">
          <a:xfrm>
            <a:off x="163517" y="6573847"/>
            <a:ext cx="3268177" cy="23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6" tIns="45718" rIns="91436" bIns="45718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Aft>
                <a:spcPts val="600"/>
              </a:spcAft>
              <a:defRPr/>
            </a:pPr>
            <a:r>
              <a:rPr lang="ru-RU" altLang="ru-RU" sz="900" dirty="0" smtClean="0">
                <a:solidFill>
                  <a:srgbClr val="B70D18"/>
                </a:solidFill>
                <a:latin typeface="Calibri" panose="020F0502020204030204" pitchFamily="34" charset="0"/>
              </a:rPr>
              <a:t>© ООО «Капитал Лайф Страхование Жизни», 2024</a:t>
            </a:r>
          </a:p>
        </p:txBody>
      </p:sp>
    </p:spTree>
    <p:extLst>
      <p:ext uri="{BB962C8B-B14F-4D97-AF65-F5344CB8AC3E}">
        <p14:creationId xmlns:p14="http://schemas.microsoft.com/office/powerpoint/2010/main" val="34628864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. Титульный ли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16"/>
          <p:cNvSpPr>
            <a:spLocks noChangeArrowheads="1"/>
          </p:cNvSpPr>
          <p:nvPr/>
        </p:nvSpPr>
        <p:spPr bwMode="auto">
          <a:xfrm>
            <a:off x="163513" y="6573838"/>
            <a:ext cx="1124026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Aft>
                <a:spcPts val="600"/>
              </a:spcAft>
              <a:defRPr/>
            </a:pPr>
            <a:r>
              <a:rPr lang="ru-RU" altLang="ru-RU" sz="800" b="0" dirty="0" smtClean="0">
                <a:solidFill>
                  <a:srgbClr val="FFFFFF"/>
                </a:solidFill>
                <a:latin typeface="Calibri" panose="020F050202020403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© 201</a:t>
            </a:r>
            <a:r>
              <a:rPr lang="en-US" altLang="ru-RU" sz="800" b="0" dirty="0" smtClean="0">
                <a:solidFill>
                  <a:srgbClr val="FFFFFF"/>
                </a:solidFill>
                <a:latin typeface="Calibri" panose="020F050202020403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8</a:t>
            </a:r>
            <a:r>
              <a:rPr lang="ru-RU" altLang="ru-RU" sz="800" b="0" dirty="0" smtClean="0">
                <a:solidFill>
                  <a:srgbClr val="FFFFFF"/>
                </a:solidFill>
                <a:latin typeface="Calibri" panose="020F050202020403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КАПИТАЛ </a:t>
            </a:r>
            <a:r>
              <a:rPr lang="en-US" altLang="ru-RU" sz="800" b="0" dirty="0" smtClean="0">
                <a:solidFill>
                  <a:srgbClr val="FFFFFF"/>
                </a:solidFill>
                <a:latin typeface="Calibri" panose="020F050202020403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LIFE</a:t>
            </a:r>
            <a:endParaRPr lang="ru-RU" altLang="ru-RU" sz="800" b="0" dirty="0" smtClean="0">
              <a:solidFill>
                <a:srgbClr val="FFFFFF"/>
              </a:solidFill>
              <a:latin typeface="Calibri" panose="020F050202020403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5" name="Прямоугольник 14"/>
          <p:cNvSpPr/>
          <p:nvPr/>
        </p:nvSpPr>
        <p:spPr bwMode="auto">
          <a:xfrm>
            <a:off x="3286125" y="6383338"/>
            <a:ext cx="2638425" cy="45720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0" tIns="0" rIns="0" bIns="0" numCol="1" rtlCol="0" anchor="b" anchorCtr="0" compatLnSpc="1">
            <a:prstTxWarp prst="textNoShape">
              <a:avLst/>
            </a:prstTxWarp>
          </a:bodyPr>
          <a:lstStyle/>
          <a:p>
            <a:pPr algn="ctr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b="1" dirty="0" smtClean="0">
                <a:solidFill>
                  <a:srgbClr val="FFFFFF"/>
                </a:solidFill>
              </a:rPr>
              <a:t>KAPLIFE.RU</a:t>
            </a:r>
            <a:endParaRPr lang="ru-RU" b="1" dirty="0" smtClean="0">
              <a:solidFill>
                <a:srgbClr val="FFFFFF"/>
              </a:solidFill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036" y="216125"/>
            <a:ext cx="3214116" cy="817626"/>
          </a:xfrm>
          <a:prstGeom prst="rect">
            <a:avLst/>
          </a:prstGeom>
        </p:spPr>
      </p:pic>
      <p:cxnSp>
        <p:nvCxnSpPr>
          <p:cNvPr id="10" name="Прямая соединительная линия 9"/>
          <p:cNvCxnSpPr/>
          <p:nvPr/>
        </p:nvCxnSpPr>
        <p:spPr bwMode="auto">
          <a:xfrm>
            <a:off x="239492" y="1269375"/>
            <a:ext cx="8644124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B70D18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1" name="Прямоугольник 10"/>
          <p:cNvSpPr/>
          <p:nvPr/>
        </p:nvSpPr>
        <p:spPr bwMode="auto">
          <a:xfrm>
            <a:off x="3286125" y="6383338"/>
            <a:ext cx="2638425" cy="45720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0" tIns="0" rIns="0" bIns="0" numCol="1" rtlCol="0" anchor="b" anchorCtr="0" compatLnSpc="1">
            <a:prstTxWarp prst="textNoShape">
              <a:avLst/>
            </a:prstTxWarp>
          </a:bodyPr>
          <a:lstStyle/>
          <a:p>
            <a:pPr algn="ctr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b="1" dirty="0" smtClean="0">
                <a:solidFill>
                  <a:srgbClr val="B70D18"/>
                </a:solidFill>
              </a:rPr>
              <a:t>KAPLIFE.RU</a:t>
            </a:r>
            <a:endParaRPr lang="ru-RU" b="1" dirty="0" smtClean="0">
              <a:solidFill>
                <a:srgbClr val="B70D18"/>
              </a:solidFill>
            </a:endParaRPr>
          </a:p>
        </p:txBody>
      </p:sp>
      <p:sp>
        <p:nvSpPr>
          <p:cNvPr id="16" name="Rectangle 24"/>
          <p:cNvSpPr>
            <a:spLocks noGrp="1" noChangeArrowheads="1"/>
          </p:cNvSpPr>
          <p:nvPr>
            <p:ph type="ctrTitle" sz="quarter" hasCustomPrompt="1"/>
          </p:nvPr>
        </p:nvSpPr>
        <p:spPr>
          <a:xfrm>
            <a:off x="965994" y="2720202"/>
            <a:ext cx="7212012" cy="1012664"/>
          </a:xfrm>
          <a:prstGeom prst="rect">
            <a:avLst/>
          </a:prstGeom>
        </p:spPr>
        <p:txBody>
          <a:bodyPr lIns="0" tIns="0" rIns="0" bIns="0"/>
          <a:lstStyle>
            <a:lvl1pPr algn="ctr">
              <a:defRPr sz="2800" baseline="0">
                <a:solidFill>
                  <a:srgbClr val="323232"/>
                </a:solidFill>
                <a:latin typeface="Calibri" panose="020F050202020403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ru-RU" noProof="0" dirty="0" smtClean="0"/>
              <a:t>ЗАГОЛОВОК</a:t>
            </a:r>
          </a:p>
        </p:txBody>
      </p:sp>
      <p:sp>
        <p:nvSpPr>
          <p:cNvPr id="17" name="Текст 11"/>
          <p:cNvSpPr>
            <a:spLocks noGrp="1"/>
          </p:cNvSpPr>
          <p:nvPr>
            <p:ph type="body" sz="quarter" idx="11" hasCustomPrompt="1"/>
          </p:nvPr>
        </p:nvSpPr>
        <p:spPr>
          <a:xfrm>
            <a:off x="976313" y="4163163"/>
            <a:ext cx="7191375" cy="70732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2000" b="1">
                <a:solidFill>
                  <a:srgbClr val="666666"/>
                </a:solidFill>
                <a:latin typeface="Calibri" panose="020F0502020204030204" pitchFamily="34" charset="0"/>
              </a:defRPr>
            </a:lvl1pPr>
          </a:lstStyle>
          <a:p>
            <a:pPr lvl="0"/>
            <a:r>
              <a:rPr lang="ru-RU" dirty="0" smtClean="0"/>
              <a:t>ПОДЗАГОЛОВОК</a:t>
            </a:r>
          </a:p>
        </p:txBody>
      </p:sp>
    </p:spTree>
    <p:extLst>
      <p:ext uri="{BB962C8B-B14F-4D97-AF65-F5344CB8AC3E}">
        <p14:creationId xmlns:p14="http://schemas.microsoft.com/office/powerpoint/2010/main" val="17948099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2_Слайд-раздел без изображени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Текст 11"/>
          <p:cNvSpPr>
            <a:spLocks noGrp="1"/>
          </p:cNvSpPr>
          <p:nvPr>
            <p:ph type="body" sz="quarter" idx="11" hasCustomPrompt="1"/>
          </p:nvPr>
        </p:nvSpPr>
        <p:spPr>
          <a:xfrm>
            <a:off x="976312" y="5590279"/>
            <a:ext cx="7191375" cy="723900"/>
          </a:xfrm>
          <a:prstGeom prst="rect">
            <a:avLst/>
          </a:prstGeom>
        </p:spPr>
        <p:txBody>
          <a:bodyPr lIns="0" tIns="0" rIns="0" bIns="0" anchor="ctr" anchorCtr="0"/>
          <a:lstStyle>
            <a:lvl1pPr marL="0" indent="0" algn="ctr">
              <a:buNone/>
              <a:defRPr b="1">
                <a:solidFill>
                  <a:srgbClr val="B70D18"/>
                </a:solidFill>
                <a:latin typeface="Calibri" panose="020F0502020204030204" pitchFamily="34" charset="0"/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5" name="Rectangle 24"/>
          <p:cNvSpPr>
            <a:spLocks noGrp="1" noChangeArrowheads="1"/>
          </p:cNvSpPr>
          <p:nvPr>
            <p:ph type="ctrTitle" sz="quarter" hasCustomPrompt="1"/>
          </p:nvPr>
        </p:nvSpPr>
        <p:spPr>
          <a:xfrm>
            <a:off x="957430" y="215852"/>
            <a:ext cx="7196865" cy="737658"/>
          </a:xfrm>
          <a:prstGeom prst="rect">
            <a:avLst/>
          </a:prstGeom>
        </p:spPr>
        <p:txBody>
          <a:bodyPr lIns="0" tIns="0" rIns="0" bIns="0" anchor="ctr"/>
          <a:lstStyle>
            <a:lvl1pPr algn="ctr">
              <a:defRPr sz="2800" b="1" baseline="0">
                <a:solidFill>
                  <a:srgbClr val="B70D18"/>
                </a:solidFill>
                <a:latin typeface="Calibri" panose="020F050202020403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ru-RU" noProof="0" dirty="0" smtClean="0"/>
              <a:t>ЗАГОЛОВОК</a:t>
            </a: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281988" y="6570663"/>
            <a:ext cx="719137" cy="225425"/>
          </a:xfrm>
        </p:spPr>
        <p:txBody>
          <a:bodyPr/>
          <a:lstStyle>
            <a:lvl1pPr>
              <a:defRPr>
                <a:solidFill>
                  <a:srgbClr val="B70D18"/>
                </a:solidFill>
                <a:latin typeface="Calibri" panose="020F050202020403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9" name="Прямоугольник 16"/>
          <p:cNvSpPr>
            <a:spLocks noChangeArrowheads="1"/>
          </p:cNvSpPr>
          <p:nvPr/>
        </p:nvSpPr>
        <p:spPr bwMode="auto">
          <a:xfrm>
            <a:off x="163511" y="6573838"/>
            <a:ext cx="3268177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Aft>
                <a:spcPts val="600"/>
              </a:spcAft>
              <a:defRPr/>
            </a:pPr>
            <a:r>
              <a:rPr lang="ru-RU" altLang="ru-RU" sz="900" b="1" dirty="0" smtClean="0">
                <a:solidFill>
                  <a:srgbClr val="B70D18"/>
                </a:solidFill>
                <a:latin typeface="Calibri" panose="020F0502020204030204" pitchFamily="34" charset="0"/>
              </a:rPr>
              <a:t>© ООО «Капитал Лайф Страхование Жизни», 2020</a:t>
            </a:r>
          </a:p>
        </p:txBody>
      </p:sp>
    </p:spTree>
    <p:extLst>
      <p:ext uri="{BB962C8B-B14F-4D97-AF65-F5344CB8AC3E}">
        <p14:creationId xmlns:p14="http://schemas.microsoft.com/office/powerpoint/2010/main" val="314555203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2_Слайд-раздел без изображени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Текст 11"/>
          <p:cNvSpPr>
            <a:spLocks noGrp="1"/>
          </p:cNvSpPr>
          <p:nvPr>
            <p:ph type="body" sz="quarter" idx="11" hasCustomPrompt="1"/>
          </p:nvPr>
        </p:nvSpPr>
        <p:spPr>
          <a:xfrm>
            <a:off x="976312" y="5590279"/>
            <a:ext cx="7191375" cy="723900"/>
          </a:xfrm>
          <a:prstGeom prst="rect">
            <a:avLst/>
          </a:prstGeom>
        </p:spPr>
        <p:txBody>
          <a:bodyPr lIns="0" tIns="0" rIns="0" bIns="0" anchor="ctr" anchorCtr="0"/>
          <a:lstStyle>
            <a:lvl1pPr marL="0" indent="0" algn="ctr">
              <a:buNone/>
              <a:defRPr b="1">
                <a:solidFill>
                  <a:srgbClr val="B70D18"/>
                </a:solidFill>
                <a:latin typeface="Calibri" panose="020F0502020204030204" pitchFamily="34" charset="0"/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5" name="Rectangle 24"/>
          <p:cNvSpPr>
            <a:spLocks noGrp="1" noChangeArrowheads="1"/>
          </p:cNvSpPr>
          <p:nvPr>
            <p:ph type="ctrTitle" sz="quarter" hasCustomPrompt="1"/>
          </p:nvPr>
        </p:nvSpPr>
        <p:spPr>
          <a:xfrm>
            <a:off x="957430" y="215852"/>
            <a:ext cx="7196865" cy="737658"/>
          </a:xfrm>
          <a:prstGeom prst="rect">
            <a:avLst/>
          </a:prstGeom>
        </p:spPr>
        <p:txBody>
          <a:bodyPr lIns="0" tIns="0" rIns="0" bIns="0" anchor="ctr"/>
          <a:lstStyle>
            <a:lvl1pPr algn="ctr">
              <a:defRPr sz="2800" b="1" baseline="0">
                <a:solidFill>
                  <a:srgbClr val="B70D18"/>
                </a:solidFill>
                <a:latin typeface="Calibri" panose="020F050202020403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ru-RU" noProof="0" dirty="0" smtClean="0"/>
              <a:t>ЗАГОЛОВОК</a:t>
            </a: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281988" y="6570663"/>
            <a:ext cx="719137" cy="225425"/>
          </a:xfrm>
        </p:spPr>
        <p:txBody>
          <a:bodyPr/>
          <a:lstStyle>
            <a:lvl1pPr>
              <a:defRPr>
                <a:solidFill>
                  <a:srgbClr val="B70D18"/>
                </a:solidFill>
                <a:latin typeface="Calibri" panose="020F050202020403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9" name="Прямоугольник 16"/>
          <p:cNvSpPr>
            <a:spLocks noChangeArrowheads="1"/>
          </p:cNvSpPr>
          <p:nvPr/>
        </p:nvSpPr>
        <p:spPr bwMode="auto">
          <a:xfrm>
            <a:off x="163511" y="6573838"/>
            <a:ext cx="3268177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Aft>
                <a:spcPts val="600"/>
              </a:spcAft>
              <a:defRPr/>
            </a:pPr>
            <a:r>
              <a:rPr lang="ru-RU" altLang="ru-RU" sz="900" dirty="0" smtClean="0">
                <a:solidFill>
                  <a:srgbClr val="B70D18"/>
                </a:solidFill>
                <a:latin typeface="Calibri" panose="020F0502020204030204" pitchFamily="34" charset="0"/>
              </a:rPr>
              <a:t>© ООО «Капитал Лайф Страхование Жизни», 2020</a:t>
            </a:r>
          </a:p>
        </p:txBody>
      </p:sp>
    </p:spTree>
    <p:extLst>
      <p:ext uri="{BB962C8B-B14F-4D97-AF65-F5344CB8AC3E}">
        <p14:creationId xmlns:p14="http://schemas.microsoft.com/office/powerpoint/2010/main" val="60525139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3_Слайд-разделител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4"/>
          <p:cNvSpPr>
            <a:spLocks noGrp="1" noChangeArrowheads="1"/>
          </p:cNvSpPr>
          <p:nvPr>
            <p:ph type="ctrTitle" sz="quarter" hasCustomPrompt="1"/>
          </p:nvPr>
        </p:nvSpPr>
        <p:spPr>
          <a:xfrm>
            <a:off x="965994" y="2720202"/>
            <a:ext cx="7212012" cy="1012664"/>
          </a:xfrm>
          <a:prstGeom prst="rect">
            <a:avLst/>
          </a:prstGeom>
        </p:spPr>
        <p:txBody>
          <a:bodyPr lIns="0" tIns="0" rIns="0" bIns="0"/>
          <a:lstStyle>
            <a:lvl1pPr algn="ctr">
              <a:defRPr sz="2800" baseline="0">
                <a:solidFill>
                  <a:srgbClr val="323232"/>
                </a:solidFill>
                <a:latin typeface="Calibri" panose="020F050202020403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ru-RU" noProof="0" dirty="0" smtClean="0"/>
              <a:t>СЛАЙД-РАЗДЕЛИТЕЛЬ</a:t>
            </a:r>
          </a:p>
        </p:txBody>
      </p:sp>
      <p:sp>
        <p:nvSpPr>
          <p:cNvPr id="9" name="Текст 11"/>
          <p:cNvSpPr>
            <a:spLocks noGrp="1"/>
          </p:cNvSpPr>
          <p:nvPr>
            <p:ph type="body" sz="quarter" idx="11" hasCustomPrompt="1"/>
          </p:nvPr>
        </p:nvSpPr>
        <p:spPr>
          <a:xfrm>
            <a:off x="976313" y="4163163"/>
            <a:ext cx="7191375" cy="707323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ctr">
              <a:buNone/>
              <a:defRPr sz="2000" b="1">
                <a:solidFill>
                  <a:srgbClr val="666666"/>
                </a:solidFill>
                <a:latin typeface="Calibri" panose="020F0502020204030204" pitchFamily="34" charset="0"/>
              </a:defRPr>
            </a:lvl1pPr>
          </a:lstStyle>
          <a:p>
            <a:pPr lvl="0"/>
            <a:r>
              <a:rPr lang="ru-RU" dirty="0" smtClean="0"/>
              <a:t>ОПИСАНИЕ</a:t>
            </a:r>
          </a:p>
        </p:txBody>
      </p:sp>
      <p:cxnSp>
        <p:nvCxnSpPr>
          <p:cNvPr id="12" name="Прямая соединительная линия 11"/>
          <p:cNvCxnSpPr/>
          <p:nvPr/>
        </p:nvCxnSpPr>
        <p:spPr bwMode="auto">
          <a:xfrm>
            <a:off x="239492" y="1258617"/>
            <a:ext cx="8644124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B70D18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13" name="Рисунок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3817" y="269629"/>
            <a:ext cx="710005" cy="710005"/>
          </a:xfrm>
          <a:prstGeom prst="rect">
            <a:avLst/>
          </a:prstGeom>
        </p:spPr>
      </p:pic>
      <p:sp>
        <p:nvSpPr>
          <p:cNvPr id="14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281988" y="6570663"/>
            <a:ext cx="719137" cy="225425"/>
          </a:xfrm>
        </p:spPr>
        <p:txBody>
          <a:bodyPr/>
          <a:lstStyle>
            <a:lvl1pPr>
              <a:defRPr>
                <a:solidFill>
                  <a:srgbClr val="B70D18"/>
                </a:solidFill>
                <a:latin typeface="Calibri" panose="020F050202020403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5" name="Прямоугольник 16"/>
          <p:cNvSpPr>
            <a:spLocks noChangeArrowheads="1"/>
          </p:cNvSpPr>
          <p:nvPr/>
        </p:nvSpPr>
        <p:spPr bwMode="auto">
          <a:xfrm>
            <a:off x="163511" y="6573838"/>
            <a:ext cx="3268177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Aft>
                <a:spcPts val="600"/>
              </a:spcAft>
              <a:defRPr/>
            </a:pPr>
            <a:r>
              <a:rPr lang="ru-RU" altLang="ru-RU" sz="900" dirty="0" smtClean="0">
                <a:solidFill>
                  <a:srgbClr val="B70D18"/>
                </a:solidFill>
                <a:latin typeface="Calibri" panose="020F0502020204030204" pitchFamily="34" charset="0"/>
              </a:rPr>
              <a:t>© ООО «Капитал Лайф Страхование Жизни», 2020</a:t>
            </a:r>
          </a:p>
        </p:txBody>
      </p:sp>
    </p:spTree>
    <p:extLst>
      <p:ext uri="{BB962C8B-B14F-4D97-AF65-F5344CB8AC3E}">
        <p14:creationId xmlns:p14="http://schemas.microsoft.com/office/powerpoint/2010/main" val="63527555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6_Слайд-раздел ИС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65356"/>
          </a:xfrm>
          <a:prstGeom prst="rect">
            <a:avLst/>
          </a:prstGeom>
        </p:spPr>
      </p:pic>
      <p:sp>
        <p:nvSpPr>
          <p:cNvPr id="12" name="Текст 11"/>
          <p:cNvSpPr>
            <a:spLocks noGrp="1"/>
          </p:cNvSpPr>
          <p:nvPr>
            <p:ph type="body" sz="quarter" idx="11" hasCustomPrompt="1"/>
          </p:nvPr>
        </p:nvSpPr>
        <p:spPr>
          <a:xfrm>
            <a:off x="976312" y="5590279"/>
            <a:ext cx="7191375" cy="723900"/>
          </a:xfrm>
          <a:prstGeom prst="rect">
            <a:avLst/>
          </a:prstGeom>
        </p:spPr>
        <p:txBody>
          <a:bodyPr lIns="0" tIns="0" rIns="0" bIns="0" anchor="ctr" anchorCtr="0"/>
          <a:lstStyle>
            <a:lvl1pPr marL="0" indent="0" algn="ctr">
              <a:buNone/>
              <a:defRPr b="1">
                <a:solidFill>
                  <a:srgbClr val="B70D18"/>
                </a:solidFill>
                <a:latin typeface="Calibri" panose="020F0502020204030204" pitchFamily="34" charset="0"/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5" name="Rectangle 24"/>
          <p:cNvSpPr>
            <a:spLocks noGrp="1" noChangeArrowheads="1"/>
          </p:cNvSpPr>
          <p:nvPr>
            <p:ph type="ctrTitle" sz="quarter" hasCustomPrompt="1"/>
          </p:nvPr>
        </p:nvSpPr>
        <p:spPr>
          <a:xfrm>
            <a:off x="957430" y="215852"/>
            <a:ext cx="7196865" cy="737658"/>
          </a:xfrm>
          <a:prstGeom prst="rect">
            <a:avLst/>
          </a:prstGeom>
        </p:spPr>
        <p:txBody>
          <a:bodyPr lIns="0" tIns="0" rIns="0" bIns="0" anchor="ctr"/>
          <a:lstStyle>
            <a:lvl1pPr algn="ctr">
              <a:defRPr sz="2800" b="1" baseline="0">
                <a:solidFill>
                  <a:srgbClr val="B70D18"/>
                </a:solidFill>
                <a:latin typeface="Calibri" panose="020F050202020403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ru-RU" noProof="0" dirty="0" smtClean="0"/>
              <a:t>ЗАГОЛОВОК</a:t>
            </a: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281988" y="6570663"/>
            <a:ext cx="719137" cy="225425"/>
          </a:xfrm>
        </p:spPr>
        <p:txBody>
          <a:bodyPr/>
          <a:lstStyle>
            <a:lvl1pPr>
              <a:defRPr>
                <a:solidFill>
                  <a:srgbClr val="B70D18"/>
                </a:solidFill>
                <a:latin typeface="Calibri" panose="020F050202020403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3" name="Прямоугольник 16"/>
          <p:cNvSpPr>
            <a:spLocks noChangeArrowheads="1"/>
          </p:cNvSpPr>
          <p:nvPr/>
        </p:nvSpPr>
        <p:spPr bwMode="auto">
          <a:xfrm>
            <a:off x="163511" y="6573838"/>
            <a:ext cx="3268177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Aft>
                <a:spcPts val="600"/>
              </a:spcAft>
              <a:defRPr/>
            </a:pPr>
            <a:r>
              <a:rPr lang="ru-RU" altLang="ru-RU" sz="900" dirty="0" smtClean="0">
                <a:solidFill>
                  <a:srgbClr val="B70D18"/>
                </a:solidFill>
                <a:latin typeface="Calibri" panose="020F0502020204030204" pitchFamily="34" charset="0"/>
              </a:rPr>
              <a:t>© ООО «Капитал Лайф Страхование Жизни», 2020</a:t>
            </a:r>
          </a:p>
        </p:txBody>
      </p:sp>
    </p:spTree>
    <p:extLst>
      <p:ext uri="{BB962C8B-B14F-4D97-AF65-F5344CB8AC3E}">
        <p14:creationId xmlns:p14="http://schemas.microsoft.com/office/powerpoint/2010/main" val="94374215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7_Слайд-раздел НСЖ_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775" y="0"/>
            <a:ext cx="9144000" cy="6858000"/>
          </a:xfrm>
          <a:prstGeom prst="rect">
            <a:avLst/>
          </a:prstGeom>
        </p:spPr>
      </p:pic>
      <p:sp>
        <p:nvSpPr>
          <p:cNvPr id="8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281988" y="6570663"/>
            <a:ext cx="719137" cy="225425"/>
          </a:xfrm>
        </p:spPr>
        <p:txBody>
          <a:bodyPr/>
          <a:lstStyle>
            <a:lvl1pPr>
              <a:defRPr>
                <a:solidFill>
                  <a:srgbClr val="B70D18"/>
                </a:solidFill>
                <a:latin typeface="Calibri" panose="020F050202020403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3" name="Прямоугольник 16"/>
          <p:cNvSpPr>
            <a:spLocks noChangeArrowheads="1"/>
          </p:cNvSpPr>
          <p:nvPr/>
        </p:nvSpPr>
        <p:spPr bwMode="auto">
          <a:xfrm>
            <a:off x="163511" y="6573838"/>
            <a:ext cx="3268177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Aft>
                <a:spcPts val="600"/>
              </a:spcAft>
              <a:defRPr/>
            </a:pPr>
            <a:r>
              <a:rPr lang="ru-RU" altLang="ru-RU" sz="900" dirty="0" smtClean="0">
                <a:solidFill>
                  <a:srgbClr val="B70D18"/>
                </a:solidFill>
                <a:latin typeface="Calibri" panose="020F0502020204030204" pitchFamily="34" charset="0"/>
              </a:rPr>
              <a:t>© ООО «Капитал Лайф Страхование Жизни», 2020</a:t>
            </a:r>
          </a:p>
        </p:txBody>
      </p:sp>
      <p:sp>
        <p:nvSpPr>
          <p:cNvPr id="14" name="Текст 11"/>
          <p:cNvSpPr>
            <a:spLocks noGrp="1"/>
          </p:cNvSpPr>
          <p:nvPr>
            <p:ph type="body" sz="quarter" idx="11" hasCustomPrompt="1"/>
          </p:nvPr>
        </p:nvSpPr>
        <p:spPr>
          <a:xfrm>
            <a:off x="976312" y="5590279"/>
            <a:ext cx="7191375" cy="723900"/>
          </a:xfrm>
          <a:prstGeom prst="rect">
            <a:avLst/>
          </a:prstGeom>
        </p:spPr>
        <p:txBody>
          <a:bodyPr lIns="0" tIns="0" rIns="0" bIns="0" anchor="ctr" anchorCtr="0"/>
          <a:lstStyle>
            <a:lvl1pPr marL="0" indent="0" algn="ctr">
              <a:buNone/>
              <a:defRPr b="1">
                <a:solidFill>
                  <a:srgbClr val="B70D18"/>
                </a:solidFill>
                <a:latin typeface="Calibri" panose="020F0502020204030204" pitchFamily="34" charset="0"/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15" name="Rectangle 24"/>
          <p:cNvSpPr>
            <a:spLocks noGrp="1" noChangeArrowheads="1"/>
          </p:cNvSpPr>
          <p:nvPr>
            <p:ph type="ctrTitle" sz="quarter" hasCustomPrompt="1"/>
          </p:nvPr>
        </p:nvSpPr>
        <p:spPr>
          <a:xfrm>
            <a:off x="957430" y="215852"/>
            <a:ext cx="7196865" cy="737658"/>
          </a:xfrm>
          <a:prstGeom prst="rect">
            <a:avLst/>
          </a:prstGeom>
        </p:spPr>
        <p:txBody>
          <a:bodyPr lIns="0" tIns="0" rIns="0" bIns="0" anchor="ctr"/>
          <a:lstStyle>
            <a:lvl1pPr algn="ctr">
              <a:defRPr sz="2800" b="1" baseline="0">
                <a:solidFill>
                  <a:srgbClr val="B70D18"/>
                </a:solidFill>
                <a:latin typeface="Calibri" panose="020F050202020403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ru-RU" noProof="0" dirty="0" smtClean="0"/>
              <a:t>ЗАГОЛОВОК</a:t>
            </a:r>
          </a:p>
        </p:txBody>
      </p:sp>
    </p:spTree>
    <p:extLst>
      <p:ext uri="{BB962C8B-B14F-4D97-AF65-F5344CB8AC3E}">
        <p14:creationId xmlns:p14="http://schemas.microsoft.com/office/powerpoint/2010/main" val="789438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8_Слайд-раздел ДМ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" y="0"/>
            <a:ext cx="9144000" cy="6858000"/>
          </a:xfrm>
          <a:prstGeom prst="rect">
            <a:avLst/>
          </a:prstGeom>
        </p:spPr>
      </p:pic>
      <p:sp>
        <p:nvSpPr>
          <p:cNvPr id="8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281988" y="6570663"/>
            <a:ext cx="719137" cy="225425"/>
          </a:xfrm>
        </p:spPr>
        <p:txBody>
          <a:bodyPr/>
          <a:lstStyle>
            <a:lvl1pPr>
              <a:defRPr>
                <a:solidFill>
                  <a:srgbClr val="B70D18"/>
                </a:solidFill>
                <a:latin typeface="Calibri" panose="020F050202020403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3" name="Прямоугольник 16"/>
          <p:cNvSpPr>
            <a:spLocks noChangeArrowheads="1"/>
          </p:cNvSpPr>
          <p:nvPr/>
        </p:nvSpPr>
        <p:spPr bwMode="auto">
          <a:xfrm>
            <a:off x="163511" y="6573838"/>
            <a:ext cx="3268177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Aft>
                <a:spcPts val="600"/>
              </a:spcAft>
              <a:defRPr/>
            </a:pPr>
            <a:r>
              <a:rPr lang="ru-RU" altLang="ru-RU" sz="900" dirty="0" smtClean="0">
                <a:solidFill>
                  <a:srgbClr val="B70D18"/>
                </a:solidFill>
                <a:latin typeface="Calibri" panose="020F0502020204030204" pitchFamily="34" charset="0"/>
              </a:rPr>
              <a:t>© ООО «Капитал Лайф Страхование Жизни», 2020</a:t>
            </a:r>
          </a:p>
        </p:txBody>
      </p:sp>
      <p:sp>
        <p:nvSpPr>
          <p:cNvPr id="14" name="Текст 11"/>
          <p:cNvSpPr>
            <a:spLocks noGrp="1"/>
          </p:cNvSpPr>
          <p:nvPr>
            <p:ph type="body" sz="quarter" idx="11" hasCustomPrompt="1"/>
          </p:nvPr>
        </p:nvSpPr>
        <p:spPr>
          <a:xfrm>
            <a:off x="976312" y="5590279"/>
            <a:ext cx="7191375" cy="723900"/>
          </a:xfrm>
          <a:prstGeom prst="rect">
            <a:avLst/>
          </a:prstGeom>
        </p:spPr>
        <p:txBody>
          <a:bodyPr lIns="0" tIns="0" rIns="0" bIns="0" anchor="ctr" anchorCtr="0"/>
          <a:lstStyle>
            <a:lvl1pPr marL="0" indent="0" algn="ctr">
              <a:buNone/>
              <a:defRPr b="1">
                <a:solidFill>
                  <a:srgbClr val="B70D18"/>
                </a:solidFill>
                <a:latin typeface="Calibri" panose="020F0502020204030204" pitchFamily="34" charset="0"/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15" name="Rectangle 24"/>
          <p:cNvSpPr>
            <a:spLocks noGrp="1" noChangeArrowheads="1"/>
          </p:cNvSpPr>
          <p:nvPr>
            <p:ph type="ctrTitle" sz="quarter" hasCustomPrompt="1"/>
          </p:nvPr>
        </p:nvSpPr>
        <p:spPr>
          <a:xfrm>
            <a:off x="957430" y="215852"/>
            <a:ext cx="7196865" cy="737658"/>
          </a:xfrm>
          <a:prstGeom prst="rect">
            <a:avLst/>
          </a:prstGeom>
        </p:spPr>
        <p:txBody>
          <a:bodyPr lIns="0" tIns="0" rIns="0" bIns="0" anchor="ctr"/>
          <a:lstStyle>
            <a:lvl1pPr algn="ctr">
              <a:defRPr sz="2800" b="1" baseline="0">
                <a:solidFill>
                  <a:srgbClr val="B70D18"/>
                </a:solidFill>
                <a:latin typeface="Calibri" panose="020F050202020403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ru-RU" noProof="0" dirty="0" smtClean="0"/>
              <a:t>ЗАГОЛОВОК</a:t>
            </a:r>
          </a:p>
        </p:txBody>
      </p:sp>
    </p:spTree>
    <p:extLst>
      <p:ext uri="{BB962C8B-B14F-4D97-AF65-F5344CB8AC3E}">
        <p14:creationId xmlns:p14="http://schemas.microsoft.com/office/powerpoint/2010/main" val="262845000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9_Слайд-раздел МАРС/ПЕНСИ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281988" y="6570663"/>
            <a:ext cx="719137" cy="225425"/>
          </a:xfrm>
        </p:spPr>
        <p:txBody>
          <a:bodyPr/>
          <a:lstStyle>
            <a:lvl1pPr>
              <a:defRPr>
                <a:solidFill>
                  <a:srgbClr val="B70D18"/>
                </a:solidFill>
                <a:latin typeface="Calibri" panose="020F050202020403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3" name="Прямоугольник 16"/>
          <p:cNvSpPr>
            <a:spLocks noChangeArrowheads="1"/>
          </p:cNvSpPr>
          <p:nvPr/>
        </p:nvSpPr>
        <p:spPr bwMode="auto">
          <a:xfrm>
            <a:off x="163511" y="6573838"/>
            <a:ext cx="3268177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Aft>
                <a:spcPts val="600"/>
              </a:spcAft>
              <a:defRPr/>
            </a:pPr>
            <a:r>
              <a:rPr lang="ru-RU" altLang="ru-RU" sz="900" dirty="0" smtClean="0">
                <a:solidFill>
                  <a:srgbClr val="B70D18"/>
                </a:solidFill>
                <a:latin typeface="Calibri" panose="020F0502020204030204" pitchFamily="34" charset="0"/>
              </a:rPr>
              <a:t>© ООО «Капитал Лайф Страхование Жизни», 2020</a:t>
            </a:r>
          </a:p>
        </p:txBody>
      </p:sp>
      <p:sp>
        <p:nvSpPr>
          <p:cNvPr id="14" name="Текст 11"/>
          <p:cNvSpPr>
            <a:spLocks noGrp="1"/>
          </p:cNvSpPr>
          <p:nvPr>
            <p:ph type="body" sz="quarter" idx="11" hasCustomPrompt="1"/>
          </p:nvPr>
        </p:nvSpPr>
        <p:spPr>
          <a:xfrm>
            <a:off x="976312" y="5590279"/>
            <a:ext cx="7191375" cy="723900"/>
          </a:xfrm>
          <a:prstGeom prst="rect">
            <a:avLst/>
          </a:prstGeom>
        </p:spPr>
        <p:txBody>
          <a:bodyPr lIns="0" tIns="0" rIns="0" bIns="0" anchor="ctr" anchorCtr="0"/>
          <a:lstStyle>
            <a:lvl1pPr marL="0" indent="0" algn="ctr">
              <a:buNone/>
              <a:defRPr b="1">
                <a:solidFill>
                  <a:srgbClr val="B70D18"/>
                </a:solidFill>
                <a:latin typeface="Calibri" panose="020F0502020204030204" pitchFamily="34" charset="0"/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15" name="Rectangle 24"/>
          <p:cNvSpPr>
            <a:spLocks noGrp="1" noChangeArrowheads="1"/>
          </p:cNvSpPr>
          <p:nvPr>
            <p:ph type="ctrTitle" sz="quarter" hasCustomPrompt="1"/>
          </p:nvPr>
        </p:nvSpPr>
        <p:spPr>
          <a:xfrm>
            <a:off x="957430" y="215852"/>
            <a:ext cx="7196865" cy="737658"/>
          </a:xfrm>
          <a:prstGeom prst="rect">
            <a:avLst/>
          </a:prstGeom>
        </p:spPr>
        <p:txBody>
          <a:bodyPr lIns="0" tIns="0" rIns="0" bIns="0" anchor="ctr"/>
          <a:lstStyle>
            <a:lvl1pPr algn="ctr">
              <a:defRPr sz="2800" b="1" baseline="0">
                <a:solidFill>
                  <a:srgbClr val="B70D18"/>
                </a:solidFill>
                <a:latin typeface="Calibri" panose="020F050202020403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ru-RU" noProof="0" dirty="0" smtClean="0"/>
              <a:t>ЗАГОЛОВОК</a:t>
            </a:r>
          </a:p>
        </p:txBody>
      </p:sp>
    </p:spTree>
    <p:extLst>
      <p:ext uri="{BB962C8B-B14F-4D97-AF65-F5344CB8AC3E}">
        <p14:creationId xmlns:p14="http://schemas.microsoft.com/office/powerpoint/2010/main" val="110006559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0_Слайд-раздел БИЗНЕ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281988" y="6570663"/>
            <a:ext cx="719137" cy="225425"/>
          </a:xfrm>
        </p:spPr>
        <p:txBody>
          <a:bodyPr/>
          <a:lstStyle>
            <a:lvl1pPr>
              <a:defRPr>
                <a:solidFill>
                  <a:srgbClr val="B70D18"/>
                </a:solidFill>
                <a:latin typeface="Calibri" panose="020F050202020403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8" name="Прямоугольник 16"/>
          <p:cNvSpPr>
            <a:spLocks noChangeArrowheads="1"/>
          </p:cNvSpPr>
          <p:nvPr/>
        </p:nvSpPr>
        <p:spPr bwMode="auto">
          <a:xfrm>
            <a:off x="163511" y="6573838"/>
            <a:ext cx="3268177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Aft>
                <a:spcPts val="600"/>
              </a:spcAft>
              <a:defRPr/>
            </a:pPr>
            <a:r>
              <a:rPr lang="ru-RU" altLang="ru-RU" sz="900" dirty="0" smtClean="0">
                <a:solidFill>
                  <a:srgbClr val="B70D18"/>
                </a:solidFill>
                <a:latin typeface="Calibri" panose="020F0502020204030204" pitchFamily="34" charset="0"/>
              </a:rPr>
              <a:t>© ООО «Капитал Лайф Страхование Жизни», 2020</a:t>
            </a:r>
          </a:p>
        </p:txBody>
      </p:sp>
      <p:sp>
        <p:nvSpPr>
          <p:cNvPr id="11" name="Текст 11"/>
          <p:cNvSpPr>
            <a:spLocks noGrp="1"/>
          </p:cNvSpPr>
          <p:nvPr>
            <p:ph type="body" sz="quarter" idx="11" hasCustomPrompt="1"/>
          </p:nvPr>
        </p:nvSpPr>
        <p:spPr>
          <a:xfrm>
            <a:off x="976312" y="5590279"/>
            <a:ext cx="7191375" cy="723900"/>
          </a:xfrm>
          <a:prstGeom prst="rect">
            <a:avLst/>
          </a:prstGeom>
        </p:spPr>
        <p:txBody>
          <a:bodyPr lIns="0" tIns="0" rIns="0" bIns="0" anchor="ctr" anchorCtr="0"/>
          <a:lstStyle>
            <a:lvl1pPr marL="0" indent="0" algn="ctr">
              <a:buNone/>
              <a:defRPr b="1">
                <a:solidFill>
                  <a:srgbClr val="B70D18"/>
                </a:solidFill>
                <a:latin typeface="Calibri" panose="020F0502020204030204" pitchFamily="34" charset="0"/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13" name="Rectangle 24"/>
          <p:cNvSpPr>
            <a:spLocks noGrp="1" noChangeArrowheads="1"/>
          </p:cNvSpPr>
          <p:nvPr>
            <p:ph type="ctrTitle" sz="quarter" hasCustomPrompt="1"/>
          </p:nvPr>
        </p:nvSpPr>
        <p:spPr>
          <a:xfrm>
            <a:off x="957430" y="215852"/>
            <a:ext cx="7196865" cy="737658"/>
          </a:xfrm>
          <a:prstGeom prst="rect">
            <a:avLst/>
          </a:prstGeom>
        </p:spPr>
        <p:txBody>
          <a:bodyPr lIns="0" tIns="0" rIns="0" bIns="0" anchor="ctr"/>
          <a:lstStyle>
            <a:lvl1pPr algn="ctr">
              <a:defRPr sz="2800" b="1" baseline="0">
                <a:solidFill>
                  <a:srgbClr val="B70D18"/>
                </a:solidFill>
                <a:latin typeface="Calibri" panose="020F050202020403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ru-RU" noProof="0" dirty="0" smtClean="0"/>
              <a:t>ЗАГОЛОВОК</a:t>
            </a:r>
          </a:p>
        </p:txBody>
      </p:sp>
    </p:spTree>
    <p:extLst>
      <p:ext uri="{BB962C8B-B14F-4D97-AF65-F5344CB8AC3E}">
        <p14:creationId xmlns:p14="http://schemas.microsoft.com/office/powerpoint/2010/main" val="277977032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Стандартный слайд_ОДНА КОЛОНК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260216" y="6570663"/>
            <a:ext cx="719137" cy="225425"/>
          </a:xfrm>
        </p:spPr>
        <p:txBody>
          <a:bodyPr/>
          <a:lstStyle>
            <a:lvl1pPr>
              <a:defRPr>
                <a:solidFill>
                  <a:srgbClr val="323232"/>
                </a:solidFill>
                <a:latin typeface="Calibri" panose="020F0502020204030204" pitchFamily="34" charset="0"/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7" name="Объект 3"/>
          <p:cNvSpPr>
            <a:spLocks noGrp="1"/>
          </p:cNvSpPr>
          <p:nvPr>
            <p:ph sz="half" idx="2"/>
          </p:nvPr>
        </p:nvSpPr>
        <p:spPr>
          <a:xfrm>
            <a:off x="239493" y="2355850"/>
            <a:ext cx="8644123" cy="3951288"/>
          </a:xfrm>
          <a:prstGeom prst="rect">
            <a:avLst/>
          </a:prstGeom>
        </p:spPr>
        <p:txBody>
          <a:bodyPr lIns="0" tIns="0" bIns="90000"/>
          <a:lstStyle>
            <a:lvl1pPr marL="285750" indent="-285750">
              <a:buClr>
                <a:srgbClr val="9E0918"/>
              </a:buClr>
              <a:buSzPct val="85000"/>
              <a:buFont typeface="Wingdings" panose="05000000000000000000" pitchFamily="2" charset="2"/>
              <a:buChar char="§"/>
              <a:defRPr sz="1600">
                <a:solidFill>
                  <a:srgbClr val="323232"/>
                </a:solidFill>
                <a:latin typeface="Calibri" panose="020F0502020204030204" pitchFamily="34" charset="0"/>
              </a:defRPr>
            </a:lvl1pPr>
            <a:lvl2pPr marL="628650" indent="-171450">
              <a:buClr>
                <a:srgbClr val="9E0918"/>
              </a:buClr>
              <a:buSzPct val="50000"/>
              <a:buFont typeface="Wingdings" panose="05000000000000000000" pitchFamily="2" charset="2"/>
              <a:buChar char="q"/>
              <a:defRPr sz="1400">
                <a:solidFill>
                  <a:srgbClr val="323232"/>
                </a:solidFill>
                <a:latin typeface="Calibri" panose="020F0502020204030204" pitchFamily="34" charset="0"/>
              </a:defRPr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</p:txBody>
      </p:sp>
      <p:sp>
        <p:nvSpPr>
          <p:cNvPr id="18" name="Текст 2"/>
          <p:cNvSpPr>
            <a:spLocks noGrp="1"/>
          </p:cNvSpPr>
          <p:nvPr>
            <p:ph type="body" idx="13" hasCustomPrompt="1"/>
          </p:nvPr>
        </p:nvSpPr>
        <p:spPr>
          <a:xfrm>
            <a:off x="239493" y="1684792"/>
            <a:ext cx="8644123" cy="639762"/>
          </a:xfrm>
          <a:prstGeom prst="rect">
            <a:avLst/>
          </a:prstGeom>
        </p:spPr>
        <p:txBody>
          <a:bodyPr lIns="0" tIns="0" rIns="0" bIns="0" anchor="t"/>
          <a:lstStyle>
            <a:lvl1pPr marL="0" indent="0">
              <a:buNone/>
              <a:defRPr sz="1800" b="1">
                <a:solidFill>
                  <a:srgbClr val="323232"/>
                </a:solidFill>
                <a:latin typeface="Calibri" panose="020F050202020403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8" name="Заголовок 7"/>
          <p:cNvSpPr>
            <a:spLocks noGrp="1"/>
          </p:cNvSpPr>
          <p:nvPr>
            <p:ph type="title" hasCustomPrompt="1"/>
          </p:nvPr>
        </p:nvSpPr>
        <p:spPr>
          <a:xfrm>
            <a:off x="239492" y="204471"/>
            <a:ext cx="7581317" cy="852095"/>
          </a:xfrm>
          <a:prstGeom prst="rect">
            <a:avLst/>
          </a:prstGeom>
        </p:spPr>
        <p:txBody>
          <a:bodyPr lIns="0" tIns="0" rIns="0" bIns="0" anchor="ctr"/>
          <a:lstStyle>
            <a:lvl1pPr>
              <a:defRPr sz="2400"/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cxnSp>
        <p:nvCxnSpPr>
          <p:cNvPr id="11" name="Прямая соединительная линия 10"/>
          <p:cNvCxnSpPr/>
          <p:nvPr/>
        </p:nvCxnSpPr>
        <p:spPr bwMode="auto">
          <a:xfrm>
            <a:off x="239492" y="1258617"/>
            <a:ext cx="8644124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B70D18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12" name="Рисунок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3817" y="269629"/>
            <a:ext cx="710005" cy="710005"/>
          </a:xfrm>
          <a:prstGeom prst="rect">
            <a:avLst/>
          </a:prstGeom>
        </p:spPr>
      </p:pic>
      <p:sp>
        <p:nvSpPr>
          <p:cNvPr id="13" name="Прямоугольник 16"/>
          <p:cNvSpPr>
            <a:spLocks noChangeArrowheads="1"/>
          </p:cNvSpPr>
          <p:nvPr/>
        </p:nvSpPr>
        <p:spPr bwMode="auto">
          <a:xfrm>
            <a:off x="163511" y="6573838"/>
            <a:ext cx="3268177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Aft>
                <a:spcPts val="600"/>
              </a:spcAft>
              <a:defRPr/>
            </a:pPr>
            <a:r>
              <a:rPr lang="ru-RU" altLang="ru-RU" sz="900" dirty="0" smtClean="0">
                <a:solidFill>
                  <a:srgbClr val="B70D18"/>
                </a:solidFill>
                <a:latin typeface="Calibri" panose="020F0502020204030204" pitchFamily="34" charset="0"/>
              </a:rPr>
              <a:t>© ООО «Капитал Лайф Страхование Жизни», 2024</a:t>
            </a:r>
          </a:p>
        </p:txBody>
      </p:sp>
    </p:spTree>
    <p:extLst>
      <p:ext uri="{BB962C8B-B14F-4D97-AF65-F5344CB8AC3E}">
        <p14:creationId xmlns:p14="http://schemas.microsoft.com/office/powerpoint/2010/main" val="4198678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ослед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 bwMode="auto">
          <a:xfrm>
            <a:off x="0" y="0"/>
            <a:ext cx="9128376" cy="68580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b="1" dirty="0" smtClean="0">
              <a:solidFill>
                <a:srgbClr val="C00000"/>
              </a:solidFill>
              <a:latin typeface="Arial" charset="0"/>
            </a:endParaRPr>
          </a:p>
        </p:txBody>
      </p:sp>
      <p:sp>
        <p:nvSpPr>
          <p:cNvPr id="6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</a:schemeClr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E5969C28-05E8-4450-9B1E-AA428F560831}" type="slidenum">
              <a:rPr lang="ru-RU" altLang="ru-RU" smtClean="0">
                <a:solidFill>
                  <a:srgbClr val="3F3F3F">
                    <a:lumMod val="75000"/>
                  </a:srgbClr>
                </a:solidFill>
              </a:rPr>
              <a:pPr>
                <a:defRPr/>
              </a:pPr>
              <a:t>‹#›</a:t>
            </a:fld>
            <a:endParaRPr lang="ru-RU" altLang="ru-RU" dirty="0">
              <a:solidFill>
                <a:srgbClr val="3F3F3F">
                  <a:lumMod val="75000"/>
                </a:srgbClr>
              </a:solidFill>
            </a:endParaRPr>
          </a:p>
        </p:txBody>
      </p:sp>
      <p:sp>
        <p:nvSpPr>
          <p:cNvPr id="7" name="TextBox 15"/>
          <p:cNvSpPr txBox="1">
            <a:spLocks noChangeArrowheads="1"/>
          </p:cNvSpPr>
          <p:nvPr/>
        </p:nvSpPr>
        <p:spPr bwMode="auto">
          <a:xfrm>
            <a:off x="254391" y="1984455"/>
            <a:ext cx="8631425" cy="22621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lIns="0" tIns="0" rIns="0" bIns="0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lnSpc>
                <a:spcPct val="120000"/>
              </a:lnSpc>
              <a:spcAft>
                <a:spcPts val="600"/>
              </a:spcAft>
              <a:defRPr/>
            </a:pPr>
            <a:r>
              <a:rPr lang="ru-RU" altLang="ru-RU" sz="1000" dirty="0" smtClean="0">
                <a:solidFill>
                  <a:srgbClr val="B72025"/>
                </a:solidFill>
                <a:latin typeface="Calibri" panose="020F0502020204030204" pitchFamily="34" charset="0"/>
              </a:rPr>
              <a:t>© 2024</a:t>
            </a:r>
            <a:r>
              <a:rPr lang="en-US" altLang="ru-RU" sz="1000" dirty="0" smtClean="0">
                <a:solidFill>
                  <a:srgbClr val="B72025"/>
                </a:solidFill>
                <a:latin typeface="Calibri" panose="020F0502020204030204" pitchFamily="34" charset="0"/>
              </a:rPr>
              <a:t> </a:t>
            </a:r>
            <a:r>
              <a:rPr lang="ru-RU" altLang="ru-RU" sz="1000" dirty="0" smtClean="0">
                <a:solidFill>
                  <a:srgbClr val="B72025"/>
                </a:solidFill>
                <a:latin typeface="Calibri" panose="020F0502020204030204" pitchFamily="34" charset="0"/>
              </a:rPr>
              <a:t>ООО «Капитал Лайф Страхование Жизни».</a:t>
            </a:r>
          </a:p>
          <a:p>
            <a:pPr>
              <a:defRPr/>
            </a:pPr>
            <a:r>
              <a:rPr lang="ru-RU" sz="1000" b="0" dirty="0" smtClean="0">
                <a:solidFill>
                  <a:srgbClr val="323232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КАПИТАЛ </a:t>
            </a:r>
            <a:r>
              <a:rPr lang="en-US" sz="1000" b="0" dirty="0" smtClean="0">
                <a:solidFill>
                  <a:srgbClr val="323232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LIFE </a:t>
            </a:r>
            <a:r>
              <a:rPr lang="ru-RU" sz="1000" b="0" dirty="0" smtClean="0">
                <a:solidFill>
                  <a:srgbClr val="323232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– лидер российского рынка страхования жизни, защищающий благосостояние более 5 миллионов человек и сотрудников 6000 компаний по всей стране. Каждый пятый россиянин, имеющий полис страхования жизни, стал нашим клиентом. </a:t>
            </a:r>
          </a:p>
          <a:p>
            <a:pPr>
              <a:defRPr/>
            </a:pPr>
            <a:endParaRPr lang="ru-RU" sz="1000" b="0" dirty="0" smtClean="0">
              <a:solidFill>
                <a:srgbClr val="323232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  <a:p>
            <a:pPr>
              <a:defRPr/>
            </a:pPr>
            <a:r>
              <a:rPr lang="ru-RU" sz="1000" b="0" dirty="0" smtClean="0">
                <a:solidFill>
                  <a:srgbClr val="323232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Программы КАПИТАЛ </a:t>
            </a:r>
            <a:r>
              <a:rPr lang="en-US" sz="1000" b="0" dirty="0" smtClean="0">
                <a:solidFill>
                  <a:srgbClr val="323232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LIFE </a:t>
            </a:r>
            <a:r>
              <a:rPr lang="ru-RU" sz="1000" b="0" dirty="0" smtClean="0">
                <a:solidFill>
                  <a:srgbClr val="323232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доступны жителям в пятидесяти регионах России. Более десяти тысяч финансовых консультантов готовы сформировать для вас индивидуальный план страховой защиты и реализации долгосрочных финансовых целей. </a:t>
            </a:r>
          </a:p>
          <a:p>
            <a:pPr>
              <a:defRPr/>
            </a:pPr>
            <a:endParaRPr lang="ru-RU" sz="1000" b="0" dirty="0" smtClean="0">
              <a:solidFill>
                <a:srgbClr val="323232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  <a:p>
            <a:pPr>
              <a:defRPr/>
            </a:pPr>
            <a:r>
              <a:rPr lang="ru-RU" sz="1000" b="0" dirty="0" smtClean="0">
                <a:solidFill>
                  <a:srgbClr val="323232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Мы предлагаем вам независимость от обстоятельств, уверенность в завтрашнем дне и формирование надежного финансового фундамента для вас и ваших близких. Мы ответим на все ваши вопросы по бесплатному номеру 8-800-200-6886,короткому номеру 0911</a:t>
            </a:r>
            <a:r>
              <a:rPr lang="en-US" sz="1000" b="0" dirty="0" smtClean="0">
                <a:solidFill>
                  <a:srgbClr val="323232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000" b="0" dirty="0" smtClean="0">
                <a:solidFill>
                  <a:srgbClr val="323232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с Вашего мобильного телефона  (звонок бесплатный) или на сайте </a:t>
            </a:r>
            <a:r>
              <a:rPr lang="en-US" sz="1000" b="0" dirty="0" smtClean="0">
                <a:solidFill>
                  <a:srgbClr val="323232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KAPLIFE</a:t>
            </a:r>
            <a:r>
              <a:rPr lang="ru-RU" sz="1000" b="0" dirty="0" smtClean="0">
                <a:solidFill>
                  <a:srgbClr val="323232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.</a:t>
            </a:r>
            <a:r>
              <a:rPr lang="en-US" sz="1000" b="0" dirty="0" smtClean="0">
                <a:solidFill>
                  <a:srgbClr val="323232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RU</a:t>
            </a:r>
            <a:r>
              <a:rPr lang="ru-RU" sz="1000" b="0" dirty="0" smtClean="0">
                <a:solidFill>
                  <a:srgbClr val="323232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.</a:t>
            </a:r>
          </a:p>
          <a:p>
            <a:pPr>
              <a:defRPr/>
            </a:pPr>
            <a:endParaRPr lang="ru-RU" sz="1000" b="0" dirty="0" smtClean="0">
              <a:solidFill>
                <a:srgbClr val="323232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  <a:p>
            <a:pPr>
              <a:defRPr/>
            </a:pPr>
            <a:r>
              <a:rPr lang="ru-RU" sz="1000" b="0" dirty="0" smtClean="0">
                <a:solidFill>
                  <a:srgbClr val="323232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ООО «Капитал Лайф Страхование Жизни»</a:t>
            </a:r>
            <a:r>
              <a:rPr lang="en-US" sz="1000" b="0" dirty="0" smtClean="0">
                <a:solidFill>
                  <a:srgbClr val="323232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.</a:t>
            </a:r>
            <a:r>
              <a:rPr lang="ru-RU" sz="1000" b="0" dirty="0" smtClean="0">
                <a:solidFill>
                  <a:srgbClr val="323232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 </a:t>
            </a:r>
          </a:p>
          <a:p>
            <a:pPr>
              <a:defRPr/>
            </a:pPr>
            <a:r>
              <a:rPr lang="ru-RU" sz="1000" b="0" dirty="0" smtClean="0">
                <a:solidFill>
                  <a:srgbClr val="323232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115035, Российская Федерация, г. Москва, Кадашёвская набережная,  д.30</a:t>
            </a:r>
            <a:r>
              <a:rPr lang="en-US" sz="1000" b="0" dirty="0" smtClean="0">
                <a:solidFill>
                  <a:srgbClr val="323232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.</a:t>
            </a:r>
          </a:p>
          <a:p>
            <a:pPr>
              <a:defRPr/>
            </a:pPr>
            <a:r>
              <a:rPr lang="ru-RU" sz="1000" b="0" dirty="0" smtClean="0">
                <a:solidFill>
                  <a:srgbClr val="323232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Лицензии ЦБ РФ СЛ №3984, СЖ №3984, ПС №3984 (без ограничения срока действия).</a:t>
            </a:r>
          </a:p>
        </p:txBody>
      </p:sp>
      <p:sp>
        <p:nvSpPr>
          <p:cNvPr id="10" name="Прямоугольник 16"/>
          <p:cNvSpPr>
            <a:spLocks noChangeArrowheads="1"/>
          </p:cNvSpPr>
          <p:nvPr/>
        </p:nvSpPr>
        <p:spPr bwMode="auto">
          <a:xfrm>
            <a:off x="163511" y="6573838"/>
            <a:ext cx="3268177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Aft>
                <a:spcPts val="600"/>
              </a:spcAft>
              <a:defRPr/>
            </a:pPr>
            <a:r>
              <a:rPr lang="ru-RU" altLang="ru-RU" sz="900" dirty="0" smtClean="0">
                <a:solidFill>
                  <a:srgbClr val="B70D18"/>
                </a:solidFill>
                <a:latin typeface="Calibri" panose="020F0502020204030204" pitchFamily="34" charset="0"/>
              </a:rPr>
              <a:t>© ООО «Капитал Лайф Страхование Жизни», 2024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359" y="547891"/>
            <a:ext cx="3058963" cy="722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272184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4"/>
          <p:cNvSpPr>
            <a:spLocks noGrp="1" noChangeArrowheads="1"/>
          </p:cNvSpPr>
          <p:nvPr>
            <p:ph type="ctrTitle" sz="quarter"/>
          </p:nvPr>
        </p:nvSpPr>
        <p:spPr>
          <a:xfrm>
            <a:off x="148693" y="472023"/>
            <a:ext cx="7403574" cy="586311"/>
          </a:xfrm>
          <a:prstGeom prst="rect">
            <a:avLst/>
          </a:prstGeom>
        </p:spPr>
        <p:txBody>
          <a:bodyPr/>
          <a:lstStyle>
            <a:lvl1pPr>
              <a:defRPr sz="2500" baseline="0"/>
            </a:lvl1pPr>
          </a:lstStyle>
          <a:p>
            <a:pPr lvl="0"/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961710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3_Слайд-разделител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4"/>
          <p:cNvSpPr>
            <a:spLocks noGrp="1" noChangeArrowheads="1"/>
          </p:cNvSpPr>
          <p:nvPr>
            <p:ph type="ctrTitle" sz="quarter" hasCustomPrompt="1"/>
          </p:nvPr>
        </p:nvSpPr>
        <p:spPr>
          <a:xfrm>
            <a:off x="965994" y="2720202"/>
            <a:ext cx="7212012" cy="1012664"/>
          </a:xfrm>
          <a:prstGeom prst="rect">
            <a:avLst/>
          </a:prstGeom>
        </p:spPr>
        <p:txBody>
          <a:bodyPr lIns="0" tIns="0" rIns="0" bIns="0"/>
          <a:lstStyle>
            <a:lvl1pPr algn="ctr">
              <a:defRPr sz="2800" baseline="0">
                <a:solidFill>
                  <a:srgbClr val="323232"/>
                </a:solidFill>
                <a:latin typeface="Calibri" panose="020F050202020403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ru-RU" noProof="0" dirty="0" smtClean="0"/>
              <a:t>СЛАЙД-РАЗДЕЛИТЕЛЬ</a:t>
            </a:r>
          </a:p>
        </p:txBody>
      </p:sp>
      <p:sp>
        <p:nvSpPr>
          <p:cNvPr id="9" name="Текст 11"/>
          <p:cNvSpPr>
            <a:spLocks noGrp="1"/>
          </p:cNvSpPr>
          <p:nvPr>
            <p:ph type="body" sz="quarter" idx="11" hasCustomPrompt="1"/>
          </p:nvPr>
        </p:nvSpPr>
        <p:spPr>
          <a:xfrm>
            <a:off x="976313" y="4163163"/>
            <a:ext cx="7191375" cy="707323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ctr">
              <a:buNone/>
              <a:defRPr sz="2000" b="1">
                <a:solidFill>
                  <a:srgbClr val="666666"/>
                </a:solidFill>
                <a:latin typeface="Calibri" panose="020F0502020204030204" pitchFamily="34" charset="0"/>
              </a:defRPr>
            </a:lvl1pPr>
          </a:lstStyle>
          <a:p>
            <a:pPr lvl="0"/>
            <a:r>
              <a:rPr lang="ru-RU" dirty="0" smtClean="0"/>
              <a:t>ОПИСАНИЕ</a:t>
            </a:r>
          </a:p>
        </p:txBody>
      </p:sp>
      <p:cxnSp>
        <p:nvCxnSpPr>
          <p:cNvPr id="12" name="Прямая соединительная линия 11"/>
          <p:cNvCxnSpPr/>
          <p:nvPr/>
        </p:nvCxnSpPr>
        <p:spPr bwMode="auto">
          <a:xfrm>
            <a:off x="239492" y="1258617"/>
            <a:ext cx="8644124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B70D18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13" name="Рисунок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3817" y="269629"/>
            <a:ext cx="710005" cy="710005"/>
          </a:xfrm>
          <a:prstGeom prst="rect">
            <a:avLst/>
          </a:prstGeom>
        </p:spPr>
      </p:pic>
      <p:sp>
        <p:nvSpPr>
          <p:cNvPr id="14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281988" y="6570663"/>
            <a:ext cx="719137" cy="225425"/>
          </a:xfrm>
        </p:spPr>
        <p:txBody>
          <a:bodyPr/>
          <a:lstStyle>
            <a:lvl1pPr>
              <a:defRPr>
                <a:solidFill>
                  <a:srgbClr val="B70D18"/>
                </a:solidFill>
                <a:latin typeface="Calibri" panose="020F050202020403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15" name="Прямоугольник 16"/>
          <p:cNvSpPr>
            <a:spLocks noChangeArrowheads="1"/>
          </p:cNvSpPr>
          <p:nvPr/>
        </p:nvSpPr>
        <p:spPr bwMode="auto">
          <a:xfrm>
            <a:off x="163511" y="6573838"/>
            <a:ext cx="3268177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Aft>
                <a:spcPts val="600"/>
              </a:spcAft>
              <a:defRPr/>
            </a:pPr>
            <a:r>
              <a:rPr lang="ru-RU" altLang="ru-RU" sz="900" b="1" dirty="0" smtClean="0">
                <a:solidFill>
                  <a:srgbClr val="B70D18"/>
                </a:solidFill>
                <a:latin typeface="Calibri" panose="020F0502020204030204" pitchFamily="34" charset="0"/>
              </a:rPr>
              <a:t>© ООО «Капитал Лайф Страхование Жизни», 2020</a:t>
            </a:r>
          </a:p>
        </p:txBody>
      </p:sp>
    </p:spTree>
    <p:extLst>
      <p:ext uri="{BB962C8B-B14F-4D97-AF65-F5344CB8AC3E}">
        <p14:creationId xmlns:p14="http://schemas.microsoft.com/office/powerpoint/2010/main" val="422405060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4118984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3. Стандартный текстов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Объект 3"/>
          <p:cNvSpPr>
            <a:spLocks noGrp="1"/>
          </p:cNvSpPr>
          <p:nvPr>
            <p:ph sz="half" idx="2"/>
          </p:nvPr>
        </p:nvSpPr>
        <p:spPr>
          <a:xfrm>
            <a:off x="239493" y="1469876"/>
            <a:ext cx="8644123" cy="4999290"/>
          </a:xfrm>
          <a:prstGeom prst="rect">
            <a:avLst/>
          </a:prstGeom>
        </p:spPr>
        <p:txBody>
          <a:bodyPr lIns="0" tIns="0" bIns="90000"/>
          <a:lstStyle>
            <a:lvl1pPr marL="285750" indent="-285750">
              <a:buClr>
                <a:srgbClr val="9E0918"/>
              </a:buClr>
              <a:buSzPct val="85000"/>
              <a:buFont typeface="Wingdings" panose="05000000000000000000" pitchFamily="2" charset="2"/>
              <a:buChar char="§"/>
              <a:defRPr sz="2400">
                <a:solidFill>
                  <a:srgbClr val="323232"/>
                </a:solidFill>
                <a:latin typeface="Calibri" panose="020F0502020204030204" pitchFamily="34" charset="0"/>
              </a:defRPr>
            </a:lvl1pPr>
            <a:lvl2pPr marL="742950" indent="-285750">
              <a:buClr>
                <a:srgbClr val="9E0918"/>
              </a:buClr>
              <a:buSzPct val="50000"/>
              <a:buFont typeface="Wingdings" panose="05000000000000000000" pitchFamily="2" charset="2"/>
              <a:buChar char="q"/>
              <a:defRPr sz="1800">
                <a:solidFill>
                  <a:srgbClr val="323232"/>
                </a:solidFill>
                <a:latin typeface="Calibri" panose="020F0502020204030204" pitchFamily="34" charset="0"/>
              </a:defRPr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</p:txBody>
      </p:sp>
      <p:sp>
        <p:nvSpPr>
          <p:cNvPr id="22" name="Прямоугольник 16"/>
          <p:cNvSpPr>
            <a:spLocks noChangeArrowheads="1"/>
          </p:cNvSpPr>
          <p:nvPr userDrawn="1"/>
        </p:nvSpPr>
        <p:spPr bwMode="auto">
          <a:xfrm>
            <a:off x="163511" y="6573838"/>
            <a:ext cx="3268177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Aft>
                <a:spcPts val="600"/>
              </a:spcAft>
              <a:defRPr/>
            </a:pPr>
            <a:r>
              <a:rPr lang="ru-RU" altLang="ru-RU" sz="900" dirty="0" smtClean="0">
                <a:solidFill>
                  <a:srgbClr val="B70D18"/>
                </a:solidFill>
                <a:latin typeface="Calibri" panose="020F0502020204030204" pitchFamily="34" charset="0"/>
              </a:rPr>
              <a:t>© ООО «Капитал Лайф Страхование Жизни», 2024</a:t>
            </a:r>
          </a:p>
        </p:txBody>
      </p:sp>
      <p:sp>
        <p:nvSpPr>
          <p:cNvPr id="23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239491" y="204471"/>
            <a:ext cx="7631185" cy="852095"/>
          </a:xfrm>
          <a:prstGeom prst="rect">
            <a:avLst/>
          </a:prstGeom>
        </p:spPr>
        <p:txBody>
          <a:bodyPr lIns="0" tIns="0" rIns="0" bIns="0" anchor="ctr">
            <a:normAutofit/>
          </a:bodyPr>
          <a:lstStyle>
            <a:lvl1pPr>
              <a:defRPr sz="3200" baseline="0"/>
            </a:lvl1pPr>
          </a:lstStyle>
          <a:p>
            <a:r>
              <a:rPr lang="ru-RU" dirty="0" smtClean="0"/>
              <a:t>СТАНДАРТНЫЙ ТЕКСТОВЫЙ СЛАЙД</a:t>
            </a:r>
            <a:endParaRPr lang="ru-RU" dirty="0"/>
          </a:p>
        </p:txBody>
      </p:sp>
      <p:cxnSp>
        <p:nvCxnSpPr>
          <p:cNvPr id="24" name="Прямая соединительная линия 23"/>
          <p:cNvCxnSpPr/>
          <p:nvPr userDrawn="1"/>
        </p:nvCxnSpPr>
        <p:spPr bwMode="auto">
          <a:xfrm>
            <a:off x="239492" y="1258617"/>
            <a:ext cx="8644124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B70D18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25" name="Рисунок 2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3817" y="269629"/>
            <a:ext cx="710005" cy="710005"/>
          </a:xfrm>
          <a:prstGeom prst="rect">
            <a:avLst/>
          </a:prstGeom>
        </p:spPr>
      </p:pic>
      <p:sp>
        <p:nvSpPr>
          <p:cNvPr id="2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164478" y="6572821"/>
            <a:ext cx="719138" cy="225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900">
                <a:solidFill>
                  <a:srgbClr val="323232"/>
                </a:solidFill>
                <a:latin typeface="Calibri" panose="020F0502020204030204" pitchFamily="34" charset="0"/>
                <a:cs typeface="Arial" charset="0"/>
              </a:defRPr>
            </a:lvl1pPr>
          </a:lstStyle>
          <a:p>
            <a:pPr>
              <a:defRPr/>
            </a:pPr>
            <a:fld id="{00F11FE4-8E33-4FB2-87A2-C9DFC016509D}" type="slidenum">
              <a:rPr lang="ru-RU" altLang="ru-RU" smtClean="0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26997415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5. Слайд две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Текст 2"/>
          <p:cNvSpPr>
            <a:spLocks noGrp="1"/>
          </p:cNvSpPr>
          <p:nvPr>
            <p:ph type="body" idx="13" hasCustomPrompt="1"/>
          </p:nvPr>
        </p:nvSpPr>
        <p:spPr>
          <a:xfrm>
            <a:off x="239493" y="1454050"/>
            <a:ext cx="4150013" cy="639762"/>
          </a:xfrm>
          <a:prstGeom prst="rect">
            <a:avLst/>
          </a:prstGeom>
        </p:spPr>
        <p:txBody>
          <a:bodyPr lIns="0" tIns="0" rIns="0" bIns="0" anchor="ctr">
            <a:normAutofit/>
          </a:bodyPr>
          <a:lstStyle>
            <a:lvl1pPr marL="0" indent="0" algn="ctr">
              <a:buNone/>
              <a:defRPr sz="2400" b="1" baseline="0">
                <a:solidFill>
                  <a:srgbClr val="323232"/>
                </a:solidFill>
                <a:latin typeface="Calibri" panose="020F050202020403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dirty="0" smtClean="0"/>
              <a:t>ЗАГОЛОВОК КОЛОНКИ 1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239491" y="204471"/>
            <a:ext cx="7631185" cy="852095"/>
          </a:xfrm>
          <a:prstGeom prst="rect">
            <a:avLst/>
          </a:prstGeom>
        </p:spPr>
        <p:txBody>
          <a:bodyPr lIns="0" tIns="0" rIns="0" bIns="0" anchor="ctr">
            <a:normAutofit/>
          </a:bodyPr>
          <a:lstStyle>
            <a:lvl1pPr>
              <a:defRPr sz="3200"/>
            </a:lvl1pPr>
          </a:lstStyle>
          <a:p>
            <a:r>
              <a:rPr lang="ru-RU" dirty="0" smtClean="0"/>
              <a:t>СЛАЙД С ДВУМЯ КОЛОНКАМИ</a:t>
            </a:r>
            <a:endParaRPr lang="ru-RU" dirty="0"/>
          </a:p>
        </p:txBody>
      </p:sp>
      <p:cxnSp>
        <p:nvCxnSpPr>
          <p:cNvPr id="14" name="Прямая соединительная линия 13"/>
          <p:cNvCxnSpPr/>
          <p:nvPr userDrawn="1"/>
        </p:nvCxnSpPr>
        <p:spPr bwMode="auto">
          <a:xfrm>
            <a:off x="239492" y="1258617"/>
            <a:ext cx="8644124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B70D18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7" name="Прямоугольник 16"/>
          <p:cNvSpPr>
            <a:spLocks noChangeArrowheads="1"/>
          </p:cNvSpPr>
          <p:nvPr userDrawn="1"/>
        </p:nvSpPr>
        <p:spPr bwMode="auto">
          <a:xfrm>
            <a:off x="163511" y="6573838"/>
            <a:ext cx="3268177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Aft>
                <a:spcPts val="600"/>
              </a:spcAft>
              <a:defRPr/>
            </a:pPr>
            <a:r>
              <a:rPr lang="ru-RU" altLang="ru-RU" sz="900" dirty="0" smtClean="0">
                <a:solidFill>
                  <a:srgbClr val="B70D18"/>
                </a:solidFill>
                <a:latin typeface="Calibri" panose="020F0502020204030204" pitchFamily="34" charset="0"/>
              </a:rPr>
              <a:t>© ООО «Капитал Лайф Страхование Жизни», 2024</a:t>
            </a:r>
          </a:p>
        </p:txBody>
      </p:sp>
      <p:sp>
        <p:nvSpPr>
          <p:cNvPr id="21" name="Текст 8"/>
          <p:cNvSpPr>
            <a:spLocks noGrp="1"/>
          </p:cNvSpPr>
          <p:nvPr>
            <p:ph idx="1"/>
          </p:nvPr>
        </p:nvSpPr>
        <p:spPr>
          <a:xfrm>
            <a:off x="225630" y="2189728"/>
            <a:ext cx="4185005" cy="419397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</p:txBody>
      </p:sp>
      <p:sp>
        <p:nvSpPr>
          <p:cNvPr id="22" name="Текст 2"/>
          <p:cNvSpPr>
            <a:spLocks noGrp="1"/>
          </p:cNvSpPr>
          <p:nvPr>
            <p:ph type="body" idx="14" hasCustomPrompt="1"/>
          </p:nvPr>
        </p:nvSpPr>
        <p:spPr>
          <a:xfrm>
            <a:off x="4702301" y="1454050"/>
            <a:ext cx="4150013" cy="639762"/>
          </a:xfrm>
          <a:prstGeom prst="rect">
            <a:avLst/>
          </a:prstGeom>
        </p:spPr>
        <p:txBody>
          <a:bodyPr lIns="0" tIns="0" rIns="0" bIns="0" anchor="ctr">
            <a:normAutofit/>
          </a:bodyPr>
          <a:lstStyle>
            <a:lvl1pPr marL="0" indent="0" algn="ctr">
              <a:buNone/>
              <a:defRPr sz="2400" b="1" baseline="0">
                <a:solidFill>
                  <a:srgbClr val="323232"/>
                </a:solidFill>
                <a:latin typeface="Calibri" panose="020F050202020403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dirty="0" smtClean="0"/>
              <a:t>ЗАГОЛОВОК КОЛОНКИ 2</a:t>
            </a:r>
          </a:p>
        </p:txBody>
      </p:sp>
      <p:sp>
        <p:nvSpPr>
          <p:cNvPr id="25" name="Текст 8"/>
          <p:cNvSpPr>
            <a:spLocks noGrp="1"/>
          </p:cNvSpPr>
          <p:nvPr>
            <p:ph idx="15"/>
          </p:nvPr>
        </p:nvSpPr>
        <p:spPr>
          <a:xfrm>
            <a:off x="4696669" y="2179177"/>
            <a:ext cx="4177154" cy="422162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</p:txBody>
      </p:sp>
      <p:pic>
        <p:nvPicPr>
          <p:cNvPr id="12" name="Рисунок 11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63817" y="269629"/>
            <a:ext cx="710005" cy="710005"/>
          </a:xfrm>
          <a:prstGeom prst="rect">
            <a:avLst/>
          </a:prstGeom>
        </p:spPr>
      </p:pic>
      <p:sp>
        <p:nvSpPr>
          <p:cNvPr id="13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164478" y="6572821"/>
            <a:ext cx="719138" cy="225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900">
                <a:solidFill>
                  <a:srgbClr val="323232"/>
                </a:solidFill>
                <a:latin typeface="Calibri" panose="020F0502020204030204" pitchFamily="34" charset="0"/>
                <a:cs typeface="Arial" charset="0"/>
              </a:defRPr>
            </a:lvl1pPr>
          </a:lstStyle>
          <a:p>
            <a:pPr>
              <a:defRPr/>
            </a:pPr>
            <a:fld id="{00F11FE4-8E33-4FB2-87A2-C9DFC016509D}" type="slidenum">
              <a:rPr lang="ru-RU" altLang="ru-RU" smtClean="0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20101674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7. Слайд с объектом и текстом гориз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Объект 3"/>
          <p:cNvSpPr>
            <a:spLocks noGrp="1"/>
          </p:cNvSpPr>
          <p:nvPr>
            <p:ph sz="half" idx="14"/>
          </p:nvPr>
        </p:nvSpPr>
        <p:spPr>
          <a:xfrm>
            <a:off x="239492" y="1444239"/>
            <a:ext cx="8644123" cy="4289988"/>
          </a:xfrm>
          <a:prstGeom prst="rect">
            <a:avLst/>
          </a:prstGeom>
        </p:spPr>
        <p:txBody>
          <a:bodyPr lIns="0" tIns="0" bIns="90000"/>
          <a:lstStyle>
            <a:lvl1pPr marL="0" indent="0">
              <a:buClr>
                <a:srgbClr val="9E0918"/>
              </a:buClr>
              <a:buSzPct val="85000"/>
              <a:buFont typeface="Wingdings" panose="05000000000000000000" pitchFamily="2" charset="2"/>
              <a:buNone/>
              <a:defRPr sz="2400">
                <a:solidFill>
                  <a:srgbClr val="323232"/>
                </a:solidFill>
                <a:latin typeface="Calibri" panose="020F0502020204030204" pitchFamily="34" charset="0"/>
              </a:defRPr>
            </a:lvl1pPr>
            <a:lvl2pPr marL="628650" indent="-171450">
              <a:buClr>
                <a:srgbClr val="9E0918"/>
              </a:buClr>
              <a:buSzPct val="40000"/>
              <a:buFont typeface="Wingdings" panose="05000000000000000000" pitchFamily="2" charset="2"/>
              <a:buChar char="q"/>
              <a:defRPr sz="1800">
                <a:solidFill>
                  <a:srgbClr val="323232"/>
                </a:solidFill>
                <a:latin typeface="Calibri" panose="020F0502020204030204" pitchFamily="34" charset="0"/>
              </a:defRPr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Прямоугольник 16"/>
          <p:cNvSpPr>
            <a:spLocks noChangeArrowheads="1"/>
          </p:cNvSpPr>
          <p:nvPr userDrawn="1"/>
        </p:nvSpPr>
        <p:spPr bwMode="auto">
          <a:xfrm>
            <a:off x="163511" y="6573838"/>
            <a:ext cx="3268177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Aft>
                <a:spcPts val="600"/>
              </a:spcAft>
              <a:defRPr/>
            </a:pPr>
            <a:r>
              <a:rPr lang="ru-RU" altLang="ru-RU" sz="900" dirty="0" smtClean="0">
                <a:solidFill>
                  <a:srgbClr val="B70D18"/>
                </a:solidFill>
                <a:latin typeface="Calibri" panose="020F0502020204030204" pitchFamily="34" charset="0"/>
              </a:rPr>
              <a:t>© ООО «Капитал Лайф Страхование Жизни», 2024</a:t>
            </a:r>
          </a:p>
        </p:txBody>
      </p:sp>
      <p:sp>
        <p:nvSpPr>
          <p:cNvPr id="16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239491" y="204471"/>
            <a:ext cx="7631185" cy="852095"/>
          </a:xfrm>
          <a:prstGeom prst="rect">
            <a:avLst/>
          </a:prstGeom>
        </p:spPr>
        <p:txBody>
          <a:bodyPr lIns="0" tIns="0" rIns="0" bIns="0" anchor="ctr">
            <a:normAutofit/>
          </a:bodyPr>
          <a:lstStyle>
            <a:lvl1pPr>
              <a:defRPr sz="3200" baseline="0"/>
            </a:lvl1pPr>
          </a:lstStyle>
          <a:p>
            <a:r>
              <a:rPr lang="ru-RU" dirty="0" smtClean="0"/>
              <a:t>СЛАЙД С ОБЪЕКТОМ И ТЕКСТОМ</a:t>
            </a:r>
            <a:endParaRPr lang="ru-RU" dirty="0"/>
          </a:p>
        </p:txBody>
      </p:sp>
      <p:cxnSp>
        <p:nvCxnSpPr>
          <p:cNvPr id="17" name="Прямая соединительная линия 16"/>
          <p:cNvCxnSpPr/>
          <p:nvPr userDrawn="1"/>
        </p:nvCxnSpPr>
        <p:spPr bwMode="auto">
          <a:xfrm>
            <a:off x="239492" y="1258617"/>
            <a:ext cx="8644124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B70D18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19" name="Рисунок 18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63817" y="269629"/>
            <a:ext cx="710005" cy="710005"/>
          </a:xfrm>
          <a:prstGeom prst="rect">
            <a:avLst/>
          </a:prstGeom>
        </p:spPr>
      </p:pic>
      <p:sp>
        <p:nvSpPr>
          <p:cNvPr id="2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164478" y="6572821"/>
            <a:ext cx="719138" cy="225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900">
                <a:solidFill>
                  <a:srgbClr val="323232"/>
                </a:solidFill>
                <a:latin typeface="Calibri" panose="020F0502020204030204" pitchFamily="34" charset="0"/>
                <a:cs typeface="Arial" charset="0"/>
              </a:defRPr>
            </a:lvl1pPr>
          </a:lstStyle>
          <a:p>
            <a:pPr>
              <a:defRPr/>
            </a:pPr>
            <a:fld id="{00F11FE4-8E33-4FB2-87A2-C9DFC016509D}" type="slidenum">
              <a:rPr lang="ru-RU" altLang="ru-RU" smtClean="0"/>
              <a:pPr>
                <a:defRPr/>
              </a:pPr>
              <a:t>‹#›</a:t>
            </a:fld>
            <a:endParaRPr lang="ru-RU" altLang="ru-RU" dirty="0"/>
          </a:p>
        </p:txBody>
      </p:sp>
      <p:sp>
        <p:nvSpPr>
          <p:cNvPr id="23" name="Объект 3"/>
          <p:cNvSpPr>
            <a:spLocks noGrp="1"/>
          </p:cNvSpPr>
          <p:nvPr>
            <p:ph sz="half" idx="2"/>
          </p:nvPr>
        </p:nvSpPr>
        <p:spPr>
          <a:xfrm>
            <a:off x="239493" y="5845322"/>
            <a:ext cx="8644123" cy="623843"/>
          </a:xfrm>
          <a:prstGeom prst="rect">
            <a:avLst/>
          </a:prstGeom>
        </p:spPr>
        <p:txBody>
          <a:bodyPr lIns="0" tIns="0" bIns="90000">
            <a:noAutofit/>
          </a:bodyPr>
          <a:lstStyle>
            <a:lvl1pPr marL="285750" indent="-285750">
              <a:buClr>
                <a:srgbClr val="9E0918"/>
              </a:buClr>
              <a:buSzPct val="85000"/>
              <a:buFont typeface="Wingdings" panose="05000000000000000000" pitchFamily="2" charset="2"/>
              <a:buChar char="§"/>
              <a:defRPr sz="1800">
                <a:solidFill>
                  <a:srgbClr val="323232"/>
                </a:solidFill>
                <a:latin typeface="Calibri" panose="020F0502020204030204" pitchFamily="34" charset="0"/>
              </a:defRPr>
            </a:lvl1pPr>
            <a:lvl2pPr marL="742950" indent="-285750">
              <a:buClr>
                <a:srgbClr val="9E0918"/>
              </a:buClr>
              <a:buSzPct val="50000"/>
              <a:buFont typeface="Wingdings" panose="05000000000000000000" pitchFamily="2" charset="2"/>
              <a:buChar char="q"/>
              <a:defRPr sz="1400">
                <a:solidFill>
                  <a:srgbClr val="323232"/>
                </a:solidFill>
                <a:latin typeface="Calibri" panose="020F0502020204030204" pitchFamily="34" charset="0"/>
              </a:defRPr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33386609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57A2D63-DF2B-40E0-8BDF-47304E6298BB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25.11.2024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920393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Holder 4"/>
          <p:cNvSpPr>
            <a:spLocks noGrp="1"/>
          </p:cNvSpPr>
          <p:nvPr>
            <p:ph type="sldNum" sz="quarter" idx="11"/>
          </p:nvPr>
        </p:nvSpPr>
        <p:spPr/>
        <p:txBody>
          <a:bodyPr lIns="0" tIns="0" rIns="0" bIns="0"/>
          <a:lstStyle>
            <a:lvl1pPr marL="22271">
              <a:defRPr sz="1100">
                <a:solidFill>
                  <a:srgbClr val="941711"/>
                </a:solidFill>
                <a:latin typeface="Aktiv Grotesk Corp"/>
                <a:cs typeface="Aktiv Grotesk Corp"/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9052770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763648" y="393268"/>
            <a:ext cx="5616702" cy="8788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800" b="1" i="0">
                <a:solidFill>
                  <a:srgbClr val="C00000"/>
                </a:solidFill>
                <a:latin typeface="Carlito"/>
                <a:cs typeface="Carlito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srgbClr val="3F3F3F">
                    <a:tint val="75000"/>
                  </a:srgbClr>
                </a:solidFill>
              </a:rPr>
              <a:pPr/>
              <a:t>11/25/2024</a:t>
            </a:fld>
            <a:endParaRPr lang="en-US" dirty="0">
              <a:solidFill>
                <a:srgbClr val="3F3F3F">
                  <a:tint val="75000"/>
                </a:srgbClr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260216" y="6570663"/>
            <a:ext cx="719137" cy="225425"/>
          </a:xfrm>
        </p:spPr>
        <p:txBody>
          <a:bodyPr/>
          <a:lstStyle>
            <a:lvl1pPr>
              <a:defRPr>
                <a:solidFill>
                  <a:srgbClr val="323232"/>
                </a:solidFill>
                <a:latin typeface="Calibri" panose="020F0502020204030204" pitchFamily="34" charset="0"/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3253449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Заголовок раздела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Объект 3"/>
          <p:cNvSpPr>
            <a:spLocks noGrp="1"/>
          </p:cNvSpPr>
          <p:nvPr>
            <p:ph sz="half" idx="2"/>
          </p:nvPr>
        </p:nvSpPr>
        <p:spPr>
          <a:xfrm>
            <a:off x="239107" y="1469876"/>
            <a:ext cx="8710542" cy="4999290"/>
          </a:xfrm>
          <a:prstGeom prst="rect">
            <a:avLst/>
          </a:prstGeom>
        </p:spPr>
        <p:txBody>
          <a:bodyPr lIns="0" tIns="0" bIns="90000"/>
          <a:lstStyle>
            <a:lvl1pPr marL="263776" indent="-263776">
              <a:buClr>
                <a:srgbClr val="9E0918"/>
              </a:buClr>
              <a:buSzPct val="85000"/>
              <a:buFont typeface="Wingdings" panose="05000000000000000000" pitchFamily="2" charset="2"/>
              <a:buChar char="§"/>
              <a:defRPr sz="2215">
                <a:solidFill>
                  <a:srgbClr val="323232"/>
                </a:solidFill>
                <a:latin typeface="Calibri" panose="020F0502020204030204" pitchFamily="34" charset="0"/>
              </a:defRPr>
            </a:lvl1pPr>
            <a:lvl2pPr marL="685817" indent="-263776">
              <a:buClr>
                <a:srgbClr val="9E0918"/>
              </a:buClr>
              <a:buSzPct val="50000"/>
              <a:buFont typeface="Wingdings" panose="05000000000000000000" pitchFamily="2" charset="2"/>
              <a:buChar char="q"/>
              <a:defRPr sz="1662">
                <a:solidFill>
                  <a:srgbClr val="323232"/>
                </a:solidFill>
                <a:latin typeface="Calibri" panose="020F0502020204030204" pitchFamily="34" charset="0"/>
              </a:defRPr>
            </a:lvl2pPr>
            <a:lvl3pPr>
              <a:defRPr sz="1662"/>
            </a:lvl3pPr>
            <a:lvl4pPr>
              <a:defRPr sz="1477"/>
            </a:lvl4pPr>
            <a:lvl5pPr>
              <a:defRPr sz="1477"/>
            </a:lvl5pPr>
            <a:lvl6pPr>
              <a:defRPr sz="1477"/>
            </a:lvl6pPr>
            <a:lvl7pPr>
              <a:defRPr sz="1477"/>
            </a:lvl7pPr>
            <a:lvl8pPr>
              <a:defRPr sz="1477"/>
            </a:lvl8pPr>
            <a:lvl9pPr>
              <a:defRPr sz="1477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</p:txBody>
      </p:sp>
      <p:sp>
        <p:nvSpPr>
          <p:cNvPr id="8" name="Прямоугольник 16"/>
          <p:cNvSpPr>
            <a:spLocks noChangeArrowheads="1"/>
          </p:cNvSpPr>
          <p:nvPr userDrawn="1"/>
        </p:nvSpPr>
        <p:spPr bwMode="auto">
          <a:xfrm>
            <a:off x="163511" y="6573838"/>
            <a:ext cx="3268177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Aft>
                <a:spcPts val="600"/>
              </a:spcAft>
              <a:defRPr/>
            </a:pPr>
            <a:r>
              <a:rPr lang="ru-RU" altLang="ru-RU" sz="900" dirty="0" smtClean="0">
                <a:solidFill>
                  <a:srgbClr val="B72025"/>
                </a:solidFill>
                <a:latin typeface="Calibri" panose="020F0502020204030204" pitchFamily="34" charset="0"/>
              </a:rPr>
              <a:t>© ООО «Капитал Лайф Страхование Жизни», 2023</a:t>
            </a:r>
          </a:p>
        </p:txBody>
      </p:sp>
      <p:pic>
        <p:nvPicPr>
          <p:cNvPr id="10" name="Рисунок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3817" y="269629"/>
            <a:ext cx="710005" cy="710005"/>
          </a:xfrm>
          <a:prstGeom prst="rect">
            <a:avLst/>
          </a:prstGeom>
        </p:spPr>
      </p:pic>
      <p:cxnSp>
        <p:nvCxnSpPr>
          <p:cNvPr id="13" name="Прямая соединительная линия 12"/>
          <p:cNvCxnSpPr/>
          <p:nvPr userDrawn="1"/>
        </p:nvCxnSpPr>
        <p:spPr bwMode="auto">
          <a:xfrm>
            <a:off x="239492" y="1258617"/>
            <a:ext cx="8644124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B70D18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6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260216" y="6570663"/>
            <a:ext cx="719137" cy="225425"/>
          </a:xfrm>
        </p:spPr>
        <p:txBody>
          <a:bodyPr/>
          <a:lstStyle>
            <a:lvl1pPr>
              <a:defRPr>
                <a:solidFill>
                  <a:srgbClr val="323232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EF5F6DA1-E5CE-4562-AEB4-9B110C031626}" type="slidenum">
              <a:rPr lang="ru-RU" altLang="ru-RU" smtClean="0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20197717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Стандартный слайд_ОДНА КОЛОНК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260222" y="6570673"/>
            <a:ext cx="719137" cy="225425"/>
          </a:xfrm>
          <a:prstGeom prst="rect">
            <a:avLst/>
          </a:prstGeom>
        </p:spPr>
        <p:txBody>
          <a:bodyPr lIns="91436" tIns="45718" rIns="91436" bIns="45718"/>
          <a:lstStyle>
            <a:lvl1pPr>
              <a:defRPr>
                <a:solidFill>
                  <a:srgbClr val="323232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EF5F6DA1-E5CE-4562-AEB4-9B110C031626}" type="slidenum">
              <a:rPr lang="ru-RU" altLang="ru-RU" smtClean="0"/>
              <a:pPr>
                <a:defRPr/>
              </a:pPr>
              <a:t>‹#›</a:t>
            </a:fld>
            <a:endParaRPr lang="ru-RU" altLang="ru-RU" dirty="0"/>
          </a:p>
        </p:txBody>
      </p:sp>
      <p:sp>
        <p:nvSpPr>
          <p:cNvPr id="17" name="Объект 3"/>
          <p:cNvSpPr>
            <a:spLocks noGrp="1"/>
          </p:cNvSpPr>
          <p:nvPr>
            <p:ph sz="half" idx="2"/>
          </p:nvPr>
        </p:nvSpPr>
        <p:spPr>
          <a:xfrm>
            <a:off x="239499" y="2355851"/>
            <a:ext cx="8644123" cy="3951288"/>
          </a:xfrm>
          <a:prstGeom prst="rect">
            <a:avLst/>
          </a:prstGeom>
        </p:spPr>
        <p:txBody>
          <a:bodyPr lIns="0" tIns="0" rIns="91436" bIns="89996"/>
          <a:lstStyle>
            <a:lvl1pPr marL="285737" indent="-285737">
              <a:buClr>
                <a:srgbClr val="9E0918"/>
              </a:buClr>
              <a:buSzPct val="85000"/>
              <a:buFont typeface="Wingdings" panose="05000000000000000000" pitchFamily="2" charset="2"/>
              <a:buChar char="§"/>
              <a:defRPr sz="1900">
                <a:solidFill>
                  <a:srgbClr val="323232"/>
                </a:solidFill>
                <a:latin typeface="Calibri" panose="020F0502020204030204" pitchFamily="34" charset="0"/>
              </a:defRPr>
            </a:lvl1pPr>
            <a:lvl2pPr marL="628619" indent="-171442">
              <a:buClr>
                <a:srgbClr val="9E0918"/>
              </a:buClr>
              <a:buSzPct val="50000"/>
              <a:buFont typeface="Wingdings" panose="05000000000000000000" pitchFamily="2" charset="2"/>
              <a:buChar char="q"/>
              <a:defRPr sz="1600">
                <a:solidFill>
                  <a:srgbClr val="323232"/>
                </a:solidFill>
                <a:latin typeface="Calibri" panose="020F0502020204030204" pitchFamily="34" charset="0"/>
              </a:defRPr>
            </a:lvl2pPr>
            <a:lvl3pPr>
              <a:defRPr sz="19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  <p:sp>
        <p:nvSpPr>
          <p:cNvPr id="18" name="Текст 2"/>
          <p:cNvSpPr>
            <a:spLocks noGrp="1"/>
          </p:cNvSpPr>
          <p:nvPr>
            <p:ph type="body" idx="13" hasCustomPrompt="1"/>
          </p:nvPr>
        </p:nvSpPr>
        <p:spPr>
          <a:xfrm>
            <a:off x="239499" y="1684794"/>
            <a:ext cx="8644123" cy="639763"/>
          </a:xfrm>
          <a:prstGeom prst="rect">
            <a:avLst/>
          </a:prstGeom>
        </p:spPr>
        <p:txBody>
          <a:bodyPr lIns="0" tIns="0" rIns="0" bIns="0" anchor="t"/>
          <a:lstStyle>
            <a:lvl1pPr marL="0" indent="0">
              <a:buNone/>
              <a:defRPr sz="1900" b="1">
                <a:solidFill>
                  <a:srgbClr val="323232"/>
                </a:solidFill>
                <a:latin typeface="Calibri" panose="020F0502020204030204" pitchFamily="34" charset="0"/>
              </a:defRPr>
            </a:lvl1pPr>
            <a:lvl2pPr marL="457178" indent="0">
              <a:buNone/>
              <a:defRPr sz="2000" b="1"/>
            </a:lvl2pPr>
            <a:lvl3pPr marL="914354" indent="0">
              <a:buNone/>
              <a:defRPr sz="1900" b="1"/>
            </a:lvl3pPr>
            <a:lvl4pPr marL="1371532" indent="0">
              <a:buNone/>
              <a:defRPr sz="1600" b="1"/>
            </a:lvl4pPr>
            <a:lvl5pPr marL="1828709" indent="0">
              <a:buNone/>
              <a:defRPr sz="1600" b="1"/>
            </a:lvl5pPr>
            <a:lvl6pPr marL="2285886" indent="0">
              <a:buNone/>
              <a:defRPr sz="1600" b="1"/>
            </a:lvl6pPr>
            <a:lvl7pPr marL="2743062" indent="0">
              <a:buNone/>
              <a:defRPr sz="1600" b="1"/>
            </a:lvl7pPr>
            <a:lvl8pPr marL="3200240" indent="0">
              <a:buNone/>
              <a:defRPr sz="1600" b="1"/>
            </a:lvl8pPr>
            <a:lvl9pPr marL="3657418" indent="0">
              <a:buNone/>
              <a:defRPr sz="1600" b="1"/>
            </a:lvl9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8" name="Заголовок 7"/>
          <p:cNvSpPr>
            <a:spLocks noGrp="1"/>
          </p:cNvSpPr>
          <p:nvPr>
            <p:ph type="title" hasCustomPrompt="1"/>
          </p:nvPr>
        </p:nvSpPr>
        <p:spPr>
          <a:xfrm>
            <a:off x="239498" y="204481"/>
            <a:ext cx="7581317" cy="852095"/>
          </a:xfrm>
          <a:prstGeom prst="rect">
            <a:avLst/>
          </a:prstGeom>
        </p:spPr>
        <p:txBody>
          <a:bodyPr lIns="0" tIns="0" rIns="0" bIns="0" anchor="ctr">
            <a:normAutofit/>
          </a:bodyPr>
          <a:lstStyle>
            <a:lvl1pPr>
              <a:defRPr sz="2800"/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cxnSp>
        <p:nvCxnSpPr>
          <p:cNvPr id="11" name="Прямая соединительная линия 10"/>
          <p:cNvCxnSpPr/>
          <p:nvPr userDrawn="1"/>
        </p:nvCxnSpPr>
        <p:spPr bwMode="auto">
          <a:xfrm>
            <a:off x="239494" y="1258617"/>
            <a:ext cx="8644124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B70D18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12" name="Рисунок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0222" y="269639"/>
            <a:ext cx="613606" cy="710005"/>
          </a:xfrm>
          <a:prstGeom prst="rect">
            <a:avLst/>
          </a:prstGeom>
        </p:spPr>
      </p:pic>
      <p:sp>
        <p:nvSpPr>
          <p:cNvPr id="13" name="Прямоугольник 16"/>
          <p:cNvSpPr>
            <a:spLocks noChangeArrowheads="1"/>
          </p:cNvSpPr>
          <p:nvPr userDrawn="1"/>
        </p:nvSpPr>
        <p:spPr bwMode="auto">
          <a:xfrm>
            <a:off x="163517" y="6573847"/>
            <a:ext cx="3268177" cy="23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6" tIns="45718" rIns="91436" bIns="45718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Aft>
                <a:spcPts val="600"/>
              </a:spcAft>
              <a:defRPr/>
            </a:pPr>
            <a:r>
              <a:rPr lang="ru-RU" altLang="ru-RU" sz="900" dirty="0" smtClean="0">
                <a:solidFill>
                  <a:srgbClr val="B70D18"/>
                </a:solidFill>
                <a:latin typeface="Calibri" panose="020F0502020204030204" pitchFamily="34" charset="0"/>
              </a:rPr>
              <a:t>© ООО «Капитал Лайф Страхование Жизни», 2024</a:t>
            </a:r>
          </a:p>
        </p:txBody>
      </p:sp>
    </p:spTree>
    <p:extLst>
      <p:ext uri="{BB962C8B-B14F-4D97-AF65-F5344CB8AC3E}">
        <p14:creationId xmlns:p14="http://schemas.microsoft.com/office/powerpoint/2010/main" val="37916411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6_Слайд-раздел ИС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65356"/>
          </a:xfrm>
          <a:prstGeom prst="rect">
            <a:avLst/>
          </a:prstGeom>
        </p:spPr>
      </p:pic>
      <p:sp>
        <p:nvSpPr>
          <p:cNvPr id="12" name="Текст 11"/>
          <p:cNvSpPr>
            <a:spLocks noGrp="1"/>
          </p:cNvSpPr>
          <p:nvPr>
            <p:ph type="body" sz="quarter" idx="11" hasCustomPrompt="1"/>
          </p:nvPr>
        </p:nvSpPr>
        <p:spPr>
          <a:xfrm>
            <a:off x="976312" y="5590279"/>
            <a:ext cx="7191375" cy="723900"/>
          </a:xfrm>
          <a:prstGeom prst="rect">
            <a:avLst/>
          </a:prstGeom>
        </p:spPr>
        <p:txBody>
          <a:bodyPr lIns="0" tIns="0" rIns="0" bIns="0" anchor="ctr" anchorCtr="0"/>
          <a:lstStyle>
            <a:lvl1pPr marL="0" indent="0" algn="ctr">
              <a:buNone/>
              <a:defRPr b="1">
                <a:solidFill>
                  <a:srgbClr val="B70D18"/>
                </a:solidFill>
                <a:latin typeface="Calibri" panose="020F0502020204030204" pitchFamily="34" charset="0"/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5" name="Rectangle 24"/>
          <p:cNvSpPr>
            <a:spLocks noGrp="1" noChangeArrowheads="1"/>
          </p:cNvSpPr>
          <p:nvPr>
            <p:ph type="ctrTitle" sz="quarter" hasCustomPrompt="1"/>
          </p:nvPr>
        </p:nvSpPr>
        <p:spPr>
          <a:xfrm>
            <a:off x="957430" y="215852"/>
            <a:ext cx="7196865" cy="737658"/>
          </a:xfrm>
          <a:prstGeom prst="rect">
            <a:avLst/>
          </a:prstGeom>
        </p:spPr>
        <p:txBody>
          <a:bodyPr lIns="0" tIns="0" rIns="0" bIns="0" anchor="ctr"/>
          <a:lstStyle>
            <a:lvl1pPr algn="ctr">
              <a:defRPr sz="2800" b="1" baseline="0">
                <a:solidFill>
                  <a:srgbClr val="B70D18"/>
                </a:solidFill>
                <a:latin typeface="Calibri" panose="020F050202020403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ru-RU" noProof="0" dirty="0" smtClean="0"/>
              <a:t>ЗАГОЛОВОК</a:t>
            </a: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281988" y="6570663"/>
            <a:ext cx="719137" cy="225425"/>
          </a:xfrm>
        </p:spPr>
        <p:txBody>
          <a:bodyPr/>
          <a:lstStyle>
            <a:lvl1pPr>
              <a:defRPr>
                <a:solidFill>
                  <a:srgbClr val="B70D18"/>
                </a:solidFill>
                <a:latin typeface="Calibri" panose="020F050202020403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13" name="Прямоугольник 16"/>
          <p:cNvSpPr>
            <a:spLocks noChangeArrowheads="1"/>
          </p:cNvSpPr>
          <p:nvPr/>
        </p:nvSpPr>
        <p:spPr bwMode="auto">
          <a:xfrm>
            <a:off x="163511" y="6573838"/>
            <a:ext cx="3268177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Aft>
                <a:spcPts val="600"/>
              </a:spcAft>
              <a:defRPr/>
            </a:pPr>
            <a:r>
              <a:rPr lang="ru-RU" altLang="ru-RU" sz="900" b="1" dirty="0" smtClean="0">
                <a:solidFill>
                  <a:srgbClr val="B70D18"/>
                </a:solidFill>
                <a:latin typeface="Calibri" panose="020F0502020204030204" pitchFamily="34" charset="0"/>
              </a:rPr>
              <a:t>© ООО «Капитал Лайф Страхование Жизни», 2020</a:t>
            </a:r>
          </a:p>
        </p:txBody>
      </p:sp>
    </p:spTree>
    <p:extLst>
      <p:ext uri="{BB962C8B-B14F-4D97-AF65-F5344CB8AC3E}">
        <p14:creationId xmlns:p14="http://schemas.microsoft.com/office/powerpoint/2010/main" val="17678750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7_Слайд-раздел НСЖ_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775" y="0"/>
            <a:ext cx="9144000" cy="6858000"/>
          </a:xfrm>
          <a:prstGeom prst="rect">
            <a:avLst/>
          </a:prstGeom>
        </p:spPr>
      </p:pic>
      <p:sp>
        <p:nvSpPr>
          <p:cNvPr id="8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281988" y="6570663"/>
            <a:ext cx="719137" cy="225425"/>
          </a:xfrm>
        </p:spPr>
        <p:txBody>
          <a:bodyPr/>
          <a:lstStyle>
            <a:lvl1pPr>
              <a:defRPr>
                <a:solidFill>
                  <a:srgbClr val="B70D18"/>
                </a:solidFill>
                <a:latin typeface="Calibri" panose="020F050202020403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13" name="Прямоугольник 16"/>
          <p:cNvSpPr>
            <a:spLocks noChangeArrowheads="1"/>
          </p:cNvSpPr>
          <p:nvPr/>
        </p:nvSpPr>
        <p:spPr bwMode="auto">
          <a:xfrm>
            <a:off x="163511" y="6573838"/>
            <a:ext cx="3268177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Aft>
                <a:spcPts val="600"/>
              </a:spcAft>
              <a:defRPr/>
            </a:pPr>
            <a:r>
              <a:rPr lang="ru-RU" altLang="ru-RU" sz="900" b="1" dirty="0" smtClean="0">
                <a:solidFill>
                  <a:srgbClr val="B70D18"/>
                </a:solidFill>
                <a:latin typeface="Calibri" panose="020F0502020204030204" pitchFamily="34" charset="0"/>
              </a:rPr>
              <a:t>© ООО «Капитал Лайф Страхование Жизни», 2020</a:t>
            </a:r>
          </a:p>
        </p:txBody>
      </p:sp>
      <p:sp>
        <p:nvSpPr>
          <p:cNvPr id="14" name="Текст 11"/>
          <p:cNvSpPr>
            <a:spLocks noGrp="1"/>
          </p:cNvSpPr>
          <p:nvPr>
            <p:ph type="body" sz="quarter" idx="11" hasCustomPrompt="1"/>
          </p:nvPr>
        </p:nvSpPr>
        <p:spPr>
          <a:xfrm>
            <a:off x="976312" y="5590279"/>
            <a:ext cx="7191375" cy="723900"/>
          </a:xfrm>
          <a:prstGeom prst="rect">
            <a:avLst/>
          </a:prstGeom>
        </p:spPr>
        <p:txBody>
          <a:bodyPr lIns="0" tIns="0" rIns="0" bIns="0" anchor="ctr" anchorCtr="0"/>
          <a:lstStyle>
            <a:lvl1pPr marL="0" indent="0" algn="ctr">
              <a:buNone/>
              <a:defRPr b="1">
                <a:solidFill>
                  <a:srgbClr val="B70D18"/>
                </a:solidFill>
                <a:latin typeface="Calibri" panose="020F0502020204030204" pitchFamily="34" charset="0"/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15" name="Rectangle 24"/>
          <p:cNvSpPr>
            <a:spLocks noGrp="1" noChangeArrowheads="1"/>
          </p:cNvSpPr>
          <p:nvPr>
            <p:ph type="ctrTitle" sz="quarter" hasCustomPrompt="1"/>
          </p:nvPr>
        </p:nvSpPr>
        <p:spPr>
          <a:xfrm>
            <a:off x="957430" y="215852"/>
            <a:ext cx="7196865" cy="737658"/>
          </a:xfrm>
          <a:prstGeom prst="rect">
            <a:avLst/>
          </a:prstGeom>
        </p:spPr>
        <p:txBody>
          <a:bodyPr lIns="0" tIns="0" rIns="0" bIns="0" anchor="ctr"/>
          <a:lstStyle>
            <a:lvl1pPr algn="ctr">
              <a:defRPr sz="2800" b="1" baseline="0">
                <a:solidFill>
                  <a:srgbClr val="B70D18"/>
                </a:solidFill>
                <a:latin typeface="Calibri" panose="020F050202020403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ru-RU" noProof="0" dirty="0" smtClean="0"/>
              <a:t>ЗАГОЛОВОК</a:t>
            </a:r>
          </a:p>
        </p:txBody>
      </p:sp>
    </p:spTree>
    <p:extLst>
      <p:ext uri="{BB962C8B-B14F-4D97-AF65-F5344CB8AC3E}">
        <p14:creationId xmlns:p14="http://schemas.microsoft.com/office/powerpoint/2010/main" val="27111825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8_Слайд-раздел ДМ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" y="0"/>
            <a:ext cx="9144000" cy="6858000"/>
          </a:xfrm>
          <a:prstGeom prst="rect">
            <a:avLst/>
          </a:prstGeom>
        </p:spPr>
      </p:pic>
      <p:sp>
        <p:nvSpPr>
          <p:cNvPr id="8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281988" y="6570663"/>
            <a:ext cx="719137" cy="225425"/>
          </a:xfrm>
        </p:spPr>
        <p:txBody>
          <a:bodyPr/>
          <a:lstStyle>
            <a:lvl1pPr>
              <a:defRPr>
                <a:solidFill>
                  <a:srgbClr val="B70D18"/>
                </a:solidFill>
                <a:latin typeface="Calibri" panose="020F050202020403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13" name="Прямоугольник 16"/>
          <p:cNvSpPr>
            <a:spLocks noChangeArrowheads="1"/>
          </p:cNvSpPr>
          <p:nvPr/>
        </p:nvSpPr>
        <p:spPr bwMode="auto">
          <a:xfrm>
            <a:off x="163511" y="6573838"/>
            <a:ext cx="3268177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Aft>
                <a:spcPts val="600"/>
              </a:spcAft>
              <a:defRPr/>
            </a:pPr>
            <a:r>
              <a:rPr lang="ru-RU" altLang="ru-RU" sz="900" b="1" dirty="0" smtClean="0">
                <a:solidFill>
                  <a:srgbClr val="B70D18"/>
                </a:solidFill>
                <a:latin typeface="Calibri" panose="020F0502020204030204" pitchFamily="34" charset="0"/>
              </a:rPr>
              <a:t>© ООО «Капитал Лайф Страхование Жизни», 2020</a:t>
            </a:r>
          </a:p>
        </p:txBody>
      </p:sp>
      <p:sp>
        <p:nvSpPr>
          <p:cNvPr id="14" name="Текст 11"/>
          <p:cNvSpPr>
            <a:spLocks noGrp="1"/>
          </p:cNvSpPr>
          <p:nvPr>
            <p:ph type="body" sz="quarter" idx="11" hasCustomPrompt="1"/>
          </p:nvPr>
        </p:nvSpPr>
        <p:spPr>
          <a:xfrm>
            <a:off x="976312" y="5590279"/>
            <a:ext cx="7191375" cy="723900"/>
          </a:xfrm>
          <a:prstGeom prst="rect">
            <a:avLst/>
          </a:prstGeom>
        </p:spPr>
        <p:txBody>
          <a:bodyPr lIns="0" tIns="0" rIns="0" bIns="0" anchor="ctr" anchorCtr="0"/>
          <a:lstStyle>
            <a:lvl1pPr marL="0" indent="0" algn="ctr">
              <a:buNone/>
              <a:defRPr b="1">
                <a:solidFill>
                  <a:srgbClr val="B70D18"/>
                </a:solidFill>
                <a:latin typeface="Calibri" panose="020F0502020204030204" pitchFamily="34" charset="0"/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15" name="Rectangle 24"/>
          <p:cNvSpPr>
            <a:spLocks noGrp="1" noChangeArrowheads="1"/>
          </p:cNvSpPr>
          <p:nvPr>
            <p:ph type="ctrTitle" sz="quarter" hasCustomPrompt="1"/>
          </p:nvPr>
        </p:nvSpPr>
        <p:spPr>
          <a:xfrm>
            <a:off x="957430" y="215852"/>
            <a:ext cx="7196865" cy="737658"/>
          </a:xfrm>
          <a:prstGeom prst="rect">
            <a:avLst/>
          </a:prstGeom>
        </p:spPr>
        <p:txBody>
          <a:bodyPr lIns="0" tIns="0" rIns="0" bIns="0" anchor="ctr"/>
          <a:lstStyle>
            <a:lvl1pPr algn="ctr">
              <a:defRPr sz="2800" b="1" baseline="0">
                <a:solidFill>
                  <a:srgbClr val="B70D18"/>
                </a:solidFill>
                <a:latin typeface="Calibri" panose="020F050202020403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ru-RU" noProof="0" dirty="0" smtClean="0"/>
              <a:t>ЗАГОЛОВОК</a:t>
            </a:r>
          </a:p>
        </p:txBody>
      </p:sp>
    </p:spTree>
    <p:extLst>
      <p:ext uri="{BB962C8B-B14F-4D97-AF65-F5344CB8AC3E}">
        <p14:creationId xmlns:p14="http://schemas.microsoft.com/office/powerpoint/2010/main" val="4967623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9_Слайд-раздел МАРС/ПЕНСИ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281988" y="6570663"/>
            <a:ext cx="719137" cy="225425"/>
          </a:xfrm>
        </p:spPr>
        <p:txBody>
          <a:bodyPr/>
          <a:lstStyle>
            <a:lvl1pPr>
              <a:defRPr>
                <a:solidFill>
                  <a:srgbClr val="B70D18"/>
                </a:solidFill>
                <a:latin typeface="Calibri" panose="020F050202020403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13" name="Прямоугольник 16"/>
          <p:cNvSpPr>
            <a:spLocks noChangeArrowheads="1"/>
          </p:cNvSpPr>
          <p:nvPr/>
        </p:nvSpPr>
        <p:spPr bwMode="auto">
          <a:xfrm>
            <a:off x="163511" y="6573838"/>
            <a:ext cx="3268177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Aft>
                <a:spcPts val="600"/>
              </a:spcAft>
              <a:defRPr/>
            </a:pPr>
            <a:r>
              <a:rPr lang="ru-RU" altLang="ru-RU" sz="900" b="1" dirty="0" smtClean="0">
                <a:solidFill>
                  <a:srgbClr val="B70D18"/>
                </a:solidFill>
                <a:latin typeface="Calibri" panose="020F0502020204030204" pitchFamily="34" charset="0"/>
              </a:rPr>
              <a:t>© ООО «Капитал Лайф Страхование Жизни», 2020</a:t>
            </a:r>
          </a:p>
        </p:txBody>
      </p:sp>
      <p:sp>
        <p:nvSpPr>
          <p:cNvPr id="14" name="Текст 11"/>
          <p:cNvSpPr>
            <a:spLocks noGrp="1"/>
          </p:cNvSpPr>
          <p:nvPr>
            <p:ph type="body" sz="quarter" idx="11" hasCustomPrompt="1"/>
          </p:nvPr>
        </p:nvSpPr>
        <p:spPr>
          <a:xfrm>
            <a:off x="976312" y="5590279"/>
            <a:ext cx="7191375" cy="723900"/>
          </a:xfrm>
          <a:prstGeom prst="rect">
            <a:avLst/>
          </a:prstGeom>
        </p:spPr>
        <p:txBody>
          <a:bodyPr lIns="0" tIns="0" rIns="0" bIns="0" anchor="ctr" anchorCtr="0"/>
          <a:lstStyle>
            <a:lvl1pPr marL="0" indent="0" algn="ctr">
              <a:buNone/>
              <a:defRPr b="1">
                <a:solidFill>
                  <a:srgbClr val="B70D18"/>
                </a:solidFill>
                <a:latin typeface="Calibri" panose="020F0502020204030204" pitchFamily="34" charset="0"/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15" name="Rectangle 24"/>
          <p:cNvSpPr>
            <a:spLocks noGrp="1" noChangeArrowheads="1"/>
          </p:cNvSpPr>
          <p:nvPr>
            <p:ph type="ctrTitle" sz="quarter" hasCustomPrompt="1"/>
          </p:nvPr>
        </p:nvSpPr>
        <p:spPr>
          <a:xfrm>
            <a:off x="957430" y="215852"/>
            <a:ext cx="7196865" cy="737658"/>
          </a:xfrm>
          <a:prstGeom prst="rect">
            <a:avLst/>
          </a:prstGeom>
        </p:spPr>
        <p:txBody>
          <a:bodyPr lIns="0" tIns="0" rIns="0" bIns="0" anchor="ctr"/>
          <a:lstStyle>
            <a:lvl1pPr algn="ctr">
              <a:defRPr sz="2800" b="1" baseline="0">
                <a:solidFill>
                  <a:srgbClr val="B70D18"/>
                </a:solidFill>
                <a:latin typeface="Calibri" panose="020F050202020403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ru-RU" noProof="0" dirty="0" smtClean="0"/>
              <a:t>ЗАГОЛОВОК</a:t>
            </a:r>
          </a:p>
        </p:txBody>
      </p:sp>
    </p:spTree>
    <p:extLst>
      <p:ext uri="{BB962C8B-B14F-4D97-AF65-F5344CB8AC3E}">
        <p14:creationId xmlns:p14="http://schemas.microsoft.com/office/powerpoint/2010/main" val="1401442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0_Слайд-раздел БИЗНЕ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281988" y="6570663"/>
            <a:ext cx="719137" cy="225425"/>
          </a:xfrm>
        </p:spPr>
        <p:txBody>
          <a:bodyPr/>
          <a:lstStyle>
            <a:lvl1pPr>
              <a:defRPr>
                <a:solidFill>
                  <a:srgbClr val="B70D18"/>
                </a:solidFill>
                <a:latin typeface="Calibri" panose="020F050202020403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8" name="Прямоугольник 16"/>
          <p:cNvSpPr>
            <a:spLocks noChangeArrowheads="1"/>
          </p:cNvSpPr>
          <p:nvPr/>
        </p:nvSpPr>
        <p:spPr bwMode="auto">
          <a:xfrm>
            <a:off x="163511" y="6573838"/>
            <a:ext cx="3268177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Aft>
                <a:spcPts val="600"/>
              </a:spcAft>
              <a:defRPr/>
            </a:pPr>
            <a:r>
              <a:rPr lang="ru-RU" altLang="ru-RU" sz="900" b="1" dirty="0" smtClean="0">
                <a:solidFill>
                  <a:srgbClr val="B70D18"/>
                </a:solidFill>
                <a:latin typeface="Calibri" panose="020F0502020204030204" pitchFamily="34" charset="0"/>
              </a:rPr>
              <a:t>© ООО «Капитал Лайф Страхование Жизни», 2020</a:t>
            </a:r>
          </a:p>
        </p:txBody>
      </p:sp>
      <p:sp>
        <p:nvSpPr>
          <p:cNvPr id="11" name="Текст 11"/>
          <p:cNvSpPr>
            <a:spLocks noGrp="1"/>
          </p:cNvSpPr>
          <p:nvPr>
            <p:ph type="body" sz="quarter" idx="11" hasCustomPrompt="1"/>
          </p:nvPr>
        </p:nvSpPr>
        <p:spPr>
          <a:xfrm>
            <a:off x="976312" y="5590279"/>
            <a:ext cx="7191375" cy="723900"/>
          </a:xfrm>
          <a:prstGeom prst="rect">
            <a:avLst/>
          </a:prstGeom>
        </p:spPr>
        <p:txBody>
          <a:bodyPr lIns="0" tIns="0" rIns="0" bIns="0" anchor="ctr" anchorCtr="0"/>
          <a:lstStyle>
            <a:lvl1pPr marL="0" indent="0" algn="ctr">
              <a:buNone/>
              <a:defRPr b="1">
                <a:solidFill>
                  <a:srgbClr val="B70D18"/>
                </a:solidFill>
                <a:latin typeface="Calibri" panose="020F0502020204030204" pitchFamily="34" charset="0"/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13" name="Rectangle 24"/>
          <p:cNvSpPr>
            <a:spLocks noGrp="1" noChangeArrowheads="1"/>
          </p:cNvSpPr>
          <p:nvPr>
            <p:ph type="ctrTitle" sz="quarter" hasCustomPrompt="1"/>
          </p:nvPr>
        </p:nvSpPr>
        <p:spPr>
          <a:xfrm>
            <a:off x="957430" y="215852"/>
            <a:ext cx="7196865" cy="737658"/>
          </a:xfrm>
          <a:prstGeom prst="rect">
            <a:avLst/>
          </a:prstGeom>
        </p:spPr>
        <p:txBody>
          <a:bodyPr lIns="0" tIns="0" rIns="0" bIns="0" anchor="ctr"/>
          <a:lstStyle>
            <a:lvl1pPr algn="ctr">
              <a:defRPr sz="2800" b="1" baseline="0">
                <a:solidFill>
                  <a:srgbClr val="B70D18"/>
                </a:solidFill>
                <a:latin typeface="Calibri" panose="020F050202020403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ru-RU" noProof="0" dirty="0" smtClean="0"/>
              <a:t>ЗАГОЛОВОК</a:t>
            </a:r>
          </a:p>
        </p:txBody>
      </p:sp>
    </p:spTree>
    <p:extLst>
      <p:ext uri="{BB962C8B-B14F-4D97-AF65-F5344CB8AC3E}">
        <p14:creationId xmlns:p14="http://schemas.microsoft.com/office/powerpoint/2010/main" val="32433877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Стандартный слайд_ОДНА КОЛОНК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260216" y="6570663"/>
            <a:ext cx="719137" cy="225425"/>
          </a:xfrm>
        </p:spPr>
        <p:txBody>
          <a:bodyPr/>
          <a:lstStyle>
            <a:lvl1pPr>
              <a:defRPr>
                <a:solidFill>
                  <a:srgbClr val="323232"/>
                </a:solidFill>
                <a:latin typeface="Calibri" panose="020F0502020204030204" pitchFamily="34" charset="0"/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17" name="Объект 3"/>
          <p:cNvSpPr>
            <a:spLocks noGrp="1"/>
          </p:cNvSpPr>
          <p:nvPr>
            <p:ph sz="half" idx="2"/>
          </p:nvPr>
        </p:nvSpPr>
        <p:spPr>
          <a:xfrm>
            <a:off x="239493" y="2355850"/>
            <a:ext cx="8644123" cy="3951288"/>
          </a:xfrm>
          <a:prstGeom prst="rect">
            <a:avLst/>
          </a:prstGeom>
        </p:spPr>
        <p:txBody>
          <a:bodyPr lIns="0" tIns="0" bIns="90000"/>
          <a:lstStyle>
            <a:lvl1pPr marL="285750" indent="-285750">
              <a:buClr>
                <a:srgbClr val="9E0918"/>
              </a:buClr>
              <a:buSzPct val="85000"/>
              <a:buFont typeface="Wingdings" panose="05000000000000000000" pitchFamily="2" charset="2"/>
              <a:buChar char="§"/>
              <a:defRPr sz="1600">
                <a:solidFill>
                  <a:srgbClr val="323232"/>
                </a:solidFill>
                <a:latin typeface="Calibri" panose="020F0502020204030204" pitchFamily="34" charset="0"/>
              </a:defRPr>
            </a:lvl1pPr>
            <a:lvl2pPr marL="628650" indent="-171450">
              <a:buClr>
                <a:srgbClr val="9E0918"/>
              </a:buClr>
              <a:buSzPct val="50000"/>
              <a:buFont typeface="Wingdings" panose="05000000000000000000" pitchFamily="2" charset="2"/>
              <a:buChar char="q"/>
              <a:defRPr sz="1400">
                <a:solidFill>
                  <a:srgbClr val="323232"/>
                </a:solidFill>
                <a:latin typeface="Calibri" panose="020F0502020204030204" pitchFamily="34" charset="0"/>
              </a:defRPr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</p:txBody>
      </p:sp>
      <p:sp>
        <p:nvSpPr>
          <p:cNvPr id="18" name="Текст 2"/>
          <p:cNvSpPr>
            <a:spLocks noGrp="1"/>
          </p:cNvSpPr>
          <p:nvPr>
            <p:ph type="body" idx="13" hasCustomPrompt="1"/>
          </p:nvPr>
        </p:nvSpPr>
        <p:spPr>
          <a:xfrm>
            <a:off x="239493" y="1684792"/>
            <a:ext cx="8644123" cy="639762"/>
          </a:xfrm>
          <a:prstGeom prst="rect">
            <a:avLst/>
          </a:prstGeom>
        </p:spPr>
        <p:txBody>
          <a:bodyPr lIns="0" tIns="0" rIns="0" bIns="0" anchor="t"/>
          <a:lstStyle>
            <a:lvl1pPr marL="0" indent="0">
              <a:buNone/>
              <a:defRPr sz="1800" b="1">
                <a:solidFill>
                  <a:srgbClr val="323232"/>
                </a:solidFill>
                <a:latin typeface="Calibri" panose="020F050202020403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8" name="Заголовок 7"/>
          <p:cNvSpPr>
            <a:spLocks noGrp="1"/>
          </p:cNvSpPr>
          <p:nvPr>
            <p:ph type="title" hasCustomPrompt="1"/>
          </p:nvPr>
        </p:nvSpPr>
        <p:spPr>
          <a:xfrm>
            <a:off x="239492" y="204471"/>
            <a:ext cx="7581317" cy="852095"/>
          </a:xfrm>
          <a:prstGeom prst="rect">
            <a:avLst/>
          </a:prstGeom>
        </p:spPr>
        <p:txBody>
          <a:bodyPr lIns="0" tIns="0" rIns="0" bIns="0" anchor="ctr"/>
          <a:lstStyle>
            <a:lvl1pPr>
              <a:defRPr sz="2400"/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cxnSp>
        <p:nvCxnSpPr>
          <p:cNvPr id="11" name="Прямая соединительная линия 10"/>
          <p:cNvCxnSpPr/>
          <p:nvPr/>
        </p:nvCxnSpPr>
        <p:spPr bwMode="auto">
          <a:xfrm>
            <a:off x="239492" y="1258617"/>
            <a:ext cx="8644124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B70D18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12" name="Рисунок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3817" y="269629"/>
            <a:ext cx="710005" cy="710005"/>
          </a:xfrm>
          <a:prstGeom prst="rect">
            <a:avLst/>
          </a:prstGeom>
        </p:spPr>
      </p:pic>
      <p:sp>
        <p:nvSpPr>
          <p:cNvPr id="13" name="Прямоугольник 16"/>
          <p:cNvSpPr>
            <a:spLocks noChangeArrowheads="1"/>
          </p:cNvSpPr>
          <p:nvPr/>
        </p:nvSpPr>
        <p:spPr bwMode="auto">
          <a:xfrm>
            <a:off x="163511" y="6573838"/>
            <a:ext cx="3268177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Aft>
                <a:spcPts val="600"/>
              </a:spcAft>
              <a:defRPr/>
            </a:pPr>
            <a:r>
              <a:rPr lang="ru-RU" altLang="ru-RU" sz="900" b="1" dirty="0" smtClean="0">
                <a:solidFill>
                  <a:srgbClr val="B70D18"/>
                </a:solidFill>
                <a:latin typeface="Calibri" panose="020F0502020204030204" pitchFamily="34" charset="0"/>
              </a:rPr>
              <a:t>© ООО «Капитал Лайф Страхование Жизни», 2024</a:t>
            </a:r>
          </a:p>
        </p:txBody>
      </p:sp>
    </p:spTree>
    <p:extLst>
      <p:ext uri="{BB962C8B-B14F-4D97-AF65-F5344CB8AC3E}">
        <p14:creationId xmlns:p14="http://schemas.microsoft.com/office/powerpoint/2010/main" val="5659256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wmf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.xml"/><Relationship Id="rId13" Type="http://schemas.openxmlformats.org/officeDocument/2006/relationships/slideLayout" Target="../slideLayouts/slideLayout31.xml"/><Relationship Id="rId18" Type="http://schemas.openxmlformats.org/officeDocument/2006/relationships/slideLayout" Target="../slideLayouts/slideLayout36.xml"/><Relationship Id="rId3" Type="http://schemas.openxmlformats.org/officeDocument/2006/relationships/slideLayout" Target="../slideLayouts/slideLayout21.xml"/><Relationship Id="rId21" Type="http://schemas.openxmlformats.org/officeDocument/2006/relationships/theme" Target="../theme/theme2.xml"/><Relationship Id="rId7" Type="http://schemas.openxmlformats.org/officeDocument/2006/relationships/slideLayout" Target="../slideLayouts/slideLayout25.xml"/><Relationship Id="rId12" Type="http://schemas.openxmlformats.org/officeDocument/2006/relationships/slideLayout" Target="../slideLayouts/slideLayout30.xml"/><Relationship Id="rId17" Type="http://schemas.openxmlformats.org/officeDocument/2006/relationships/slideLayout" Target="../slideLayouts/slideLayout35.xml"/><Relationship Id="rId2" Type="http://schemas.openxmlformats.org/officeDocument/2006/relationships/slideLayout" Target="../slideLayouts/slideLayout20.xml"/><Relationship Id="rId16" Type="http://schemas.openxmlformats.org/officeDocument/2006/relationships/slideLayout" Target="../slideLayouts/slideLayout34.xml"/><Relationship Id="rId20" Type="http://schemas.openxmlformats.org/officeDocument/2006/relationships/slideLayout" Target="../slideLayouts/slideLayout38.xml"/><Relationship Id="rId1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4.xml"/><Relationship Id="rId11" Type="http://schemas.openxmlformats.org/officeDocument/2006/relationships/slideLayout" Target="../slideLayouts/slideLayout29.xml"/><Relationship Id="rId5" Type="http://schemas.openxmlformats.org/officeDocument/2006/relationships/slideLayout" Target="../slideLayouts/slideLayout23.xml"/><Relationship Id="rId15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28.xml"/><Relationship Id="rId19" Type="http://schemas.openxmlformats.org/officeDocument/2006/relationships/slideLayout" Target="../slideLayouts/slideLayout37.xml"/><Relationship Id="rId4" Type="http://schemas.openxmlformats.org/officeDocument/2006/relationships/slideLayout" Target="../slideLayouts/slideLayout22.xml"/><Relationship Id="rId9" Type="http://schemas.openxmlformats.org/officeDocument/2006/relationships/slideLayout" Target="../slideLayouts/slideLayout27.xml"/><Relationship Id="rId14" Type="http://schemas.openxmlformats.org/officeDocument/2006/relationships/slideLayout" Target="../slideLayouts/slideLayout32.xml"/><Relationship Id="rId22" Type="http://schemas.openxmlformats.org/officeDocument/2006/relationships/image" Target="../media/image1.w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264525" y="6570663"/>
            <a:ext cx="719138" cy="225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900">
                <a:solidFill>
                  <a:srgbClr val="323232"/>
                </a:solidFill>
                <a:latin typeface="Calibri" panose="020F0502020204030204" pitchFamily="34" charset="0"/>
                <a:cs typeface="Arial" charset="0"/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1028" name="Прямоугольник 16"/>
          <p:cNvSpPr>
            <a:spLocks noChangeArrowheads="1"/>
          </p:cNvSpPr>
          <p:nvPr/>
        </p:nvSpPr>
        <p:spPr bwMode="auto">
          <a:xfrm>
            <a:off x="163511" y="6573838"/>
            <a:ext cx="3268177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Aft>
                <a:spcPts val="600"/>
              </a:spcAft>
              <a:defRPr/>
            </a:pPr>
            <a:r>
              <a:rPr lang="ru-RU" altLang="ru-RU" sz="900" b="1" dirty="0" smtClean="0">
                <a:solidFill>
                  <a:srgbClr val="B70D18"/>
                </a:solidFill>
                <a:latin typeface="Calibri" panose="020F0502020204030204" pitchFamily="34" charset="0"/>
              </a:rPr>
              <a:t>© ООО «Капитал Лайф Страхование Жизни», 2020</a:t>
            </a:r>
          </a:p>
        </p:txBody>
      </p:sp>
      <p:sp>
        <p:nvSpPr>
          <p:cNvPr id="3" name="Прямоугольник 2"/>
          <p:cNvSpPr/>
          <p:nvPr/>
        </p:nvSpPr>
        <p:spPr bwMode="auto">
          <a:xfrm>
            <a:off x="7873340" y="368135"/>
            <a:ext cx="1163782" cy="73627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11" name="Прямая соединительная линия 10"/>
          <p:cNvCxnSpPr/>
          <p:nvPr/>
        </p:nvCxnSpPr>
        <p:spPr bwMode="auto">
          <a:xfrm>
            <a:off x="239492" y="1258617"/>
            <a:ext cx="8644124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B70D18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225630" y="1600200"/>
            <a:ext cx="8657985" cy="46930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239492" y="204471"/>
            <a:ext cx="7506014" cy="85209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3817" y="269629"/>
            <a:ext cx="710005" cy="710005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  <p:sldLayoutId id="2147483712" r:id="rId10"/>
    <p:sldLayoutId id="2147483716" r:id="rId11"/>
    <p:sldLayoutId id="2147483720" r:id="rId12"/>
    <p:sldLayoutId id="2147483722" r:id="rId13"/>
    <p:sldLayoutId id="2147483723" r:id="rId14"/>
    <p:sldLayoutId id="2147483724" r:id="rId15"/>
    <p:sldLayoutId id="2147483725" r:id="rId16"/>
    <p:sldLayoutId id="2147483730" r:id="rId17"/>
    <p:sldLayoutId id="2147483734" r:id="rId18"/>
  </p:sldLayoutIdLst>
  <p:timing>
    <p:tnLst>
      <p:par>
        <p:cTn id="1" dur="indefinite" restart="never" nodeType="tmRoot"/>
      </p:par>
    </p:tn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323232"/>
          </a:solidFill>
          <a:latin typeface="+mj-lt"/>
          <a:ea typeface="Arial" charset="0"/>
          <a:cs typeface="Arial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500" b="1">
          <a:solidFill>
            <a:srgbClr val="666666"/>
          </a:solidFill>
          <a:latin typeface="Arial" charset="0"/>
          <a:ea typeface="Arial" charset="0"/>
          <a:cs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500" b="1">
          <a:solidFill>
            <a:srgbClr val="666666"/>
          </a:solidFill>
          <a:latin typeface="Arial" charset="0"/>
          <a:ea typeface="Arial" charset="0"/>
          <a:cs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500" b="1">
          <a:solidFill>
            <a:srgbClr val="666666"/>
          </a:solidFill>
          <a:latin typeface="Arial" charset="0"/>
          <a:ea typeface="Arial" charset="0"/>
          <a:cs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500" b="1">
          <a:solidFill>
            <a:srgbClr val="666666"/>
          </a:solidFill>
          <a:latin typeface="Arial" charset="0"/>
          <a:ea typeface="Arial" charset="0"/>
          <a:cs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500" b="1">
          <a:solidFill>
            <a:srgbClr val="666666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500" b="1">
          <a:solidFill>
            <a:srgbClr val="666666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500" b="1">
          <a:solidFill>
            <a:srgbClr val="666666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500" b="1">
          <a:solidFill>
            <a:srgbClr val="666666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B70D18"/>
        </a:buClr>
        <a:buSzPct val="90000"/>
        <a:buFont typeface="Wingdings" panose="05000000000000000000" pitchFamily="2" charset="2"/>
        <a:buChar char="§"/>
        <a:defRPr kumimoji="1" sz="1800">
          <a:solidFill>
            <a:srgbClr val="323232"/>
          </a:solidFill>
          <a:latin typeface="Calibri" panose="020F0502020204030204" pitchFamily="34" charset="0"/>
          <a:ea typeface="Open Sans" panose="020B0606030504020204" pitchFamily="34" charset="0"/>
          <a:cs typeface="Open Sans" panose="020B0606030504020204" pitchFamily="34" charset="0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B70D18"/>
        </a:buClr>
        <a:buSzPct val="50000"/>
        <a:buFont typeface="Wingdings" panose="05000000000000000000" pitchFamily="2" charset="2"/>
        <a:buChar char="q"/>
        <a:defRPr kumimoji="1" sz="1400">
          <a:solidFill>
            <a:srgbClr val="323232"/>
          </a:solidFill>
          <a:latin typeface="Calibri" panose="020F0502020204030204" pitchFamily="34" charset="0"/>
          <a:ea typeface="Open Sans" panose="020B0606030504020204" pitchFamily="34" charset="0"/>
          <a:cs typeface="Open Sans" panose="020B0606030504020204" pitchFamily="34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Arial" charset="0"/>
          <a:cs typeface="Arial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Arial" charset="0"/>
          <a:cs typeface="Arial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Arial" charset="0"/>
          <a:cs typeface="Arial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264525" y="6570663"/>
            <a:ext cx="719138" cy="225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900">
                <a:solidFill>
                  <a:srgbClr val="323232"/>
                </a:solidFill>
                <a:latin typeface="Calibri" panose="020F0502020204030204" pitchFamily="34" charset="0"/>
                <a:cs typeface="Arial" charset="0"/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028" name="Прямоугольник 16"/>
          <p:cNvSpPr>
            <a:spLocks noChangeArrowheads="1"/>
          </p:cNvSpPr>
          <p:nvPr/>
        </p:nvSpPr>
        <p:spPr bwMode="auto">
          <a:xfrm>
            <a:off x="163511" y="6573838"/>
            <a:ext cx="3268177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Aft>
                <a:spcPts val="600"/>
              </a:spcAft>
              <a:defRPr/>
            </a:pPr>
            <a:r>
              <a:rPr lang="ru-RU" altLang="ru-RU" sz="900" dirty="0" smtClean="0">
                <a:solidFill>
                  <a:srgbClr val="B70D18"/>
                </a:solidFill>
                <a:latin typeface="Calibri" panose="020F0502020204030204" pitchFamily="34" charset="0"/>
              </a:rPr>
              <a:t>© ООО «Капитал Лайф Страхование Жизни», 2020</a:t>
            </a:r>
          </a:p>
        </p:txBody>
      </p:sp>
      <p:sp>
        <p:nvSpPr>
          <p:cNvPr id="3" name="Прямоугольник 2"/>
          <p:cNvSpPr/>
          <p:nvPr/>
        </p:nvSpPr>
        <p:spPr bwMode="auto">
          <a:xfrm>
            <a:off x="7873340" y="368135"/>
            <a:ext cx="1163782" cy="73627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b="1" dirty="0" smtClean="0">
              <a:solidFill>
                <a:srgbClr val="3F3F3F"/>
              </a:solidFill>
              <a:latin typeface="Arial" charset="0"/>
            </a:endParaRPr>
          </a:p>
        </p:txBody>
      </p:sp>
      <p:cxnSp>
        <p:nvCxnSpPr>
          <p:cNvPr id="11" name="Прямая соединительная линия 10"/>
          <p:cNvCxnSpPr/>
          <p:nvPr/>
        </p:nvCxnSpPr>
        <p:spPr bwMode="auto">
          <a:xfrm>
            <a:off x="239492" y="1258617"/>
            <a:ext cx="8644124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B70D18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225630" y="1600200"/>
            <a:ext cx="8657985" cy="46930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239492" y="204471"/>
            <a:ext cx="7506014" cy="85209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3817" y="269629"/>
            <a:ext cx="710005" cy="7100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48600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2" r:id="rId1"/>
    <p:sldLayoutId id="2147483753" r:id="rId2"/>
    <p:sldLayoutId id="2147483754" r:id="rId3"/>
    <p:sldLayoutId id="2147483755" r:id="rId4"/>
    <p:sldLayoutId id="2147483756" r:id="rId5"/>
    <p:sldLayoutId id="2147483757" r:id="rId6"/>
    <p:sldLayoutId id="2147483758" r:id="rId7"/>
    <p:sldLayoutId id="2147483759" r:id="rId8"/>
    <p:sldLayoutId id="2147483760" r:id="rId9"/>
    <p:sldLayoutId id="2147483761" r:id="rId10"/>
    <p:sldLayoutId id="2147483762" r:id="rId11"/>
    <p:sldLayoutId id="2147483763" r:id="rId12"/>
    <p:sldLayoutId id="2147483764" r:id="rId13"/>
    <p:sldLayoutId id="2147483765" r:id="rId14"/>
    <p:sldLayoutId id="2147483766" r:id="rId15"/>
    <p:sldLayoutId id="2147483767" r:id="rId16"/>
    <p:sldLayoutId id="2147483768" r:id="rId17"/>
    <p:sldLayoutId id="2147483769" r:id="rId18"/>
    <p:sldLayoutId id="2147483770" r:id="rId19"/>
    <p:sldLayoutId id="2147483771" r:id="rId20"/>
  </p:sldLayoutIdLst>
  <p:timing>
    <p:tnLst>
      <p:par>
        <p:cTn id="1" dur="indefinite" restart="never" nodeType="tmRoot"/>
      </p:par>
    </p:tn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323232"/>
          </a:solidFill>
          <a:latin typeface="+mj-lt"/>
          <a:ea typeface="Arial" charset="0"/>
          <a:cs typeface="Arial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500" b="1">
          <a:solidFill>
            <a:srgbClr val="666666"/>
          </a:solidFill>
          <a:latin typeface="Arial" charset="0"/>
          <a:ea typeface="Arial" charset="0"/>
          <a:cs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500" b="1">
          <a:solidFill>
            <a:srgbClr val="666666"/>
          </a:solidFill>
          <a:latin typeface="Arial" charset="0"/>
          <a:ea typeface="Arial" charset="0"/>
          <a:cs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500" b="1">
          <a:solidFill>
            <a:srgbClr val="666666"/>
          </a:solidFill>
          <a:latin typeface="Arial" charset="0"/>
          <a:ea typeface="Arial" charset="0"/>
          <a:cs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500" b="1">
          <a:solidFill>
            <a:srgbClr val="666666"/>
          </a:solidFill>
          <a:latin typeface="Arial" charset="0"/>
          <a:ea typeface="Arial" charset="0"/>
          <a:cs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500" b="1">
          <a:solidFill>
            <a:srgbClr val="666666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500" b="1">
          <a:solidFill>
            <a:srgbClr val="666666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500" b="1">
          <a:solidFill>
            <a:srgbClr val="666666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500" b="1">
          <a:solidFill>
            <a:srgbClr val="666666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B70D18"/>
        </a:buClr>
        <a:buSzPct val="90000"/>
        <a:buFont typeface="Wingdings" panose="05000000000000000000" pitchFamily="2" charset="2"/>
        <a:buChar char="§"/>
        <a:defRPr kumimoji="1" sz="1800">
          <a:solidFill>
            <a:srgbClr val="323232"/>
          </a:solidFill>
          <a:latin typeface="Calibri" panose="020F0502020204030204" pitchFamily="34" charset="0"/>
          <a:ea typeface="Open Sans" panose="020B0606030504020204" pitchFamily="34" charset="0"/>
          <a:cs typeface="Open Sans" panose="020B0606030504020204" pitchFamily="34" charset="0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B70D18"/>
        </a:buClr>
        <a:buSzPct val="50000"/>
        <a:buFont typeface="Wingdings" panose="05000000000000000000" pitchFamily="2" charset="2"/>
        <a:buChar char="q"/>
        <a:defRPr kumimoji="1" sz="1400">
          <a:solidFill>
            <a:srgbClr val="323232"/>
          </a:solidFill>
          <a:latin typeface="Calibri" panose="020F0502020204030204" pitchFamily="34" charset="0"/>
          <a:ea typeface="Open Sans" panose="020B0606030504020204" pitchFamily="34" charset="0"/>
          <a:cs typeface="Open Sans" panose="020B0606030504020204" pitchFamily="34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Arial" charset="0"/>
          <a:cs typeface="Arial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Arial" charset="0"/>
          <a:cs typeface="Arial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Arial" charset="0"/>
          <a:cs typeface="Arial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9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0" y="0"/>
            <a:ext cx="9144000" cy="685799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" name="object 5"/>
          <p:cNvSpPr/>
          <p:nvPr/>
        </p:nvSpPr>
        <p:spPr>
          <a:xfrm>
            <a:off x="0" y="0"/>
            <a:ext cx="9144000" cy="685799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7" name="object 7"/>
          <p:cNvSpPr txBox="1">
            <a:spLocks noGrp="1"/>
          </p:cNvSpPr>
          <p:nvPr>
            <p:ph type="ctrTitle"/>
          </p:nvPr>
        </p:nvSpPr>
        <p:spPr>
          <a:xfrm>
            <a:off x="1406931" y="5814280"/>
            <a:ext cx="6330138" cy="873957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95"/>
              </a:spcBef>
            </a:pPr>
            <a:r>
              <a:rPr lang="ru-RU" dirty="0" smtClean="0">
                <a:solidFill>
                  <a:schemeClr val="accent2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ПРОГРАММА СТРАХОВАНИЯ</a:t>
            </a:r>
            <a:br>
              <a:rPr lang="ru-RU" dirty="0" smtClean="0">
                <a:solidFill>
                  <a:schemeClr val="accent2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ru-RU" dirty="0" smtClean="0">
                <a:solidFill>
                  <a:schemeClr val="accent2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КОМПЛЕКСНАЯ ГАРАНТИЯ</a:t>
            </a:r>
            <a:endParaRPr dirty="0">
              <a:solidFill>
                <a:schemeClr val="accent2"/>
              </a:solidFill>
              <a:latin typeface="+mj-lt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8" name="Номер слайда 3"/>
          <p:cNvSpPr>
            <a:spLocks noGrp="1"/>
          </p:cNvSpPr>
          <p:nvPr>
            <p:ph type="sldNum" sz="quarter" idx="4"/>
          </p:nvPr>
        </p:nvSpPr>
        <p:spPr>
          <a:xfrm>
            <a:off x="8164478" y="6572821"/>
            <a:ext cx="719138" cy="230832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indent="0" algn="r">
              <a:buNone/>
            </a:pPr>
            <a:fld id="{00F11FE4-8E33-4FB2-87A2-C9DFC016509D}" type="slidenum">
              <a:rPr lang="ru-RU" altLang="ru-RU" sz="900" kern="1200">
                <a:ea typeface="+mn-ea"/>
                <a:cs typeface="Arial" charset="0"/>
              </a:rPr>
              <a:pPr marL="0" indent="0" algn="r">
                <a:buNone/>
              </a:pPr>
              <a:t>1</a:t>
            </a:fld>
            <a:endParaRPr lang="ru-RU" altLang="ru-RU" sz="900" kern="1200" dirty="0"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227801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9492" y="204471"/>
            <a:ext cx="7788892" cy="848265"/>
          </a:xfrm>
          <a:noFill/>
          <a:extLst/>
        </p:spPr>
        <p:txBody>
          <a:bodyPr vert="horz" lIns="0" tIns="0" rIns="0" bIns="0" rtlCol="0" anchor="ctr">
            <a:noAutofit/>
          </a:bodyPr>
          <a:lstStyle/>
          <a:p>
            <a:r>
              <a:rPr lang="ru-RU" sz="2000" spc="5" dirty="0">
                <a:cs typeface="Calibri"/>
              </a:rPr>
              <a:t>ЛИЦА, НЕ ПРИНИМАЕМЫЕ НА СТРАХОВАНИЕ ПО </a:t>
            </a:r>
            <a:r>
              <a:rPr lang="ru-RU" sz="2000" spc="5" dirty="0" smtClean="0">
                <a:cs typeface="Calibri"/>
              </a:rPr>
              <a:t/>
            </a:r>
            <a:br>
              <a:rPr lang="ru-RU" sz="2000" spc="5" dirty="0" smtClean="0">
                <a:cs typeface="Calibri"/>
              </a:rPr>
            </a:br>
            <a:r>
              <a:rPr lang="ru-RU" sz="2000" spc="5" dirty="0" smtClean="0">
                <a:cs typeface="Calibri"/>
              </a:rPr>
              <a:t>ПРОГРАММАМ  «</a:t>
            </a:r>
            <a:r>
              <a:rPr lang="ru-RU" sz="2000" spc="5" dirty="0">
                <a:cs typeface="Calibri"/>
              </a:rPr>
              <a:t>КОМПЛЕКСНАЯ ГАРАНТИЯ</a:t>
            </a:r>
            <a:r>
              <a:rPr lang="ru-RU" sz="2000" spc="5" dirty="0" smtClean="0">
                <a:cs typeface="Calibri"/>
              </a:rPr>
              <a:t>», </a:t>
            </a:r>
            <a:r>
              <a:rPr lang="ru-RU" sz="2000" dirty="0"/>
              <a:t>«КОМПЛЕКСНАЯ ГАРАНТИЯ ДРАЙВ» </a:t>
            </a:r>
            <a:r>
              <a:rPr lang="ru-RU" sz="2000" spc="5" dirty="0" smtClean="0">
                <a:cs typeface="Calibri"/>
              </a:rPr>
              <a:t>*</a:t>
            </a:r>
            <a:endParaRPr lang="ru-RU" sz="2000" spc="5" dirty="0">
              <a:cs typeface="Calibri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634953"/>
            <a:ext cx="292638" cy="292638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823908" y="1484784"/>
            <a:ext cx="806489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1600" dirty="0" smtClean="0"/>
              <a:t>Являющиеся </a:t>
            </a:r>
            <a:r>
              <a:rPr lang="ru-RU" sz="1600" dirty="0"/>
              <a:t>инвалидами или имеющие основания (в том числе оформленные соответствующим </a:t>
            </a:r>
            <a:r>
              <a:rPr lang="ru-RU" sz="1600" dirty="0" smtClean="0"/>
              <a:t>документом - направлением</a:t>
            </a:r>
            <a:r>
              <a:rPr lang="ru-RU" sz="1600" dirty="0"/>
              <a:t>) для назначения инвалидности или ранее являвшиеся инвалидами, не прошедшими очередное переосвидетельствование </a:t>
            </a:r>
            <a:r>
              <a:rPr lang="ru-RU" sz="1600" dirty="0" smtClean="0"/>
              <a:t>МСЭ </a:t>
            </a:r>
            <a:endParaRPr lang="ru-RU" sz="1600" dirty="0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857976" y="2492896"/>
            <a:ext cx="788172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1600" dirty="0"/>
              <a:t>Состоящие на учёте, получающие лечебно-консультативную помощь в наркологическом и / или психоневрологическом и / или противотуберкулезном и / или онкологическом диспансере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874480" y="3501008"/>
            <a:ext cx="806489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1600" dirty="0"/>
              <a:t>Находящиеся на стационарном, амбулаторном лечении или обследовании (до их полного выздоровления)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866272" y="4293096"/>
            <a:ext cx="806489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1600" dirty="0"/>
              <a:t>Больные СПИДом или инфицированные вирусом иммунодефицита человека (ВИЧ-инфицирование</a:t>
            </a:r>
            <a:r>
              <a:rPr lang="ru-RU" sz="1600" dirty="0" smtClean="0"/>
              <a:t>) </a:t>
            </a:r>
            <a:endParaRPr lang="ru-RU" sz="1600" dirty="0"/>
          </a:p>
        </p:txBody>
      </p:sp>
      <p:sp>
        <p:nvSpPr>
          <p:cNvPr id="20" name="Прямоугольник 19"/>
          <p:cNvSpPr/>
          <p:nvPr/>
        </p:nvSpPr>
        <p:spPr>
          <a:xfrm>
            <a:off x="881510" y="5085184"/>
            <a:ext cx="772672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/>
              <a:t>Страдающие психическими заболеваниями и / или расстройствами</a:t>
            </a:r>
          </a:p>
        </p:txBody>
      </p:sp>
      <p:sp>
        <p:nvSpPr>
          <p:cNvPr id="22" name="Прямоугольник 21"/>
          <p:cNvSpPr/>
          <p:nvPr/>
        </p:nvSpPr>
        <p:spPr>
          <a:xfrm>
            <a:off x="955602" y="5698324"/>
            <a:ext cx="7920879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1600" dirty="0" smtClean="0"/>
              <a:t>Находящиеся </a:t>
            </a:r>
            <a:r>
              <a:rPr lang="ru-RU" sz="1600" dirty="0"/>
              <a:t>под следствием или осужденные к лишению </a:t>
            </a:r>
            <a:r>
              <a:rPr lang="ru-RU" sz="1600" dirty="0" smtClean="0"/>
              <a:t>свободы</a:t>
            </a:r>
            <a:endParaRPr lang="ru-RU" sz="1600" dirty="0"/>
          </a:p>
        </p:txBody>
      </p:sp>
      <p:pic>
        <p:nvPicPr>
          <p:cNvPr id="23" name="Рисунок 2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2747604"/>
            <a:ext cx="321579" cy="321579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3638312"/>
            <a:ext cx="310166" cy="310166"/>
          </a:xfrm>
          <a:prstGeom prst="rect">
            <a:avLst/>
          </a:prstGeom>
        </p:spPr>
      </p:pic>
      <p:pic>
        <p:nvPicPr>
          <p:cNvPr id="29" name="Рисунок 2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4415151"/>
            <a:ext cx="310166" cy="310166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5088584"/>
            <a:ext cx="310166" cy="310166"/>
          </a:xfrm>
          <a:prstGeom prst="rect">
            <a:avLst/>
          </a:prstGeom>
        </p:spPr>
      </p:pic>
      <p:pic>
        <p:nvPicPr>
          <p:cNvPr id="31" name="Рисунок 3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5698324"/>
            <a:ext cx="338554" cy="338554"/>
          </a:xfrm>
          <a:prstGeom prst="rect">
            <a:avLst/>
          </a:prstGeom>
        </p:spPr>
      </p:pic>
      <p:sp>
        <p:nvSpPr>
          <p:cNvPr id="17" name="Номер слайда 3"/>
          <p:cNvSpPr>
            <a:spLocks noGrp="1"/>
          </p:cNvSpPr>
          <p:nvPr>
            <p:ph type="sldNum" sz="quarter" idx="4294967295"/>
          </p:nvPr>
        </p:nvSpPr>
        <p:spPr>
          <a:xfrm>
            <a:off x="8164478" y="6572821"/>
            <a:ext cx="719138" cy="2308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r" fontAlgn="base">
              <a:spcBef>
                <a:spcPct val="20000"/>
              </a:spcBef>
              <a:spcAft>
                <a:spcPct val="0"/>
              </a:spcAft>
              <a:buClr>
                <a:srgbClr val="B70D18"/>
              </a:buClr>
              <a:buSzPct val="90000"/>
              <a:buFont typeface="Wingdings" panose="05000000000000000000" pitchFamily="2" charset="2"/>
              <a:buNone/>
            </a:pPr>
            <a:fld id="{00F11FE4-8E33-4FB2-87A2-C9DFC016509D}" type="slidenum">
              <a:rPr kumimoji="1" lang="ru-RU" altLang="ru-RU" sz="900">
                <a:solidFill>
                  <a:srgbClr val="323232"/>
                </a:solidFill>
                <a:latin typeface="Calibri" panose="020F0502020204030204" pitchFamily="34" charset="0"/>
                <a:cs typeface="Arial" charset="0"/>
              </a:rPr>
              <a:pPr algn="r" fontAlgn="base">
                <a:spcBef>
                  <a:spcPct val="20000"/>
                </a:spcBef>
                <a:spcAft>
                  <a:spcPct val="0"/>
                </a:spcAft>
                <a:buClr>
                  <a:srgbClr val="B70D18"/>
                </a:buClr>
                <a:buSzPct val="90000"/>
                <a:buFont typeface="Wingdings" panose="05000000000000000000" pitchFamily="2" charset="2"/>
                <a:buNone/>
              </a:pPr>
              <a:t>10</a:t>
            </a:fld>
            <a:endParaRPr kumimoji="1" lang="ru-RU" altLang="ru-RU" sz="900" dirty="0">
              <a:solidFill>
                <a:srgbClr val="323232"/>
              </a:solidFill>
              <a:latin typeface="Calibri" panose="020F0502020204030204" pitchFamily="34" charset="0"/>
              <a:cs typeface="Arial" charset="0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239492" y="6244191"/>
            <a:ext cx="7632848" cy="2618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lnSpc>
                <a:spcPts val="12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600" dirty="0" smtClean="0">
                <a:latin typeface="+mj-lt"/>
                <a:ea typeface="Cambria" panose="02040503050406030204" pitchFamily="18" charset="0"/>
              </a:rPr>
              <a:t>* </a:t>
            </a:r>
            <a:r>
              <a:rPr lang="ru-RU" sz="1400" i="1" dirty="0" smtClean="0">
                <a:latin typeface="+mj-lt"/>
                <a:ea typeface="Cambria" panose="02040503050406030204" pitchFamily="18" charset="0"/>
              </a:rPr>
              <a:t>Полный </a:t>
            </a:r>
            <a:r>
              <a:rPr lang="ru-RU" sz="1400" i="1" dirty="0">
                <a:latin typeface="+mj-lt"/>
                <a:ea typeface="Cambria" panose="02040503050406030204" pitchFamily="18" charset="0"/>
              </a:rPr>
              <a:t>перечень представлен в описании </a:t>
            </a:r>
            <a:r>
              <a:rPr lang="ru-RU" sz="1400" i="1" dirty="0" smtClean="0">
                <a:latin typeface="+mj-lt"/>
                <a:ea typeface="Cambria" panose="02040503050406030204" pitchFamily="18" charset="0"/>
              </a:rPr>
              <a:t>Программы</a:t>
            </a:r>
            <a:endParaRPr lang="ru-RU" sz="1400" i="1" dirty="0">
              <a:latin typeface="+mj-lt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55707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4" grpId="0"/>
      <p:bldP spid="16" grpId="0"/>
      <p:bldP spid="18" grpId="0"/>
      <p:bldP spid="2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239491" y="272649"/>
            <a:ext cx="7631185" cy="852095"/>
          </a:xfrm>
        </p:spPr>
        <p:txBody>
          <a:bodyPr>
            <a:normAutofit/>
          </a:bodyPr>
          <a:lstStyle/>
          <a:p>
            <a:r>
              <a:rPr lang="ru-RU" sz="2000" kern="1200" dirty="0"/>
              <a:t>ПРЕИМУЩЕСТВА </a:t>
            </a:r>
            <a:r>
              <a:rPr lang="ru-RU" sz="2000" kern="1200" dirty="0" smtClean="0"/>
              <a:t>ПРОГРАММ </a:t>
            </a:r>
            <a:r>
              <a:rPr lang="ru-RU" sz="2000" kern="1200" dirty="0"/>
              <a:t> </a:t>
            </a:r>
            <a:r>
              <a:rPr lang="ru-RU" sz="2000" kern="1200" dirty="0" smtClean="0"/>
              <a:t>«КОМПЛЕКСНАЯ ГАРАНТИЯ», </a:t>
            </a:r>
            <a:r>
              <a:rPr lang="ru-RU" sz="2000" dirty="0"/>
              <a:t>«КОМПЛЕКСНАЯ ГАРАНТИЯ ДРАЙВ» </a:t>
            </a:r>
            <a:endParaRPr lang="ru-RU" sz="2000" kern="12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00F11FE4-8E33-4FB2-87A2-C9DFC016509D}" type="slidenum">
              <a:rPr lang="ru-RU" altLang="ru-RU" smtClean="0">
                <a:latin typeface="Cambria" panose="02040503050406030204" pitchFamily="18" charset="0"/>
                <a:ea typeface="Cambria" panose="02040503050406030204" pitchFamily="18" charset="0"/>
              </a:rPr>
              <a:pPr>
                <a:defRPr/>
              </a:pPr>
              <a:t>11</a:t>
            </a:fld>
            <a:endParaRPr lang="ru-RU" altLang="ru-RU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827584" y="1319349"/>
            <a:ext cx="8033681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 smtClean="0">
                <a:solidFill>
                  <a:srgbClr val="C00000"/>
                </a:solidFill>
                <a:latin typeface="+mj-lt"/>
                <a:ea typeface="Cambria" panose="02040503050406030204" pitchFamily="18" charset="0"/>
              </a:rPr>
              <a:t>100% гарантия возврата вложенных средств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 smtClean="0">
                <a:latin typeface="+mj-lt"/>
                <a:ea typeface="Cambria" panose="02040503050406030204" pitchFamily="18" charset="0"/>
              </a:rPr>
              <a:t>Регулирование ЦБ </a:t>
            </a:r>
            <a:r>
              <a:rPr lang="ru-RU" sz="1400" dirty="0">
                <a:latin typeface="+mj-lt"/>
                <a:ea typeface="Cambria" panose="02040503050406030204" pitchFamily="18" charset="0"/>
              </a:rPr>
              <a:t>РФ </a:t>
            </a:r>
            <a:endParaRPr lang="ru-RU" sz="1400" dirty="0" smtClean="0">
              <a:latin typeface="+mj-lt"/>
              <a:ea typeface="Cambria" panose="020405030504060302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>
                <a:latin typeface="+mj-lt"/>
                <a:ea typeface="Cambria" panose="02040503050406030204" pitchFamily="18" charset="0"/>
              </a:rPr>
              <a:t>Устойчивость страховой компании гарантируется объемом собственного капитала, страховыми резервами и системой перестрахования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851328" y="2297751"/>
            <a:ext cx="8056032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>
                <a:solidFill>
                  <a:srgbClr val="C00000"/>
                </a:solidFill>
                <a:latin typeface="+mj-lt"/>
                <a:ea typeface="Cambria" panose="02040503050406030204" pitchFamily="18" charset="0"/>
              </a:rPr>
              <a:t>Страховая защита </a:t>
            </a:r>
            <a:endParaRPr lang="ru-RU" sz="1400" b="1" dirty="0" smtClean="0">
              <a:solidFill>
                <a:srgbClr val="C00000"/>
              </a:solidFill>
              <a:latin typeface="+mj-lt"/>
              <a:ea typeface="Cambria" panose="02040503050406030204" pitchFamily="18" charset="0"/>
            </a:endParaRPr>
          </a:p>
          <a:p>
            <a:pPr marL="171450" indent="-171450">
              <a:buFont typeface="Arial" panose="020B0604020202020204" pitchFamily="34" charset="0"/>
              <a:buChar char="•"/>
              <a:defRPr/>
            </a:pPr>
            <a:r>
              <a:rPr kumimoji="1" lang="ru-RU" sz="1400" dirty="0">
                <a:latin typeface="+mj-lt"/>
                <a:ea typeface="Cambria" panose="02040503050406030204" pitchFamily="18" charset="0"/>
              </a:rPr>
              <a:t>Финансовая защита Застрахованного лица при наступлении страхового события.</a:t>
            </a:r>
          </a:p>
          <a:p>
            <a:pPr marL="171450" indent="-171450">
              <a:buFont typeface="Arial" panose="020B0604020202020204" pitchFamily="34" charset="0"/>
              <a:buChar char="•"/>
              <a:defRPr/>
            </a:pPr>
            <a:r>
              <a:rPr kumimoji="1" lang="ru-RU" sz="1400" dirty="0">
                <a:latin typeface="+mj-lt"/>
                <a:ea typeface="Cambria" panose="02040503050406030204" pitchFamily="18" charset="0"/>
              </a:rPr>
              <a:t>Забота о близких - адресная передача средств указанным в договоре лицам.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827585" y="3242216"/>
            <a:ext cx="7992887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>
                <a:solidFill>
                  <a:srgbClr val="C00000"/>
                </a:solidFill>
                <a:latin typeface="+mj-lt"/>
                <a:ea typeface="Cambria" panose="02040503050406030204" pitchFamily="18" charset="0"/>
              </a:rPr>
              <a:t>Налоговые </a:t>
            </a:r>
            <a:r>
              <a:rPr lang="ru-RU" sz="1400" b="1" dirty="0" smtClean="0">
                <a:solidFill>
                  <a:srgbClr val="C00000"/>
                </a:solidFill>
                <a:latin typeface="+mj-lt"/>
                <a:ea typeface="Cambria" panose="02040503050406030204" pitchFamily="18" charset="0"/>
              </a:rPr>
              <a:t>преференции</a:t>
            </a:r>
          </a:p>
          <a:p>
            <a:pPr marL="171450" indent="-171450">
              <a:buFont typeface="Arial" panose="020B0604020202020204" pitchFamily="34" charset="0"/>
              <a:buChar char="•"/>
              <a:defRPr/>
            </a:pPr>
            <a:r>
              <a:rPr kumimoji="1" lang="ru-RU" sz="1400" dirty="0">
                <a:latin typeface="+mj-lt"/>
                <a:ea typeface="Cambria" panose="02040503050406030204" pitchFamily="18" charset="0"/>
              </a:rPr>
              <a:t>Страховые выплаты лицам, в пользу которых заключен договор страхования, в случае ухода </a:t>
            </a:r>
            <a:r>
              <a:rPr kumimoji="1" lang="ru-RU" sz="1400" dirty="0" smtClean="0">
                <a:latin typeface="+mj-lt"/>
                <a:ea typeface="Cambria" panose="02040503050406030204" pitchFamily="18" charset="0"/>
              </a:rPr>
              <a:t>Страхователя/ </a:t>
            </a:r>
            <a:r>
              <a:rPr kumimoji="1" lang="ru-RU" sz="1400" dirty="0">
                <a:latin typeface="+mj-lt"/>
                <a:ea typeface="Cambria" panose="02040503050406030204" pitchFamily="18" charset="0"/>
              </a:rPr>
              <a:t>Застрахованного лица из жизни не облагаются НДФЛ.</a:t>
            </a:r>
          </a:p>
          <a:p>
            <a:pPr marL="171450" indent="-171450">
              <a:buFont typeface="Arial" panose="020B0604020202020204" pitchFamily="34" charset="0"/>
              <a:buChar char="•"/>
              <a:defRPr/>
            </a:pPr>
            <a:r>
              <a:rPr kumimoji="1" lang="ru-RU" sz="1400" dirty="0">
                <a:latin typeface="+mj-lt"/>
                <a:ea typeface="Cambria" panose="02040503050406030204" pitchFamily="18" charset="0"/>
              </a:rPr>
              <a:t>По полисам страхования жизни со сроком более 5 лет можно получить налоговый вычет по НДФЛ, объем выплат до </a:t>
            </a:r>
            <a:r>
              <a:rPr kumimoji="1" lang="ru-RU" sz="1400" dirty="0" smtClean="0">
                <a:latin typeface="+mj-lt"/>
                <a:ea typeface="Cambria" panose="02040503050406030204" pitchFamily="18" charset="0"/>
              </a:rPr>
              <a:t>1</a:t>
            </a:r>
            <a:r>
              <a:rPr kumimoji="1" lang="en-US" sz="1400" dirty="0" smtClean="0">
                <a:latin typeface="+mj-lt"/>
                <a:ea typeface="Cambria" panose="02040503050406030204" pitchFamily="18" charset="0"/>
              </a:rPr>
              <a:t>9</a:t>
            </a:r>
            <a:r>
              <a:rPr kumimoji="1" lang="ru-RU" sz="1400" dirty="0" smtClean="0">
                <a:latin typeface="+mj-lt"/>
                <a:ea typeface="Cambria" panose="02040503050406030204" pitchFamily="18" charset="0"/>
              </a:rPr>
              <a:t> </a:t>
            </a:r>
            <a:r>
              <a:rPr kumimoji="1" lang="en-US" sz="1400" dirty="0" smtClean="0">
                <a:latin typeface="+mj-lt"/>
                <a:ea typeface="Cambria" panose="02040503050406030204" pitchFamily="18" charset="0"/>
              </a:rPr>
              <a:t>5</a:t>
            </a:r>
            <a:r>
              <a:rPr kumimoji="1" lang="ru-RU" sz="1400" dirty="0" smtClean="0">
                <a:latin typeface="+mj-lt"/>
                <a:ea typeface="Cambria" panose="02040503050406030204" pitchFamily="18" charset="0"/>
              </a:rPr>
              <a:t>00 </a:t>
            </a:r>
            <a:r>
              <a:rPr kumimoji="1" lang="ru-RU" sz="1400" dirty="0">
                <a:latin typeface="+mj-lt"/>
                <a:ea typeface="Cambria" panose="02040503050406030204" pitchFamily="18" charset="0"/>
              </a:rPr>
              <a:t>рублей в год </a:t>
            </a:r>
            <a:r>
              <a:rPr kumimoji="1" lang="ru-RU" sz="1400" dirty="0" smtClean="0">
                <a:latin typeface="+mj-lt"/>
                <a:ea typeface="Cambria" panose="02040503050406030204" pitchFamily="18" charset="0"/>
              </a:rPr>
              <a:t>(п</a:t>
            </a:r>
            <a:r>
              <a:rPr kumimoji="1" lang="ru-RU" sz="1400" dirty="0">
                <a:latin typeface="+mj-lt"/>
                <a:ea typeface="Cambria" panose="02040503050406030204" pitchFamily="18" charset="0"/>
              </a:rPr>
              <a:t>. </a:t>
            </a:r>
            <a:r>
              <a:rPr kumimoji="1" lang="en-US" sz="1400" dirty="0" smtClean="0">
                <a:latin typeface="+mj-lt"/>
                <a:ea typeface="Cambria" panose="02040503050406030204" pitchFamily="18" charset="0"/>
              </a:rPr>
              <a:t>2</a:t>
            </a:r>
            <a:r>
              <a:rPr kumimoji="1" lang="ru-RU" sz="1400" dirty="0" smtClean="0">
                <a:latin typeface="+mj-lt"/>
                <a:ea typeface="Cambria" panose="02040503050406030204" pitchFamily="18" charset="0"/>
              </a:rPr>
              <a:t> </a:t>
            </a:r>
            <a:r>
              <a:rPr kumimoji="1" lang="ru-RU" sz="1400" dirty="0">
                <a:latin typeface="+mj-lt"/>
                <a:ea typeface="Cambria" panose="02040503050406030204" pitchFamily="18" charset="0"/>
              </a:rPr>
              <a:t>ст. 219 НК РФ).</a:t>
            </a:r>
          </a:p>
          <a:p>
            <a:pPr marL="171450" indent="-171450">
              <a:buFont typeface="Arial" panose="020B0604020202020204" pitchFamily="34" charset="0"/>
              <a:buChar char="•"/>
              <a:defRPr/>
            </a:pPr>
            <a:r>
              <a:rPr kumimoji="1" lang="ru-RU" sz="1400" dirty="0">
                <a:latin typeface="+mj-lt"/>
                <a:ea typeface="Cambria" panose="02040503050406030204" pitchFamily="18" charset="0"/>
              </a:rPr>
              <a:t>Выплаты по окончании срока действия Договора не подлежат налогообложению, если ставка инвестиционного дохода была ниже или равна официальной ставке рефинансирования ЦБ РФ (п.2 ст.213 НК РФ).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827585" y="5102231"/>
            <a:ext cx="7848871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>
                <a:solidFill>
                  <a:srgbClr val="C00000"/>
                </a:solidFill>
                <a:latin typeface="+mj-lt"/>
                <a:ea typeface="Cambria" panose="02040503050406030204" pitchFamily="18" charset="0"/>
              </a:rPr>
              <a:t>Юридическая защита </a:t>
            </a:r>
            <a:endParaRPr lang="ru-RU" sz="1400" b="1" dirty="0" smtClean="0">
              <a:solidFill>
                <a:srgbClr val="C00000"/>
              </a:solidFill>
              <a:latin typeface="+mj-lt"/>
              <a:ea typeface="Cambria" panose="02040503050406030204" pitchFamily="18" charset="0"/>
            </a:endParaRPr>
          </a:p>
          <a:p>
            <a:pPr marL="171450" indent="-171450">
              <a:buFont typeface="Arial" panose="020B0604020202020204" pitchFamily="34" charset="0"/>
              <a:buChar char="•"/>
              <a:defRPr/>
            </a:pPr>
            <a:r>
              <a:rPr kumimoji="1" lang="ru-RU" sz="1400" dirty="0">
                <a:latin typeface="+mj-lt"/>
                <a:ea typeface="Cambria" panose="02040503050406030204" pitchFamily="18" charset="0"/>
              </a:rPr>
              <a:t>Страховые взносы не подлежат взысканию со стороны третьих лиц. </a:t>
            </a:r>
          </a:p>
          <a:p>
            <a:pPr marL="171450" indent="-171450">
              <a:buFont typeface="Arial" panose="020B0604020202020204" pitchFamily="34" charset="0"/>
              <a:buChar char="•"/>
              <a:defRPr/>
            </a:pPr>
            <a:r>
              <a:rPr kumimoji="1" lang="ru-RU" sz="1400" dirty="0">
                <a:latin typeface="+mj-lt"/>
                <a:ea typeface="Cambria" panose="02040503050406030204" pitchFamily="18" charset="0"/>
              </a:rPr>
              <a:t>Страховые выплаты производятся лицам, указанным в Договоре страхования, если не указано иное.</a:t>
            </a:r>
          </a:p>
          <a:p>
            <a:pPr marL="171450" indent="-171450">
              <a:buFont typeface="Arial" panose="020B0604020202020204" pitchFamily="34" charset="0"/>
              <a:buChar char="•"/>
              <a:defRPr/>
            </a:pPr>
            <a:r>
              <a:rPr kumimoji="1" lang="ru-RU" sz="1400" dirty="0">
                <a:latin typeface="+mj-lt"/>
                <a:ea typeface="Cambria" panose="02040503050406030204" pitchFamily="18" charset="0"/>
              </a:rPr>
              <a:t>Страховые взносы, уплаченные по Договору страхования, не подлежат разделу при имущественных спорах, конфискации или изъятию по решению суда.</a:t>
            </a:r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491" y="1491335"/>
            <a:ext cx="396000" cy="396000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491" y="2348880"/>
            <a:ext cx="396000" cy="396000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491" y="3297802"/>
            <a:ext cx="396000" cy="396000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491" y="5102231"/>
            <a:ext cx="396000" cy="3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1136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F5F5F5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16024AB-B340-44F9-A113-8CE644EFEC87}" type="slidenum">
              <a:rPr lang="ru-RU" altLang="ru-RU" smtClean="0">
                <a:solidFill>
                  <a:schemeClr val="accent6"/>
                </a:solidFill>
              </a:rPr>
              <a:pPr>
                <a:defRPr/>
              </a:pPr>
              <a:t>12</a:t>
            </a:fld>
            <a:endParaRPr lang="ru-RU" altLang="ru-RU" dirty="0">
              <a:solidFill>
                <a:schemeClr val="accent6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1"/>
          </p:nvPr>
        </p:nvSpPr>
        <p:spPr>
          <a:xfrm>
            <a:off x="946298" y="954487"/>
            <a:ext cx="7230139" cy="723900"/>
          </a:xfrm>
        </p:spPr>
        <p:txBody>
          <a:bodyPr>
            <a:normAutofit/>
          </a:bodyPr>
          <a:lstStyle/>
          <a:p>
            <a:r>
              <a:rPr lang="ru-RU" sz="1600" dirty="0">
                <a:solidFill>
                  <a:srgbClr val="666666"/>
                </a:solidFill>
              </a:rPr>
              <a:t>ПОЛЬЗУЙТЕСЬ СТРАХОВОЙ ЗАЩИТОЙ </a:t>
            </a:r>
            <a:endParaRPr lang="en-US" sz="1600" dirty="0" smtClean="0">
              <a:solidFill>
                <a:srgbClr val="666666"/>
              </a:solidFill>
            </a:endParaRPr>
          </a:p>
          <a:p>
            <a:r>
              <a:rPr lang="ru-RU" sz="1600" dirty="0" smtClean="0">
                <a:solidFill>
                  <a:srgbClr val="666666"/>
                </a:solidFill>
              </a:rPr>
              <a:t>С </a:t>
            </a:r>
            <a:r>
              <a:rPr lang="ru-RU" sz="1600" dirty="0">
                <a:solidFill>
                  <a:srgbClr val="666666"/>
                </a:solidFill>
              </a:rPr>
              <a:t>МАКСИМАЛЬНОЙ ВЫГОДОЙ И УДОБСТВОМ</a:t>
            </a:r>
          </a:p>
        </p:txBody>
      </p:sp>
      <p:sp>
        <p:nvSpPr>
          <p:cNvPr id="4" name="Заголовок 3"/>
          <p:cNvSpPr>
            <a:spLocks noGrp="1"/>
          </p:cNvSpPr>
          <p:nvPr>
            <p:ph type="ctrTitle" sz="quarter"/>
          </p:nvPr>
        </p:nvSpPr>
        <p:spPr>
          <a:xfrm>
            <a:off x="957430" y="279650"/>
            <a:ext cx="7196865" cy="737658"/>
          </a:xfrm>
        </p:spPr>
        <p:txBody>
          <a:bodyPr/>
          <a:lstStyle/>
          <a:p>
            <a:r>
              <a:rPr lang="ru-RU" dirty="0">
                <a:solidFill>
                  <a:schemeClr val="accent1"/>
                </a:solidFill>
                <a:cs typeface="DINPro" pitchFamily="34" charset="0"/>
              </a:rPr>
              <a:t>СЕРВИСНЫЕ </a:t>
            </a:r>
            <a:r>
              <a:rPr lang="ru-RU" dirty="0" smtClean="0">
                <a:solidFill>
                  <a:schemeClr val="accent1"/>
                </a:solidFill>
                <a:cs typeface="DINPro" pitchFamily="34" charset="0"/>
              </a:rPr>
              <a:t>УСЛУГИ И </a:t>
            </a:r>
            <a:r>
              <a:rPr lang="ru-RU" dirty="0">
                <a:solidFill>
                  <a:schemeClr val="accent1"/>
                </a:solidFill>
                <a:cs typeface="DINPro" pitchFamily="34" charset="0"/>
              </a:rPr>
              <a:t>ПРЕИМУЩЕСТВА</a:t>
            </a:r>
            <a:endParaRPr lang="ru-RU" dirty="0">
              <a:solidFill>
                <a:schemeClr val="accent1"/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3" t="1" r="37034" b="238"/>
          <a:stretch/>
        </p:blipFill>
        <p:spPr>
          <a:xfrm>
            <a:off x="1722474" y="1965449"/>
            <a:ext cx="5423526" cy="48925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7649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39491" y="344657"/>
            <a:ext cx="7631185" cy="852095"/>
          </a:xfrm>
        </p:spPr>
        <p:txBody>
          <a:bodyPr>
            <a:noAutofit/>
          </a:bodyPr>
          <a:lstStyle/>
          <a:p>
            <a:r>
              <a:rPr lang="ru-RU" sz="2000" dirty="0"/>
              <a:t>КАБИНЕТ КЛИЕНТА: ВСЯ ИНФОРМАЦИЯ О ВАШЕЙ СТРАХОВОЙ ЗАЩИТЕ В ЛЮБОЙ МОМЕНТ</a:t>
            </a:r>
          </a:p>
        </p:txBody>
      </p:sp>
      <p:sp>
        <p:nvSpPr>
          <p:cNvPr id="20" name="Объект 3"/>
          <p:cNvSpPr>
            <a:spLocks noGrp="1"/>
          </p:cNvSpPr>
          <p:nvPr>
            <p:ph idx="1"/>
          </p:nvPr>
        </p:nvSpPr>
        <p:spPr>
          <a:xfrm>
            <a:off x="4146698" y="1458037"/>
            <a:ext cx="4716588" cy="1449469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marL="0" indent="0">
              <a:buNone/>
            </a:pPr>
            <a:r>
              <a:rPr lang="ru-RU" altLang="ru-RU" sz="1600" dirty="0">
                <a:solidFill>
                  <a:schemeClr val="tx1"/>
                </a:solidFill>
                <a:latin typeface="+mn-lt"/>
                <a:ea typeface="Aktiv Grotesk Corp Light"/>
                <a:cs typeface="DINPro" pitchFamily="34" charset="0"/>
              </a:rPr>
              <a:t>Кабинет клиента КАПИТАЛ LIFE – это вся необходимая информация о действующих страховых программах</a:t>
            </a:r>
            <a:r>
              <a:rPr lang="ru-RU" altLang="ru-RU" sz="1600" dirty="0" smtClean="0">
                <a:solidFill>
                  <a:schemeClr val="tx1"/>
                </a:solidFill>
                <a:latin typeface="+mn-lt"/>
                <a:ea typeface="Aktiv Grotesk Corp Light"/>
                <a:cs typeface="DINPro" pitchFamily="34" charset="0"/>
              </a:rPr>
              <a:t>, доступном объеме защиты, </a:t>
            </a:r>
            <a:r>
              <a:rPr lang="ru-RU" altLang="ru-RU" sz="1600" dirty="0">
                <a:solidFill>
                  <a:schemeClr val="tx1"/>
                </a:solidFill>
                <a:latin typeface="+mn-lt"/>
                <a:ea typeface="Aktiv Grotesk Corp Light"/>
                <a:cs typeface="DINPro" pitchFamily="34" charset="0"/>
              </a:rPr>
              <a:t>внесении страховых взносов и осуществлении выплат, а также предложения и привилегии КАПИТАЛ LIFE, подготовленные индивидуально для Вас</a:t>
            </a:r>
            <a:r>
              <a:rPr lang="ru-RU" altLang="ru-RU" sz="1600" dirty="0" smtClean="0">
                <a:solidFill>
                  <a:schemeClr val="tx1"/>
                </a:solidFill>
                <a:latin typeface="+mn-lt"/>
                <a:ea typeface="Aktiv Grotesk Corp Light"/>
                <a:cs typeface="DINPro" pitchFamily="34" charset="0"/>
              </a:rPr>
              <a:t>.</a:t>
            </a:r>
          </a:p>
          <a:p>
            <a:pPr marL="0" indent="0">
              <a:buNone/>
            </a:pPr>
            <a:endParaRPr lang="ru-RU" altLang="ru-RU" sz="1600" dirty="0">
              <a:solidFill>
                <a:schemeClr val="tx1"/>
              </a:solidFill>
              <a:latin typeface="+mn-lt"/>
              <a:ea typeface="Aktiv Grotesk Corp Light"/>
              <a:cs typeface="DINPro" pitchFamily="34" charset="0"/>
            </a:endParaRPr>
          </a:p>
          <a:p>
            <a:pPr marL="0" indent="0">
              <a:buNone/>
            </a:pPr>
            <a:r>
              <a:rPr lang="ru-RU" altLang="ru-RU" sz="1600" dirty="0">
                <a:solidFill>
                  <a:schemeClr val="tx1"/>
                </a:solidFill>
                <a:latin typeface="+mn-lt"/>
                <a:ea typeface="Aktiv Grotesk Corp Light"/>
                <a:cs typeface="DINPro" pitchFamily="34" charset="0"/>
              </a:rPr>
              <a:t>С марта 2021 года все клиенты КАПИТАЛ </a:t>
            </a:r>
            <a:r>
              <a:rPr lang="en-US" altLang="ru-RU" sz="1600" dirty="0">
                <a:solidFill>
                  <a:schemeClr val="tx1"/>
                </a:solidFill>
                <a:latin typeface="+mn-lt"/>
                <a:ea typeface="Aktiv Grotesk Corp Light"/>
                <a:cs typeface="DINPro" pitchFamily="34" charset="0"/>
              </a:rPr>
              <a:t>LIFE</a:t>
            </a:r>
            <a:r>
              <a:rPr lang="ru-RU" altLang="ru-RU" sz="1600" dirty="0">
                <a:solidFill>
                  <a:schemeClr val="tx1"/>
                </a:solidFill>
                <a:latin typeface="+mn-lt"/>
                <a:ea typeface="Aktiv Grotesk Corp Light"/>
                <a:cs typeface="DINPro" pitchFamily="34" charset="0"/>
              </a:rPr>
              <a:t> могут получить в личном кабинете</a:t>
            </a:r>
            <a:r>
              <a:rPr lang="en-US" altLang="ru-RU" sz="1600" dirty="0">
                <a:solidFill>
                  <a:schemeClr val="tx1"/>
                </a:solidFill>
                <a:latin typeface="+mn-lt"/>
                <a:ea typeface="Aktiv Grotesk Corp Light"/>
                <a:cs typeface="DINPro" pitchFamily="34" charset="0"/>
              </a:rPr>
              <a:t> </a:t>
            </a:r>
            <a:r>
              <a:rPr lang="ru-RU" sz="1600" dirty="0">
                <a:solidFill>
                  <a:schemeClr val="tx1"/>
                </a:solidFill>
                <a:latin typeface="+mn-lt"/>
                <a:ea typeface="Aktiv Grotesk Corp Light"/>
                <a:cs typeface="DINPro" pitchFamily="34" charset="0"/>
              </a:rPr>
              <a:t>бесплатную дистанционную диагностику с использованием медицинских роботов, функционирующих на основе </a:t>
            </a:r>
            <a:r>
              <a:rPr lang="ru-RU" sz="1600" dirty="0" err="1">
                <a:solidFill>
                  <a:schemeClr val="tx1"/>
                </a:solidFill>
                <a:latin typeface="+mn-lt"/>
                <a:ea typeface="Aktiv Grotesk Corp Light"/>
                <a:cs typeface="DINPro" pitchFamily="34" charset="0"/>
              </a:rPr>
              <a:t>нейросетей</a:t>
            </a:r>
            <a:r>
              <a:rPr lang="ru-RU" sz="1600" dirty="0">
                <a:solidFill>
                  <a:schemeClr val="tx1"/>
                </a:solidFill>
                <a:latin typeface="+mn-lt"/>
                <a:ea typeface="Aktiv Grotesk Corp Light"/>
                <a:cs typeface="DINPro" pitchFamily="34" charset="0"/>
              </a:rPr>
              <a:t> и искусственного интеллекта.</a:t>
            </a:r>
            <a:endParaRPr lang="ru-RU" altLang="ru-RU" sz="1600" dirty="0">
              <a:solidFill>
                <a:schemeClr val="tx1"/>
              </a:solidFill>
              <a:latin typeface="+mn-lt"/>
              <a:ea typeface="Aktiv Grotesk Corp Light"/>
              <a:cs typeface="DINPro" pitchFamily="34" charset="0"/>
            </a:endParaRPr>
          </a:p>
          <a:p>
            <a:pPr marL="0" indent="0">
              <a:buNone/>
            </a:pPr>
            <a:endParaRPr lang="ru-RU" altLang="ru-RU" sz="1600" dirty="0">
              <a:solidFill>
                <a:schemeClr val="tx1"/>
              </a:solidFill>
              <a:latin typeface="+mn-lt"/>
              <a:ea typeface="Aktiv Grotesk Corp Light"/>
              <a:cs typeface="DINPro" pitchFamily="34" charset="0"/>
            </a:endParaRPr>
          </a:p>
          <a:p>
            <a:pPr marL="0" indent="0">
              <a:buNone/>
            </a:pPr>
            <a:r>
              <a:rPr lang="ru-RU" altLang="ru-RU" sz="1600" dirty="0">
                <a:solidFill>
                  <a:schemeClr val="tx1"/>
                </a:solidFill>
                <a:latin typeface="+mn-lt"/>
                <a:ea typeface="Aktiv Grotesk Corp Light"/>
                <a:cs typeface="DINPro" pitchFamily="34" charset="0"/>
              </a:rPr>
              <a:t>Воспользуйтесь также </a:t>
            </a:r>
            <a:r>
              <a:rPr lang="ru-RU" altLang="ru-RU" sz="1600" dirty="0" smtClean="0">
                <a:solidFill>
                  <a:schemeClr val="tx1"/>
                </a:solidFill>
                <a:latin typeface="+mn-lt"/>
                <a:ea typeface="Aktiv Grotesk Corp Light"/>
                <a:cs typeface="DINPro" pitchFamily="34" charset="0"/>
              </a:rPr>
              <a:t>мобильной </a:t>
            </a:r>
            <a:r>
              <a:rPr lang="ru-RU" altLang="ru-RU" sz="1600" dirty="0">
                <a:solidFill>
                  <a:schemeClr val="tx1"/>
                </a:solidFill>
                <a:latin typeface="+mn-lt"/>
                <a:ea typeface="Aktiv Grotesk Corp Light"/>
                <a:cs typeface="DINPro" pitchFamily="34" charset="0"/>
              </a:rPr>
              <a:t>версией Кабинета клиента для устройств на </a:t>
            </a:r>
            <a:r>
              <a:rPr lang="ru-RU" altLang="ru-RU" sz="1600" dirty="0" err="1">
                <a:solidFill>
                  <a:schemeClr val="tx1"/>
                </a:solidFill>
                <a:latin typeface="+mn-lt"/>
                <a:ea typeface="Aktiv Grotesk Corp Light"/>
                <a:cs typeface="DINPro" pitchFamily="34" charset="0"/>
              </a:rPr>
              <a:t>iOS</a:t>
            </a:r>
            <a:r>
              <a:rPr lang="ru-RU" altLang="ru-RU" sz="1600" dirty="0">
                <a:solidFill>
                  <a:schemeClr val="tx1"/>
                </a:solidFill>
                <a:latin typeface="+mn-lt"/>
                <a:ea typeface="Aktiv Grotesk Corp Light"/>
                <a:cs typeface="DINPro" pitchFamily="34" charset="0"/>
              </a:rPr>
              <a:t> или </a:t>
            </a:r>
            <a:r>
              <a:rPr lang="ru-RU" altLang="ru-RU" sz="1600" dirty="0" err="1" smtClean="0">
                <a:solidFill>
                  <a:schemeClr val="tx1"/>
                </a:solidFill>
                <a:latin typeface="+mn-lt"/>
                <a:ea typeface="Aktiv Grotesk Corp Light"/>
                <a:cs typeface="DINPro" pitchFamily="34" charset="0"/>
              </a:rPr>
              <a:t>Android</a:t>
            </a:r>
            <a:r>
              <a:rPr lang="ru-RU" altLang="ru-RU" sz="1600" dirty="0" smtClean="0">
                <a:solidFill>
                  <a:schemeClr val="tx1"/>
                </a:solidFill>
                <a:latin typeface="+mn-lt"/>
                <a:ea typeface="Aktiv Grotesk Corp Light"/>
                <a:cs typeface="DINPro" pitchFamily="34" charset="0"/>
              </a:rPr>
              <a:t>, скачав приложение в </a:t>
            </a:r>
            <a:r>
              <a:rPr lang="en-US" altLang="ru-RU" sz="1600" dirty="0" err="1" smtClean="0">
                <a:solidFill>
                  <a:schemeClr val="tx1"/>
                </a:solidFill>
                <a:latin typeface="+mn-lt"/>
                <a:ea typeface="Aktiv Grotesk Corp Light"/>
                <a:cs typeface="DINPro" pitchFamily="34" charset="0"/>
              </a:rPr>
              <a:t>AppStore</a:t>
            </a:r>
            <a:r>
              <a:rPr lang="en-US" altLang="ru-RU" sz="1600" dirty="0" smtClean="0">
                <a:solidFill>
                  <a:schemeClr val="tx1"/>
                </a:solidFill>
                <a:latin typeface="+mn-lt"/>
                <a:ea typeface="Aktiv Grotesk Corp Light"/>
                <a:cs typeface="DINPro" pitchFamily="34" charset="0"/>
              </a:rPr>
              <a:t> </a:t>
            </a:r>
            <a:r>
              <a:rPr lang="ru-RU" altLang="ru-RU" sz="1600" dirty="0" smtClean="0">
                <a:solidFill>
                  <a:schemeClr val="tx1"/>
                </a:solidFill>
                <a:latin typeface="+mn-lt"/>
                <a:ea typeface="Aktiv Grotesk Corp Light"/>
                <a:cs typeface="DINPro" pitchFamily="34" charset="0"/>
              </a:rPr>
              <a:t>или </a:t>
            </a:r>
            <a:r>
              <a:rPr lang="en-US" altLang="ru-RU" sz="1600" dirty="0" smtClean="0">
                <a:solidFill>
                  <a:schemeClr val="tx1"/>
                </a:solidFill>
                <a:latin typeface="+mn-lt"/>
                <a:ea typeface="Aktiv Grotesk Corp Light"/>
                <a:cs typeface="DINPro" pitchFamily="34" charset="0"/>
              </a:rPr>
              <a:t>Google Play.</a:t>
            </a:r>
            <a:endParaRPr lang="ru-RU" altLang="ru-RU" sz="1600" dirty="0">
              <a:solidFill>
                <a:schemeClr val="tx1"/>
              </a:solidFill>
              <a:latin typeface="+mn-lt"/>
              <a:ea typeface="Aktiv Grotesk Corp Light"/>
              <a:cs typeface="DINPro" pitchFamily="34" charset="0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00F11FE4-8E33-4FB2-87A2-C9DFC016509D}" type="slidenum">
              <a:rPr lang="ru-RU" altLang="ru-RU" smtClean="0"/>
              <a:pPr>
                <a:defRPr/>
              </a:pPr>
              <a:t>13</a:t>
            </a:fld>
            <a:endParaRPr lang="ru-RU" altLang="ru-RU"/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40954D4B-F25F-4F7D-966F-8A23077BAD1C}"/>
              </a:ext>
            </a:extLst>
          </p:cNvPr>
          <p:cNvSpPr/>
          <p:nvPr/>
        </p:nvSpPr>
        <p:spPr bwMode="auto">
          <a:xfrm>
            <a:off x="0" y="1263203"/>
            <a:ext cx="3840480" cy="5594797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endParaRPr lang="ru-RU" sz="1600" b="0" dirty="0">
              <a:latin typeface="+mn-lt"/>
            </a:endParaRPr>
          </a:p>
        </p:txBody>
      </p:sp>
      <p:sp>
        <p:nvSpPr>
          <p:cNvPr id="13" name="Текст 1"/>
          <p:cNvSpPr txBox="1">
            <a:spLocks/>
          </p:cNvSpPr>
          <p:nvPr/>
        </p:nvSpPr>
        <p:spPr>
          <a:xfrm>
            <a:off x="555387" y="1510311"/>
            <a:ext cx="3027785" cy="639762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B70D18"/>
              </a:buClr>
              <a:buSzPct val="90000"/>
              <a:buFont typeface="Wingdings" panose="05000000000000000000" pitchFamily="2" charset="2"/>
              <a:buChar char="§"/>
              <a:defRPr kumimoji="1" sz="2000">
                <a:solidFill>
                  <a:srgbClr val="323232"/>
                </a:solidFill>
                <a:latin typeface="Calibri" panose="020F050202020403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B70D18"/>
              </a:buClr>
              <a:buSzPct val="50000"/>
              <a:buFont typeface="Wingdings" panose="05000000000000000000" pitchFamily="2" charset="2"/>
              <a:buChar char="q"/>
              <a:defRPr kumimoji="1" sz="1600">
                <a:solidFill>
                  <a:srgbClr val="323232"/>
                </a:solidFill>
                <a:latin typeface="Calibri" panose="020F050202020403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+mn-lt"/>
                <a:ea typeface="Arial" charset="0"/>
                <a:cs typeface="Arial" charset="0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kumimoji="1" sz="2000">
                <a:solidFill>
                  <a:schemeClr val="tx1"/>
                </a:solidFill>
                <a:latin typeface="+mn-lt"/>
                <a:ea typeface="Arial" charset="0"/>
                <a:cs typeface="Arial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Arial" charset="0"/>
                <a:cs typeface="Arial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None/>
            </a:pPr>
            <a:r>
              <a:rPr lang="ru-RU" sz="1600" b="0" kern="0" dirty="0">
                <a:cs typeface="DINPro" pitchFamily="34" charset="0"/>
              </a:rPr>
              <a:t>КАБИНЕТ КЛИЕНТА </a:t>
            </a:r>
            <a:endParaRPr lang="en-US" sz="1600" b="0" kern="0" dirty="0">
              <a:cs typeface="DINPro" pitchFamily="34" charset="0"/>
            </a:endParaRPr>
          </a:p>
          <a:p>
            <a:pPr marL="0" indent="0">
              <a:buNone/>
            </a:pPr>
            <a:r>
              <a:rPr lang="ru-RU" sz="1600" b="0" kern="0" dirty="0">
                <a:cs typeface="DINPro" pitchFamily="34" charset="0"/>
              </a:rPr>
              <a:t>КАПИТАЛ </a:t>
            </a:r>
            <a:r>
              <a:rPr lang="en-US" sz="1600" b="0" kern="0" dirty="0">
                <a:cs typeface="DINPro" pitchFamily="34" charset="0"/>
              </a:rPr>
              <a:t>LIFE</a:t>
            </a:r>
            <a:endParaRPr lang="ru-RU" sz="1600" b="0" kern="0" dirty="0">
              <a:cs typeface="DINPro" pitchFamily="34" charset="0"/>
            </a:endParaRPr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486" y="1510311"/>
            <a:ext cx="288042" cy="250095"/>
          </a:xfrm>
          <a:prstGeom prst="rect">
            <a:avLst/>
          </a:prstGeom>
        </p:spPr>
      </p:pic>
      <p:grpSp>
        <p:nvGrpSpPr>
          <p:cNvPr id="4" name="Группа 3"/>
          <p:cNvGrpSpPr/>
          <p:nvPr/>
        </p:nvGrpSpPr>
        <p:grpSpPr>
          <a:xfrm>
            <a:off x="231414" y="4415081"/>
            <a:ext cx="3243079" cy="1865852"/>
            <a:chOff x="231414" y="4415081"/>
            <a:chExt cx="3243079" cy="1865852"/>
          </a:xfrm>
        </p:grpSpPr>
        <p:pic>
          <p:nvPicPr>
            <p:cNvPr id="11" name="Рисунок 10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1414" y="4415081"/>
              <a:ext cx="3243079" cy="1865852"/>
            </a:xfrm>
            <a:prstGeom prst="rect">
              <a:avLst/>
            </a:prstGeom>
          </p:spPr>
        </p:pic>
        <p:pic>
          <p:nvPicPr>
            <p:cNvPr id="2" name="Рисунок 1"/>
            <p:cNvPicPr>
              <a:picLocks noChangeAspect="1"/>
            </p:cNvPicPr>
            <p:nvPr/>
          </p:nvPicPr>
          <p:blipFill rotWithShape="1">
            <a:blip r:embed="rId4"/>
            <a:srcRect r="11146" b="1196"/>
            <a:stretch/>
          </p:blipFill>
          <p:spPr>
            <a:xfrm>
              <a:off x="643819" y="4535595"/>
              <a:ext cx="2420104" cy="1503539"/>
            </a:xfrm>
            <a:prstGeom prst="rect">
              <a:avLst/>
            </a:prstGeom>
          </p:spPr>
        </p:pic>
      </p:grpSp>
      <p:pic>
        <p:nvPicPr>
          <p:cNvPr id="19" name="Рисунок 1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1717" y="3892072"/>
            <a:ext cx="995780" cy="20049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2139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39491" y="416665"/>
            <a:ext cx="7631185" cy="852095"/>
          </a:xfrm>
        </p:spPr>
        <p:txBody>
          <a:bodyPr>
            <a:noAutofit/>
          </a:bodyPr>
          <a:lstStyle/>
          <a:p>
            <a:r>
              <a:rPr lang="ru-RU" sz="2000" dirty="0"/>
              <a:t>УРЕГУЛИРОВАНИЕ СТРАХОВЫХ СЛУЧАЕВ ОНЛАЙН</a:t>
            </a:r>
          </a:p>
        </p:txBody>
      </p:sp>
      <p:sp>
        <p:nvSpPr>
          <p:cNvPr id="16" name="Объект 3"/>
          <p:cNvSpPr>
            <a:spLocks noGrp="1"/>
          </p:cNvSpPr>
          <p:nvPr>
            <p:ph idx="1"/>
          </p:nvPr>
        </p:nvSpPr>
        <p:spPr>
          <a:xfrm>
            <a:off x="4164375" y="1889632"/>
            <a:ext cx="4735457" cy="945825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algn="just">
              <a:lnSpc>
                <a:spcPts val="1400"/>
              </a:lnSpc>
              <a:spcBef>
                <a:spcPts val="600"/>
              </a:spcBef>
            </a:pPr>
            <a:r>
              <a:rPr kumimoji="0" lang="ru-RU" sz="1400" kern="1200" dirty="0">
                <a:solidFill>
                  <a:schemeClr val="accent6">
                    <a:lumMod val="75000"/>
                    <a:lumOff val="25000"/>
                  </a:schemeClr>
                </a:solidFill>
                <a:latin typeface="Calibri"/>
                <a:cs typeface="Arial" pitchFamily="34" charset="0"/>
              </a:rPr>
              <a:t>В </a:t>
            </a:r>
            <a:r>
              <a:rPr kumimoji="0" lang="ru-RU" sz="1400" b="1" kern="1200" dirty="0">
                <a:solidFill>
                  <a:schemeClr val="accent6">
                    <a:lumMod val="75000"/>
                    <a:lumOff val="25000"/>
                  </a:schemeClr>
                </a:solidFill>
                <a:latin typeface="Calibri"/>
                <a:cs typeface="Arial" pitchFamily="34" charset="0"/>
              </a:rPr>
              <a:t>К</a:t>
            </a:r>
            <a:r>
              <a:rPr kumimoji="0" lang="ru-RU" sz="1400" b="1" kern="1200" dirty="0" smtClean="0">
                <a:solidFill>
                  <a:schemeClr val="accent6">
                    <a:lumMod val="75000"/>
                    <a:lumOff val="25000"/>
                  </a:schemeClr>
                </a:solidFill>
                <a:latin typeface="Calibri"/>
                <a:cs typeface="Arial" pitchFamily="34" charset="0"/>
              </a:rPr>
              <a:t>абинете </a:t>
            </a:r>
            <a:r>
              <a:rPr kumimoji="0" lang="ru-RU" sz="1400" b="1" kern="1200" dirty="0">
                <a:solidFill>
                  <a:schemeClr val="accent6">
                    <a:lumMod val="75000"/>
                    <a:lumOff val="25000"/>
                  </a:schemeClr>
                </a:solidFill>
                <a:latin typeface="Calibri"/>
                <a:cs typeface="Arial" pitchFamily="34" charset="0"/>
              </a:rPr>
              <a:t>клиента </a:t>
            </a:r>
            <a:r>
              <a:rPr kumimoji="0" lang="ru-RU" sz="1400" kern="1200" dirty="0">
                <a:solidFill>
                  <a:schemeClr val="accent6">
                    <a:lumMod val="75000"/>
                    <a:lumOff val="25000"/>
                  </a:schemeClr>
                </a:solidFill>
                <a:latin typeface="Calibri"/>
                <a:cs typeface="Arial" pitchFamily="34" charset="0"/>
              </a:rPr>
              <a:t>по кнопке «Заявление о страховом событии» для Заявителей, у которых </a:t>
            </a:r>
            <a:r>
              <a:rPr kumimoji="0" lang="ru-RU" sz="1400" b="1" kern="1200" dirty="0">
                <a:solidFill>
                  <a:schemeClr val="accent6">
                    <a:lumMod val="75000"/>
                    <a:lumOff val="25000"/>
                  </a:schemeClr>
                </a:solidFill>
                <a:latin typeface="Calibri"/>
                <a:cs typeface="Arial" pitchFamily="34" charset="0"/>
              </a:rPr>
              <a:t>уже имеется доступ в </a:t>
            </a:r>
            <a:r>
              <a:rPr kumimoji="0" lang="ru-RU" sz="1400" b="1" kern="1200" dirty="0" smtClean="0">
                <a:solidFill>
                  <a:schemeClr val="accent6">
                    <a:lumMod val="75000"/>
                    <a:lumOff val="25000"/>
                  </a:schemeClr>
                </a:solidFill>
                <a:latin typeface="Calibri"/>
                <a:cs typeface="Arial" pitchFamily="34" charset="0"/>
              </a:rPr>
              <a:t>Кабинет </a:t>
            </a:r>
            <a:r>
              <a:rPr kumimoji="0" lang="ru-RU" sz="1400" b="1" kern="1200" dirty="0">
                <a:solidFill>
                  <a:schemeClr val="accent6">
                    <a:lumMod val="75000"/>
                    <a:lumOff val="25000"/>
                  </a:schemeClr>
                </a:solidFill>
                <a:latin typeface="Calibri"/>
                <a:cs typeface="Arial" pitchFamily="34" charset="0"/>
              </a:rPr>
              <a:t>клиента</a:t>
            </a:r>
          </a:p>
          <a:p>
            <a:pPr algn="just">
              <a:lnSpc>
                <a:spcPts val="1400"/>
              </a:lnSpc>
              <a:spcBef>
                <a:spcPts val="600"/>
              </a:spcBef>
            </a:pPr>
            <a:r>
              <a:rPr kumimoji="0" lang="ru-RU" sz="1400" kern="1200" dirty="0">
                <a:solidFill>
                  <a:schemeClr val="accent6">
                    <a:lumMod val="75000"/>
                    <a:lumOff val="25000"/>
                  </a:schemeClr>
                </a:solidFill>
                <a:latin typeface="Calibri"/>
                <a:cs typeface="Arial" pitchFamily="34" charset="0"/>
              </a:rPr>
              <a:t>По кнопке «</a:t>
            </a:r>
            <a:r>
              <a:rPr kumimoji="0" lang="en-US" sz="1400" b="1" kern="1200" dirty="0">
                <a:solidFill>
                  <a:schemeClr val="accent6">
                    <a:lumMod val="75000"/>
                    <a:lumOff val="25000"/>
                  </a:schemeClr>
                </a:solidFill>
                <a:latin typeface="Calibri"/>
                <a:cs typeface="Arial" pitchFamily="34" charset="0"/>
              </a:rPr>
              <a:t>SOS </a:t>
            </a:r>
            <a:r>
              <a:rPr kumimoji="0" lang="ru-RU" sz="1400" b="1" kern="1200" dirty="0">
                <a:solidFill>
                  <a:schemeClr val="accent6">
                    <a:lumMod val="75000"/>
                    <a:lumOff val="25000"/>
                  </a:schemeClr>
                </a:solidFill>
                <a:latin typeface="Calibri"/>
                <a:cs typeface="Arial" pitchFamily="34" charset="0"/>
              </a:rPr>
              <a:t>Страховой случай</a:t>
            </a:r>
            <a:r>
              <a:rPr kumimoji="0" lang="ru-RU" sz="1400" kern="1200" dirty="0">
                <a:solidFill>
                  <a:schemeClr val="accent6">
                    <a:lumMod val="75000"/>
                    <a:lumOff val="25000"/>
                  </a:schemeClr>
                </a:solidFill>
                <a:latin typeface="Calibri"/>
                <a:cs typeface="Arial" pitchFamily="34" charset="0"/>
              </a:rPr>
              <a:t>» для Заявителей, </a:t>
            </a:r>
            <a:r>
              <a:rPr kumimoji="0" lang="ru-RU" sz="1400" b="1" kern="1200" dirty="0">
                <a:solidFill>
                  <a:schemeClr val="accent6">
                    <a:lumMod val="75000"/>
                    <a:lumOff val="25000"/>
                  </a:schemeClr>
                </a:solidFill>
                <a:latin typeface="Calibri"/>
                <a:cs typeface="Arial" pitchFamily="34" charset="0"/>
              </a:rPr>
              <a:t>не имеющих доступа в личный кабинет</a:t>
            </a:r>
            <a:endParaRPr lang="ru-RU" sz="1400" b="1" dirty="0">
              <a:solidFill>
                <a:schemeClr val="accent6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8" name="Объект 3"/>
          <p:cNvSpPr>
            <a:spLocks noGrp="1"/>
          </p:cNvSpPr>
          <p:nvPr>
            <p:ph idx="15"/>
          </p:nvPr>
        </p:nvSpPr>
        <p:spPr>
          <a:xfrm>
            <a:off x="4153358" y="3737986"/>
            <a:ext cx="4735457" cy="945825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algn="just">
              <a:lnSpc>
                <a:spcPts val="1400"/>
              </a:lnSpc>
              <a:spcBef>
                <a:spcPts val="600"/>
              </a:spcBef>
            </a:pPr>
            <a:r>
              <a:rPr kumimoji="0" lang="ru-RU" sz="1400" kern="1200" dirty="0">
                <a:solidFill>
                  <a:schemeClr val="accent6">
                    <a:lumMod val="75000"/>
                    <a:lumOff val="25000"/>
                  </a:schemeClr>
                </a:solidFill>
                <a:latin typeface="Calibri"/>
                <a:cs typeface="Arial" pitchFamily="34" charset="0"/>
              </a:rPr>
              <a:t>заполнить заявление о страховой выплате; </a:t>
            </a:r>
          </a:p>
          <a:p>
            <a:pPr algn="just">
              <a:lnSpc>
                <a:spcPts val="1400"/>
              </a:lnSpc>
              <a:spcBef>
                <a:spcPts val="600"/>
              </a:spcBef>
            </a:pPr>
            <a:r>
              <a:rPr kumimoji="0" lang="ru-RU" sz="1400" kern="1200" dirty="0">
                <a:solidFill>
                  <a:schemeClr val="accent6">
                    <a:lumMod val="75000"/>
                    <a:lumOff val="25000"/>
                  </a:schemeClr>
                </a:solidFill>
                <a:latin typeface="Calibri"/>
                <a:cs typeface="Arial" pitchFamily="34" charset="0"/>
              </a:rPr>
              <a:t>загрузить электронные копии документов (сканы или фото)  в соответствии с перечнем</a:t>
            </a:r>
          </a:p>
          <a:p>
            <a:pPr algn="just">
              <a:lnSpc>
                <a:spcPts val="1400"/>
              </a:lnSpc>
              <a:spcBef>
                <a:spcPts val="600"/>
              </a:spcBef>
            </a:pPr>
            <a:r>
              <a:rPr kumimoji="0" lang="ru-RU" sz="1400" kern="1200" dirty="0">
                <a:solidFill>
                  <a:schemeClr val="accent6">
                    <a:lumMod val="75000"/>
                    <a:lumOff val="25000"/>
                  </a:schemeClr>
                </a:solidFill>
                <a:latin typeface="Calibri"/>
                <a:cs typeface="Arial" pitchFamily="34" charset="0"/>
              </a:rPr>
              <a:t>получить информацию о необходимости предоставления  дополнительных документов </a:t>
            </a:r>
          </a:p>
          <a:p>
            <a:pPr algn="just">
              <a:lnSpc>
                <a:spcPts val="1400"/>
              </a:lnSpc>
              <a:spcBef>
                <a:spcPts val="600"/>
              </a:spcBef>
            </a:pPr>
            <a:r>
              <a:rPr kumimoji="0" lang="ru-RU" sz="1400" kern="1200" dirty="0">
                <a:solidFill>
                  <a:schemeClr val="accent6">
                    <a:lumMod val="75000"/>
                    <a:lumOff val="25000"/>
                  </a:schemeClr>
                </a:solidFill>
                <a:latin typeface="Calibri"/>
                <a:cs typeface="Arial" pitchFamily="34" charset="0"/>
              </a:rPr>
              <a:t>загрузить сканы запрошенных документов; </a:t>
            </a:r>
          </a:p>
          <a:p>
            <a:pPr algn="just">
              <a:lnSpc>
                <a:spcPts val="1400"/>
              </a:lnSpc>
              <a:spcBef>
                <a:spcPts val="600"/>
              </a:spcBef>
            </a:pPr>
            <a:r>
              <a:rPr kumimoji="0" lang="ru-RU" sz="1400" kern="1200" dirty="0">
                <a:solidFill>
                  <a:schemeClr val="accent6">
                    <a:lumMod val="75000"/>
                    <a:lumOff val="25000"/>
                  </a:schemeClr>
                </a:solidFill>
                <a:latin typeface="Calibri"/>
                <a:cs typeface="Arial" pitchFamily="34" charset="0"/>
              </a:rPr>
              <a:t>получить предварительное решение по заявленному событию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00F11FE4-8E33-4FB2-87A2-C9DFC016509D}" type="slidenum">
              <a:rPr lang="ru-RU" altLang="ru-RU" smtClean="0"/>
              <a:pPr>
                <a:defRPr/>
              </a:pPr>
              <a:t>14</a:t>
            </a:fld>
            <a:endParaRPr lang="ru-RU" altLang="ru-RU"/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40954D4B-F25F-4F7D-966F-8A23077BAD1C}"/>
              </a:ext>
            </a:extLst>
          </p:cNvPr>
          <p:cNvSpPr/>
          <p:nvPr/>
        </p:nvSpPr>
        <p:spPr bwMode="auto">
          <a:xfrm>
            <a:off x="0" y="1263203"/>
            <a:ext cx="3840480" cy="5594797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endParaRPr lang="ru-RU" sz="1600" b="0" dirty="0">
              <a:latin typeface="+mn-lt"/>
            </a:endParaRPr>
          </a:p>
        </p:txBody>
      </p:sp>
      <p:sp>
        <p:nvSpPr>
          <p:cNvPr id="13" name="Текст 1"/>
          <p:cNvSpPr txBox="1">
            <a:spLocks/>
          </p:cNvSpPr>
          <p:nvPr/>
        </p:nvSpPr>
        <p:spPr>
          <a:xfrm>
            <a:off x="555387" y="1510311"/>
            <a:ext cx="3027785" cy="639762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B70D18"/>
              </a:buClr>
              <a:buSzPct val="90000"/>
              <a:buFont typeface="Wingdings" panose="05000000000000000000" pitchFamily="2" charset="2"/>
              <a:buChar char="§"/>
              <a:defRPr kumimoji="1" sz="2000">
                <a:solidFill>
                  <a:srgbClr val="323232"/>
                </a:solidFill>
                <a:latin typeface="Calibri" panose="020F050202020403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B70D18"/>
              </a:buClr>
              <a:buSzPct val="50000"/>
              <a:buFont typeface="Wingdings" panose="05000000000000000000" pitchFamily="2" charset="2"/>
              <a:buChar char="q"/>
              <a:defRPr kumimoji="1" sz="1600">
                <a:solidFill>
                  <a:srgbClr val="323232"/>
                </a:solidFill>
                <a:latin typeface="Calibri" panose="020F050202020403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+mn-lt"/>
                <a:ea typeface="Arial" charset="0"/>
                <a:cs typeface="Arial" charset="0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kumimoji="1" sz="2000">
                <a:solidFill>
                  <a:schemeClr val="tx1"/>
                </a:solidFill>
                <a:latin typeface="+mn-lt"/>
                <a:ea typeface="Arial" charset="0"/>
                <a:cs typeface="Arial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Arial" charset="0"/>
                <a:cs typeface="Arial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None/>
            </a:pPr>
            <a:r>
              <a:rPr lang="ru-RU" sz="1600" b="0" kern="0" dirty="0">
                <a:cs typeface="DINPro" pitchFamily="34" charset="0"/>
              </a:rPr>
              <a:t>УРЕГУЛИРОВАНИЕ СТРАХОВОГО СОБЫТИЯ ОНЛАЙН</a:t>
            </a:r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486" y="1510311"/>
            <a:ext cx="288042" cy="250095"/>
          </a:xfrm>
          <a:prstGeom prst="rect">
            <a:avLst/>
          </a:prstGeom>
        </p:spPr>
      </p:pic>
      <p:sp>
        <p:nvSpPr>
          <p:cNvPr id="11" name="Текст 1"/>
          <p:cNvSpPr txBox="1">
            <a:spLocks/>
          </p:cNvSpPr>
          <p:nvPr/>
        </p:nvSpPr>
        <p:spPr>
          <a:xfrm>
            <a:off x="4168631" y="1451508"/>
            <a:ext cx="4720185" cy="319881"/>
          </a:xfrm>
          <a:prstGeom prst="rect">
            <a:avLst/>
          </a:prstGeom>
        </p:spPr>
        <p:txBody>
          <a:bodyPr lIns="0" tIns="0" rIns="0" bIns="0" anchor="ctr">
            <a:normAutofit/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B70D18"/>
              </a:buClr>
              <a:buSzPct val="90000"/>
              <a:buFont typeface="Wingdings" panose="05000000000000000000" pitchFamily="2" charset="2"/>
              <a:buChar char="§"/>
              <a:defRPr kumimoji="1" sz="2000">
                <a:solidFill>
                  <a:srgbClr val="323232"/>
                </a:solidFill>
                <a:latin typeface="Calibri" panose="020F050202020403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B70D18"/>
              </a:buClr>
              <a:buSzPct val="50000"/>
              <a:buFont typeface="Wingdings" panose="05000000000000000000" pitchFamily="2" charset="2"/>
              <a:buChar char="q"/>
              <a:defRPr kumimoji="1" sz="1600">
                <a:solidFill>
                  <a:srgbClr val="323232"/>
                </a:solidFill>
                <a:latin typeface="Calibri" panose="020F050202020403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+mn-lt"/>
                <a:ea typeface="Arial" charset="0"/>
                <a:cs typeface="Arial" charset="0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kumimoji="1" sz="2000">
                <a:solidFill>
                  <a:schemeClr val="tx1"/>
                </a:solidFill>
                <a:latin typeface="+mn-lt"/>
                <a:ea typeface="Arial" charset="0"/>
                <a:cs typeface="Arial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Arial" charset="0"/>
                <a:cs typeface="Arial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None/>
            </a:pPr>
            <a:r>
              <a:rPr lang="ru-RU" sz="1600" kern="0" dirty="0">
                <a:latin typeface="+mn-lt"/>
                <a:cs typeface="DINPro" pitchFamily="34" charset="0"/>
              </a:rPr>
              <a:t>РЕГИСТРАЦИЯ НА САЙТЕ ONLINE 24/7</a:t>
            </a:r>
          </a:p>
        </p:txBody>
      </p:sp>
      <p:sp>
        <p:nvSpPr>
          <p:cNvPr id="17" name="Текст 1"/>
          <p:cNvSpPr txBox="1">
            <a:spLocks/>
          </p:cNvSpPr>
          <p:nvPr/>
        </p:nvSpPr>
        <p:spPr>
          <a:xfrm>
            <a:off x="4168631" y="3321896"/>
            <a:ext cx="4720185" cy="319881"/>
          </a:xfrm>
          <a:prstGeom prst="rect">
            <a:avLst/>
          </a:prstGeom>
        </p:spPr>
        <p:txBody>
          <a:bodyPr lIns="0" tIns="0" rIns="0" bIns="0" anchor="ctr">
            <a:normAutofit/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B70D18"/>
              </a:buClr>
              <a:buSzPct val="90000"/>
              <a:buFont typeface="Wingdings" panose="05000000000000000000" pitchFamily="2" charset="2"/>
              <a:buChar char="§"/>
              <a:defRPr kumimoji="1" sz="2000">
                <a:solidFill>
                  <a:srgbClr val="323232"/>
                </a:solidFill>
                <a:latin typeface="Calibri" panose="020F050202020403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B70D18"/>
              </a:buClr>
              <a:buSzPct val="50000"/>
              <a:buFont typeface="Wingdings" panose="05000000000000000000" pitchFamily="2" charset="2"/>
              <a:buChar char="q"/>
              <a:defRPr kumimoji="1" sz="1600">
                <a:solidFill>
                  <a:srgbClr val="323232"/>
                </a:solidFill>
                <a:latin typeface="Calibri" panose="020F050202020403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+mn-lt"/>
                <a:ea typeface="Arial" charset="0"/>
                <a:cs typeface="Arial" charset="0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kumimoji="1" sz="2000">
                <a:solidFill>
                  <a:schemeClr val="tx1"/>
                </a:solidFill>
                <a:latin typeface="+mn-lt"/>
                <a:ea typeface="Arial" charset="0"/>
                <a:cs typeface="Arial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Arial" charset="0"/>
                <a:cs typeface="Arial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None/>
            </a:pPr>
            <a:r>
              <a:rPr lang="ru-RU" sz="1600" kern="0" dirty="0" smtClean="0">
                <a:latin typeface="+mn-lt"/>
                <a:cs typeface="DINPro" pitchFamily="34" charset="0"/>
              </a:rPr>
              <a:t>СЕРВИС ПОЗВОЛЯЕТ БЕЗ ПОСЕЩЕНИЯ ОФИСА</a:t>
            </a:r>
            <a:endParaRPr lang="ru-RU" sz="1600" kern="0" dirty="0">
              <a:latin typeface="+mn-lt"/>
              <a:cs typeface="DINPro" pitchFamily="34" charset="0"/>
            </a:endParaRPr>
          </a:p>
        </p:txBody>
      </p:sp>
      <p:sp>
        <p:nvSpPr>
          <p:cNvPr id="19" name="Текст 1"/>
          <p:cNvSpPr txBox="1">
            <a:spLocks/>
          </p:cNvSpPr>
          <p:nvPr/>
        </p:nvSpPr>
        <p:spPr>
          <a:xfrm>
            <a:off x="340177" y="5872023"/>
            <a:ext cx="3094135" cy="319881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B70D18"/>
              </a:buClr>
              <a:buSzPct val="90000"/>
              <a:buFont typeface="Wingdings" panose="05000000000000000000" pitchFamily="2" charset="2"/>
              <a:buChar char="§"/>
              <a:defRPr kumimoji="1" sz="2000">
                <a:solidFill>
                  <a:srgbClr val="323232"/>
                </a:solidFill>
                <a:latin typeface="Calibri" panose="020F050202020403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B70D18"/>
              </a:buClr>
              <a:buSzPct val="50000"/>
              <a:buFont typeface="Wingdings" panose="05000000000000000000" pitchFamily="2" charset="2"/>
              <a:buChar char="q"/>
              <a:defRPr kumimoji="1" sz="1600">
                <a:solidFill>
                  <a:srgbClr val="323232"/>
                </a:solidFill>
                <a:latin typeface="Calibri" panose="020F050202020403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+mn-lt"/>
                <a:ea typeface="Arial" charset="0"/>
                <a:cs typeface="Arial" charset="0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kumimoji="1" sz="2000">
                <a:solidFill>
                  <a:schemeClr val="tx1"/>
                </a:solidFill>
                <a:latin typeface="+mn-lt"/>
                <a:ea typeface="Arial" charset="0"/>
                <a:cs typeface="Arial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Arial" charset="0"/>
                <a:cs typeface="Arial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None/>
            </a:pPr>
            <a:r>
              <a:rPr lang="ru-RU" sz="1400" kern="0" dirty="0">
                <a:latin typeface="+mn-lt"/>
                <a:cs typeface="DINPro" pitchFamily="34" charset="0"/>
              </a:rPr>
              <a:t>ДЛЯ ЗАЯВЛЕНИЙ ONLINE УСТАНОВЛЕН НАИВЫСШИЙ ПРИОРИТЕТ ПО СРОКАМ РАССМОТРЕНИЯ</a:t>
            </a:r>
          </a:p>
        </p:txBody>
      </p:sp>
      <p:grpSp>
        <p:nvGrpSpPr>
          <p:cNvPr id="4" name="Группа 3"/>
          <p:cNvGrpSpPr/>
          <p:nvPr/>
        </p:nvGrpSpPr>
        <p:grpSpPr>
          <a:xfrm>
            <a:off x="318912" y="3418159"/>
            <a:ext cx="3094135" cy="1780159"/>
            <a:chOff x="318912" y="3418159"/>
            <a:chExt cx="3094135" cy="1780159"/>
          </a:xfrm>
        </p:grpSpPr>
        <p:pic>
          <p:nvPicPr>
            <p:cNvPr id="9" name="Рисунок 8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8912" y="3418159"/>
              <a:ext cx="3094135" cy="1780159"/>
            </a:xfrm>
            <a:prstGeom prst="rect">
              <a:avLst/>
            </a:prstGeom>
          </p:spPr>
        </p:pic>
        <p:pic>
          <p:nvPicPr>
            <p:cNvPr id="2" name="Рисунок 1"/>
            <p:cNvPicPr>
              <a:picLocks noChangeAspect="1"/>
            </p:cNvPicPr>
            <p:nvPr/>
          </p:nvPicPr>
          <p:blipFill rotWithShape="1">
            <a:blip r:embed="rId4"/>
            <a:srcRect r="2546" b="1888"/>
            <a:stretch/>
          </p:blipFill>
          <p:spPr>
            <a:xfrm>
              <a:off x="709104" y="3529353"/>
              <a:ext cx="2302783" cy="145777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206441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39491" y="416665"/>
            <a:ext cx="7631185" cy="852095"/>
          </a:xfrm>
        </p:spPr>
        <p:txBody>
          <a:bodyPr>
            <a:noAutofit/>
          </a:bodyPr>
          <a:lstStyle/>
          <a:p>
            <a:r>
              <a:rPr lang="ru-RU" sz="2000" dirty="0"/>
              <a:t>СПЕЦИАЛЬНЫЕ ПРЕДЛОЖЕНИЯ НА </a:t>
            </a:r>
            <a:r>
              <a:rPr lang="en-US" sz="2000" dirty="0">
                <a:solidFill>
                  <a:srgbClr val="B70D18"/>
                </a:solidFill>
              </a:rPr>
              <a:t>KAPLIFE.RU</a:t>
            </a:r>
            <a:endParaRPr lang="ru-RU" sz="2000" dirty="0"/>
          </a:p>
        </p:txBody>
      </p:sp>
      <p:sp>
        <p:nvSpPr>
          <p:cNvPr id="10" name="Объект 3"/>
          <p:cNvSpPr>
            <a:spLocks noGrp="1"/>
          </p:cNvSpPr>
          <p:nvPr>
            <p:ph idx="1"/>
          </p:nvPr>
        </p:nvSpPr>
        <p:spPr>
          <a:xfrm>
            <a:off x="4189226" y="1510311"/>
            <a:ext cx="4633159" cy="1449469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marL="0" indent="0">
              <a:buNone/>
            </a:pPr>
            <a:r>
              <a:rPr lang="ru-RU" altLang="ru-RU" sz="1600" dirty="0">
                <a:solidFill>
                  <a:schemeClr val="tx1"/>
                </a:solidFill>
                <a:ea typeface="Aktiv Grotesk Corp Light"/>
                <a:cs typeface="DINPro" pitchFamily="34" charset="0"/>
              </a:rPr>
              <a:t>Специальные условия, бонусные опции, полезная информация доступны на сайте </a:t>
            </a:r>
            <a:r>
              <a:rPr lang="en-US" altLang="ru-RU" sz="1600" dirty="0">
                <a:solidFill>
                  <a:srgbClr val="B70D18"/>
                </a:solidFill>
                <a:ea typeface="Aktiv Grotesk Corp Light"/>
                <a:cs typeface="DINPro" pitchFamily="34" charset="0"/>
              </a:rPr>
              <a:t>KAPLIFE.RU</a:t>
            </a:r>
            <a:r>
              <a:rPr lang="en-US" altLang="ru-RU" sz="1600" dirty="0">
                <a:solidFill>
                  <a:schemeClr val="tx1"/>
                </a:solidFill>
                <a:ea typeface="Aktiv Grotesk Corp Light"/>
                <a:cs typeface="DINPro" pitchFamily="34" charset="0"/>
              </a:rPr>
              <a:t> </a:t>
            </a:r>
            <a:r>
              <a:rPr lang="ru-RU" altLang="ru-RU" sz="1600" dirty="0">
                <a:solidFill>
                  <a:schemeClr val="tx1"/>
                </a:solidFill>
                <a:ea typeface="Aktiv Grotesk Corp Light"/>
                <a:cs typeface="DINPro" pitchFamily="34" charset="0"/>
              </a:rPr>
              <a:t>и в новостной рассылке КАПИТАЛ </a:t>
            </a:r>
            <a:r>
              <a:rPr lang="en-US" altLang="ru-RU" sz="1600" dirty="0">
                <a:solidFill>
                  <a:schemeClr val="tx1"/>
                </a:solidFill>
                <a:ea typeface="Aktiv Grotesk Corp Light"/>
                <a:cs typeface="DINPro" pitchFamily="34" charset="0"/>
              </a:rPr>
              <a:t>LIFE</a:t>
            </a:r>
            <a:r>
              <a:rPr lang="ru-RU" altLang="ru-RU" sz="1600" dirty="0">
                <a:solidFill>
                  <a:schemeClr val="tx1"/>
                </a:solidFill>
                <a:ea typeface="Aktiv Grotesk Corp Light"/>
                <a:cs typeface="DINPro" pitchFamily="34" charset="0"/>
              </a:rPr>
              <a:t>. </a:t>
            </a:r>
          </a:p>
          <a:p>
            <a:pPr marL="0" indent="0">
              <a:buNone/>
            </a:pPr>
            <a:endParaRPr lang="ru-RU" altLang="ru-RU" sz="1600" dirty="0">
              <a:solidFill>
                <a:schemeClr val="tx1"/>
              </a:solidFill>
              <a:ea typeface="Aktiv Grotesk Corp Light"/>
              <a:cs typeface="DINPro" pitchFamily="34" charset="0"/>
            </a:endParaRPr>
          </a:p>
          <a:p>
            <a:pPr marL="0" indent="0">
              <a:buNone/>
            </a:pPr>
            <a:r>
              <a:rPr lang="ru-RU" altLang="ru-RU" sz="1600" dirty="0">
                <a:solidFill>
                  <a:schemeClr val="tx1"/>
                </a:solidFill>
                <a:ea typeface="Aktiv Grotesk Corp Light"/>
                <a:cs typeface="DINPro" pitchFamily="34" charset="0"/>
              </a:rPr>
              <a:t>Подписывайтесь на наши новостные сообщения на сайте </a:t>
            </a:r>
            <a:r>
              <a:rPr lang="en-US" altLang="ru-RU" sz="1600" dirty="0">
                <a:solidFill>
                  <a:srgbClr val="B70D18"/>
                </a:solidFill>
                <a:ea typeface="Aktiv Grotesk Corp Light"/>
                <a:cs typeface="DINPro" pitchFamily="34" charset="0"/>
              </a:rPr>
              <a:t>KAPLIFE.RU</a:t>
            </a:r>
            <a:r>
              <a:rPr lang="ru-RU" altLang="ru-RU" sz="1600" dirty="0">
                <a:solidFill>
                  <a:schemeClr val="tx1"/>
                </a:solidFill>
                <a:ea typeface="Aktiv Grotesk Corp Light"/>
                <a:cs typeface="DINPro" pitchFamily="34" charset="0"/>
              </a:rPr>
              <a:t> для получения уведомлений о специальных предложениях на Ваш адрес электронной почты.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00F11FE4-8E33-4FB2-87A2-C9DFC016509D}" type="slidenum">
              <a:rPr lang="ru-RU" altLang="ru-RU" smtClean="0"/>
              <a:pPr>
                <a:defRPr/>
              </a:pPr>
              <a:t>15</a:t>
            </a:fld>
            <a:endParaRPr lang="ru-RU" altLang="ru-RU"/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40954D4B-F25F-4F7D-966F-8A23077BAD1C}"/>
              </a:ext>
            </a:extLst>
          </p:cNvPr>
          <p:cNvSpPr/>
          <p:nvPr/>
        </p:nvSpPr>
        <p:spPr bwMode="auto">
          <a:xfrm>
            <a:off x="0" y="1263203"/>
            <a:ext cx="3840480" cy="5594797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endParaRPr lang="ru-RU" sz="1600" b="0" dirty="0">
              <a:latin typeface="+mn-lt"/>
            </a:endParaRPr>
          </a:p>
        </p:txBody>
      </p:sp>
      <p:sp>
        <p:nvSpPr>
          <p:cNvPr id="13" name="Текст 1"/>
          <p:cNvSpPr txBox="1">
            <a:spLocks/>
          </p:cNvSpPr>
          <p:nvPr/>
        </p:nvSpPr>
        <p:spPr>
          <a:xfrm>
            <a:off x="555387" y="1510311"/>
            <a:ext cx="3027785" cy="639762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B70D18"/>
              </a:buClr>
              <a:buSzPct val="90000"/>
              <a:buFont typeface="Wingdings" panose="05000000000000000000" pitchFamily="2" charset="2"/>
              <a:buChar char="§"/>
              <a:defRPr kumimoji="1" sz="2000">
                <a:solidFill>
                  <a:srgbClr val="323232"/>
                </a:solidFill>
                <a:latin typeface="Calibri" panose="020F050202020403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B70D18"/>
              </a:buClr>
              <a:buSzPct val="50000"/>
              <a:buFont typeface="Wingdings" panose="05000000000000000000" pitchFamily="2" charset="2"/>
              <a:buChar char="q"/>
              <a:defRPr kumimoji="1" sz="1600">
                <a:solidFill>
                  <a:srgbClr val="323232"/>
                </a:solidFill>
                <a:latin typeface="Calibri" panose="020F050202020403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+mn-lt"/>
                <a:ea typeface="Arial" charset="0"/>
                <a:cs typeface="Arial" charset="0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kumimoji="1" sz="2000">
                <a:solidFill>
                  <a:schemeClr val="tx1"/>
                </a:solidFill>
                <a:latin typeface="+mn-lt"/>
                <a:ea typeface="Arial" charset="0"/>
                <a:cs typeface="Arial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Arial" charset="0"/>
                <a:cs typeface="Arial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None/>
            </a:pPr>
            <a:r>
              <a:rPr lang="ru-RU" sz="1600" b="0" kern="0" dirty="0">
                <a:cs typeface="DINPro" pitchFamily="34" charset="0"/>
              </a:rPr>
              <a:t>СЛЕДИТЕ ЗА СПЕЦИАЛЬНЫМИ ПРЕДЛОЖЕНИЯМИ НА САЙТЕ КАПИТАЛ </a:t>
            </a:r>
            <a:r>
              <a:rPr lang="en-US" sz="1600" b="0" kern="0" dirty="0">
                <a:cs typeface="DINPro" pitchFamily="34" charset="0"/>
              </a:rPr>
              <a:t>LIFE</a:t>
            </a:r>
            <a:endParaRPr lang="ru-RU" sz="1600" b="0" kern="0" dirty="0">
              <a:cs typeface="DINPro" pitchFamily="34" charset="0"/>
            </a:endParaRPr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486" y="1510311"/>
            <a:ext cx="288042" cy="250095"/>
          </a:xfrm>
          <a:prstGeom prst="rect">
            <a:avLst/>
          </a:prstGeom>
        </p:spPr>
      </p:pic>
      <p:grpSp>
        <p:nvGrpSpPr>
          <p:cNvPr id="5" name="Группа 4"/>
          <p:cNvGrpSpPr/>
          <p:nvPr/>
        </p:nvGrpSpPr>
        <p:grpSpPr>
          <a:xfrm>
            <a:off x="265561" y="4424098"/>
            <a:ext cx="3237284" cy="1862841"/>
            <a:chOff x="265561" y="4424098"/>
            <a:chExt cx="3237284" cy="1862841"/>
          </a:xfrm>
        </p:grpSpPr>
        <p:pic>
          <p:nvPicPr>
            <p:cNvPr id="16" name="Рисунок 15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5561" y="4424098"/>
              <a:ext cx="3237284" cy="1862841"/>
            </a:xfrm>
            <a:prstGeom prst="rect">
              <a:avLst/>
            </a:prstGeom>
          </p:spPr>
        </p:pic>
        <p:pic>
          <p:nvPicPr>
            <p:cNvPr id="4" name="Рисунок 3"/>
            <p:cNvPicPr>
              <a:picLocks noChangeAspect="1"/>
            </p:cNvPicPr>
            <p:nvPr/>
          </p:nvPicPr>
          <p:blipFill rotWithShape="1">
            <a:blip r:embed="rId4"/>
            <a:srcRect r="1287" b="5964"/>
            <a:stretch/>
          </p:blipFill>
          <p:spPr>
            <a:xfrm>
              <a:off x="669898" y="4543800"/>
              <a:ext cx="2435252" cy="152163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88887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39491" y="416665"/>
            <a:ext cx="7631185" cy="852095"/>
          </a:xfrm>
        </p:spPr>
        <p:txBody>
          <a:bodyPr>
            <a:noAutofit/>
          </a:bodyPr>
          <a:lstStyle/>
          <a:p>
            <a:r>
              <a:rPr lang="ru-RU" sz="2000" dirty="0"/>
              <a:t>СТРАХОВАНИЕ ЖИЗНИ: ПРЕИМУЩЕСТВА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00F11FE4-8E33-4FB2-87A2-C9DFC016509D}" type="slidenum">
              <a:rPr lang="ru-RU" altLang="ru-RU" smtClean="0"/>
              <a:pPr>
                <a:defRPr/>
              </a:pPr>
              <a:t>16</a:t>
            </a:fld>
            <a:endParaRPr lang="ru-RU" altLang="ru-RU"/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40954D4B-F25F-4F7D-966F-8A23077BAD1C}"/>
              </a:ext>
            </a:extLst>
          </p:cNvPr>
          <p:cNvSpPr/>
          <p:nvPr/>
        </p:nvSpPr>
        <p:spPr bwMode="auto">
          <a:xfrm>
            <a:off x="0" y="1263203"/>
            <a:ext cx="3840480" cy="5594797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endParaRPr lang="ru-RU" sz="1600" b="0" dirty="0">
              <a:latin typeface="+mn-lt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019537" y="1494555"/>
            <a:ext cx="4829188" cy="14927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  <a:defRPr/>
            </a:pPr>
            <a:r>
              <a:rPr kumimoji="1" lang="ru-RU" sz="1300" b="0" dirty="0">
                <a:solidFill>
                  <a:srgbClr val="323232"/>
                </a:solidFill>
                <a:latin typeface="+mn-lt"/>
                <a:cs typeface="DINPro" pitchFamily="34" charset="0"/>
              </a:rPr>
              <a:t>Страховые взносы не подлежат взысканию со стороны третьих лиц. </a:t>
            </a:r>
          </a:p>
          <a:p>
            <a:pPr marL="171450" indent="-171450">
              <a:buFont typeface="Arial" panose="020B0604020202020204" pitchFamily="34" charset="0"/>
              <a:buChar char="•"/>
              <a:defRPr/>
            </a:pPr>
            <a:r>
              <a:rPr kumimoji="1" lang="ru-RU" sz="1300" b="0" dirty="0">
                <a:solidFill>
                  <a:srgbClr val="323232"/>
                </a:solidFill>
                <a:latin typeface="+mn-lt"/>
                <a:cs typeface="DINPro" pitchFamily="34" charset="0"/>
              </a:rPr>
              <a:t>Страховые выплаты производятся лицам, указанным в Договоре страхования, если не указано иное.</a:t>
            </a:r>
          </a:p>
          <a:p>
            <a:pPr marL="171450" indent="-171450">
              <a:buFont typeface="Arial" panose="020B0604020202020204" pitchFamily="34" charset="0"/>
              <a:buChar char="•"/>
              <a:defRPr/>
            </a:pPr>
            <a:r>
              <a:rPr kumimoji="1" lang="ru-RU" sz="1300" b="0" dirty="0">
                <a:solidFill>
                  <a:srgbClr val="323232"/>
                </a:solidFill>
                <a:latin typeface="+mn-lt"/>
                <a:cs typeface="DINPro" pitchFamily="34" charset="0"/>
              </a:rPr>
              <a:t>Страховые взносы, уплаченные по Договору страхования, не подлежат разделу при имущественных спорах, конфискации или изъятию по решению суда.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029062" y="5374868"/>
            <a:ext cx="4829188" cy="8925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  <a:defRPr/>
            </a:pPr>
            <a:r>
              <a:rPr kumimoji="1" lang="ru-RU" sz="1300" b="0" dirty="0">
                <a:solidFill>
                  <a:srgbClr val="323232"/>
                </a:solidFill>
                <a:latin typeface="+mn-lt"/>
                <a:cs typeface="DINPro" pitchFamily="34" charset="0"/>
              </a:rPr>
              <a:t>Финансовая защита Застрахованного лица при наступлении страхового события.</a:t>
            </a:r>
          </a:p>
          <a:p>
            <a:pPr marL="171450" indent="-171450">
              <a:buFont typeface="Arial" panose="020B0604020202020204" pitchFamily="34" charset="0"/>
              <a:buChar char="•"/>
              <a:defRPr/>
            </a:pPr>
            <a:r>
              <a:rPr kumimoji="1" lang="ru-RU" sz="1300" b="0" dirty="0" smtClean="0">
                <a:solidFill>
                  <a:srgbClr val="323232"/>
                </a:solidFill>
                <a:latin typeface="+mn-lt"/>
                <a:cs typeface="DINPro" pitchFamily="34" charset="0"/>
              </a:rPr>
              <a:t>Забота </a:t>
            </a:r>
            <a:r>
              <a:rPr kumimoji="1" lang="ru-RU" sz="1300" b="0" dirty="0">
                <a:solidFill>
                  <a:srgbClr val="323232"/>
                </a:solidFill>
                <a:latin typeface="+mn-lt"/>
                <a:cs typeface="DINPro" pitchFamily="34" charset="0"/>
              </a:rPr>
              <a:t>о близких - адресная передача </a:t>
            </a:r>
            <a:r>
              <a:rPr kumimoji="1" lang="ru-RU" sz="1300" b="0" dirty="0" smtClean="0">
                <a:solidFill>
                  <a:srgbClr val="323232"/>
                </a:solidFill>
                <a:latin typeface="+mn-lt"/>
                <a:cs typeface="DINPro" pitchFamily="34" charset="0"/>
              </a:rPr>
              <a:t>средств указанным в договоре лицам.</a:t>
            </a:r>
            <a:endParaRPr kumimoji="1" lang="ru-RU" sz="1300" b="0" dirty="0">
              <a:solidFill>
                <a:srgbClr val="323232"/>
              </a:solidFill>
              <a:latin typeface="+mn-lt"/>
              <a:cs typeface="DINPro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029062" y="3119034"/>
            <a:ext cx="4829188" cy="20928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  <a:defRPr/>
            </a:pPr>
            <a:r>
              <a:rPr kumimoji="1" lang="ru-RU" sz="1300" b="0" dirty="0">
                <a:solidFill>
                  <a:srgbClr val="323232"/>
                </a:solidFill>
                <a:latin typeface="+mn-lt"/>
                <a:cs typeface="DINPro" pitchFamily="34" charset="0"/>
              </a:rPr>
              <a:t>Страховые выплаты лицам, в пользу которых заключен договор страхования, в случае ухода Страхователя / Застрахованного лица из жизни не облагаются НДФЛ.</a:t>
            </a:r>
          </a:p>
          <a:p>
            <a:pPr marL="171450" indent="-171450">
              <a:buFont typeface="Arial" panose="020B0604020202020204" pitchFamily="34" charset="0"/>
              <a:buChar char="•"/>
              <a:defRPr/>
            </a:pPr>
            <a:r>
              <a:rPr kumimoji="1" lang="ru-RU" sz="1300" b="0" dirty="0">
                <a:solidFill>
                  <a:srgbClr val="323232"/>
                </a:solidFill>
                <a:latin typeface="+mn-lt"/>
                <a:cs typeface="DINPro" pitchFamily="34" charset="0"/>
              </a:rPr>
              <a:t>По полисам страхования жизни со сроком более 5 лет можно получить налоговый вычет по НДФЛ, объем выплат до </a:t>
            </a:r>
            <a:r>
              <a:rPr kumimoji="1" lang="ru-RU" sz="1300" b="0" dirty="0" smtClean="0">
                <a:solidFill>
                  <a:srgbClr val="323232"/>
                </a:solidFill>
                <a:latin typeface="+mn-lt"/>
                <a:cs typeface="DINPro" pitchFamily="34" charset="0"/>
              </a:rPr>
              <a:t>19 500 </a:t>
            </a:r>
            <a:r>
              <a:rPr kumimoji="1" lang="ru-RU" sz="1300" b="0" dirty="0">
                <a:solidFill>
                  <a:srgbClr val="323232"/>
                </a:solidFill>
                <a:latin typeface="+mn-lt"/>
                <a:cs typeface="DINPro" pitchFamily="34" charset="0"/>
              </a:rPr>
              <a:t>рублей в год (</a:t>
            </a:r>
            <a:r>
              <a:rPr kumimoji="1" lang="ru-RU" sz="1300" b="0" dirty="0" err="1">
                <a:solidFill>
                  <a:srgbClr val="323232"/>
                </a:solidFill>
                <a:latin typeface="+mn-lt"/>
                <a:cs typeface="DINPro" pitchFamily="34" charset="0"/>
              </a:rPr>
              <a:t>пп</a:t>
            </a:r>
            <a:r>
              <a:rPr kumimoji="1" lang="ru-RU" sz="1300" b="0" dirty="0">
                <a:solidFill>
                  <a:srgbClr val="323232"/>
                </a:solidFill>
                <a:latin typeface="+mn-lt"/>
                <a:cs typeface="DINPro" pitchFamily="34" charset="0"/>
              </a:rPr>
              <a:t>. 4 п. 1 ст. 219 НК РФ).</a:t>
            </a:r>
          </a:p>
          <a:p>
            <a:pPr marL="171450" indent="-171450">
              <a:buFont typeface="Arial" panose="020B0604020202020204" pitchFamily="34" charset="0"/>
              <a:buChar char="•"/>
              <a:defRPr/>
            </a:pPr>
            <a:r>
              <a:rPr kumimoji="1" lang="ru-RU" sz="1300" b="0" dirty="0">
                <a:solidFill>
                  <a:srgbClr val="323232"/>
                </a:solidFill>
                <a:latin typeface="+mn-lt"/>
                <a:cs typeface="DINPro" pitchFamily="34" charset="0"/>
              </a:rPr>
              <a:t>Выплаты по окончании срока действия Договора не подлежат налогообложению, если ставка инвестиционного дохода была ниже или равна официальной ставке рефинансирования ЦБ РФ (п.2 ст.213 НК РФ).</a:t>
            </a:r>
          </a:p>
        </p:txBody>
      </p:sp>
      <p:grpSp>
        <p:nvGrpSpPr>
          <p:cNvPr id="17" name="Группа 16"/>
          <p:cNvGrpSpPr/>
          <p:nvPr/>
        </p:nvGrpSpPr>
        <p:grpSpPr>
          <a:xfrm>
            <a:off x="1928821" y="1396891"/>
            <a:ext cx="2108822" cy="679757"/>
            <a:chOff x="1745022" y="3095367"/>
            <a:chExt cx="2192358" cy="827975"/>
          </a:xfrm>
        </p:grpSpPr>
        <p:pic>
          <p:nvPicPr>
            <p:cNvPr id="18" name="Рисунок 17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45022" y="3095367"/>
              <a:ext cx="2192358" cy="827975"/>
            </a:xfrm>
            <a:prstGeom prst="rect">
              <a:avLst/>
            </a:prstGeom>
          </p:spPr>
        </p:pic>
        <p:sp>
          <p:nvSpPr>
            <p:cNvPr id="19" name="Прямоугольник 2"/>
            <p:cNvSpPr>
              <a:spLocks noChangeArrowheads="1"/>
            </p:cNvSpPr>
            <p:nvPr/>
          </p:nvSpPr>
          <p:spPr bwMode="auto">
            <a:xfrm>
              <a:off x="1874446" y="3171394"/>
              <a:ext cx="1914349" cy="4123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kumimoji="1">
                  <a:solidFill>
                    <a:srgbClr val="666666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kumimoji="1" sz="1500">
                  <a:solidFill>
                    <a:srgbClr val="666666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kumimoji="0" lang="ru-RU" altLang="ru-RU" sz="1600" dirty="0">
                  <a:solidFill>
                    <a:srgbClr val="323232"/>
                  </a:solidFill>
                  <a:latin typeface="+mn-lt"/>
                  <a:cs typeface="DINPro" pitchFamily="34" charset="0"/>
                </a:rPr>
                <a:t>ЮРИДИЧЕСКИЕ</a:t>
              </a:r>
            </a:p>
          </p:txBody>
        </p:sp>
      </p:grpSp>
      <p:grpSp>
        <p:nvGrpSpPr>
          <p:cNvPr id="20" name="Группа 19"/>
          <p:cNvGrpSpPr/>
          <p:nvPr/>
        </p:nvGrpSpPr>
        <p:grpSpPr>
          <a:xfrm>
            <a:off x="1920240" y="5287041"/>
            <a:ext cx="2108822" cy="679757"/>
            <a:chOff x="1670223" y="2780512"/>
            <a:chExt cx="2108822" cy="679757"/>
          </a:xfrm>
        </p:grpSpPr>
        <p:pic>
          <p:nvPicPr>
            <p:cNvPr id="21" name="Рисунок 20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70223" y="2780512"/>
              <a:ext cx="2108822" cy="679757"/>
            </a:xfrm>
            <a:prstGeom prst="rect">
              <a:avLst/>
            </a:prstGeom>
          </p:spPr>
        </p:pic>
        <p:sp>
          <p:nvSpPr>
            <p:cNvPr id="22" name="Прямоугольник 2"/>
            <p:cNvSpPr>
              <a:spLocks noChangeArrowheads="1"/>
            </p:cNvSpPr>
            <p:nvPr/>
          </p:nvSpPr>
          <p:spPr bwMode="auto">
            <a:xfrm>
              <a:off x="1794716" y="2853563"/>
              <a:ext cx="1841406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kumimoji="1">
                  <a:solidFill>
                    <a:srgbClr val="666666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kumimoji="1" sz="1500">
                  <a:solidFill>
                    <a:srgbClr val="666666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kumimoji="0" lang="ru-RU" altLang="ru-RU" sz="1600" dirty="0" smtClean="0">
                  <a:solidFill>
                    <a:srgbClr val="323232"/>
                  </a:solidFill>
                  <a:latin typeface="+mn-lt"/>
                  <a:cs typeface="DINPro" pitchFamily="34" charset="0"/>
                </a:rPr>
                <a:t>ФИНАНСОВЫЕ</a:t>
              </a:r>
              <a:endParaRPr kumimoji="0" lang="ru-RU" altLang="ru-RU" sz="1600" dirty="0">
                <a:solidFill>
                  <a:srgbClr val="323232"/>
                </a:solidFill>
                <a:latin typeface="+mn-lt"/>
                <a:cs typeface="DINPro" pitchFamily="34" charset="0"/>
              </a:endParaRPr>
            </a:p>
          </p:txBody>
        </p:sp>
      </p:grpSp>
      <p:grpSp>
        <p:nvGrpSpPr>
          <p:cNvPr id="23" name="Группа 22"/>
          <p:cNvGrpSpPr/>
          <p:nvPr/>
        </p:nvGrpSpPr>
        <p:grpSpPr>
          <a:xfrm>
            <a:off x="1921348" y="3029193"/>
            <a:ext cx="2108822" cy="679757"/>
            <a:chOff x="1670223" y="4451193"/>
            <a:chExt cx="2108822" cy="679757"/>
          </a:xfrm>
        </p:grpSpPr>
        <p:pic>
          <p:nvPicPr>
            <p:cNvPr id="24" name="Рисунок 2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70223" y="4451193"/>
              <a:ext cx="2108822" cy="679757"/>
            </a:xfrm>
            <a:prstGeom prst="rect">
              <a:avLst/>
            </a:prstGeom>
          </p:spPr>
        </p:pic>
        <p:sp>
          <p:nvSpPr>
            <p:cNvPr id="25" name="Прямоугольник 2"/>
            <p:cNvSpPr>
              <a:spLocks noChangeArrowheads="1"/>
            </p:cNvSpPr>
            <p:nvPr/>
          </p:nvSpPr>
          <p:spPr bwMode="auto">
            <a:xfrm>
              <a:off x="1794716" y="4524244"/>
              <a:ext cx="1841406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kumimoji="1">
                  <a:solidFill>
                    <a:srgbClr val="666666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kumimoji="1" sz="1500">
                  <a:solidFill>
                    <a:srgbClr val="666666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kumimoji="0" lang="ru-RU" altLang="ru-RU" sz="1600" dirty="0" smtClean="0">
                  <a:solidFill>
                    <a:srgbClr val="323232"/>
                  </a:solidFill>
                  <a:latin typeface="+mn-lt"/>
                  <a:cs typeface="DINPro" pitchFamily="34" charset="0"/>
                </a:rPr>
                <a:t>НАЛОГОВЫЕ</a:t>
              </a:r>
              <a:endParaRPr kumimoji="0" lang="ru-RU" altLang="ru-RU" sz="1600" dirty="0">
                <a:solidFill>
                  <a:srgbClr val="323232"/>
                </a:solidFill>
                <a:latin typeface="+mn-lt"/>
                <a:cs typeface="DINPro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61907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566631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8165" y="276479"/>
            <a:ext cx="7788892" cy="848265"/>
          </a:xfrm>
          <a:noFill/>
        </p:spPr>
        <p:txBody>
          <a:bodyPr vert="horz" lIns="0" tIns="0" rIns="0" bIns="0" anchor="ctr">
            <a:normAutofit/>
          </a:bodyPr>
          <a:lstStyle/>
          <a:p>
            <a:pPr lvl="0">
              <a:defRPr/>
            </a:pPr>
            <a:r>
              <a:rPr lang="ru-RU" sz="2000"/>
              <a:t>ОСНОВНЫЕ УСЛОВИЯ ПРОГРАММЫ </a:t>
            </a:r>
            <a:br>
              <a:rPr lang="ru-RU" sz="2000"/>
            </a:br>
            <a:r>
              <a:rPr lang="ru-RU" sz="2000"/>
              <a:t>«КОМПЛЕКСНАЯ ГАРАНТИЯ»</a:t>
            </a: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248165" y="1431231"/>
          <a:ext cx="8640960" cy="4527012"/>
        </p:xfrm>
        <a:graphic>
          <a:graphicData uri="http://schemas.openxmlformats.org/drawingml/2006/table">
            <a:tbl>
              <a:tblPr firstRow="1" bandRow="1">
                <a:tableStyleId>{6E25E649-3F16-4E02-A733-19D2CDBF48F0}</a:tableStyleId>
              </a:tblPr>
              <a:tblGrid>
                <a:gridCol w="248976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15119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96435"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1400">
                          <a:latin typeface="+mj-lt"/>
                        </a:rPr>
                        <a:t>ПАРАМЕТРЫ</a:t>
                      </a:r>
                      <a:endParaRPr lang="ru-RU" sz="1400" b="1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 anchor="ctr">
                    <a:lnT w="12700" cap="flat" cmpd="sng" algn="ctr">
                      <a:solidFill>
                        <a:srgbClr val="B70D18"/>
                      </a:solidFill>
                      <a:prstDash val="solid"/>
                      <a:round/>
                    </a:lnT>
                    <a:lnB w="12700" cap="flat" cmpd="sng" algn="ctr">
                      <a:solidFill>
                        <a:srgbClr val="B70D18"/>
                      </a:solidFill>
                      <a:prstDash val="solid"/>
                      <a:round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defRPr/>
                      </a:pPr>
                      <a:r>
                        <a:rPr lang="ru-RU" sz="1400" kern="1200">
                          <a:latin typeface="+mj-lt"/>
                        </a:rPr>
                        <a:t>УСЛОВИЯ</a:t>
                      </a:r>
                      <a:endParaRPr lang="ru-RU" sz="1400" b="1" kern="1200">
                        <a:solidFill>
                          <a:schemeClr val="lt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anchor="ctr">
                    <a:lnT w="12700" cap="flat" cmpd="sng" algn="ctr">
                      <a:solidFill>
                        <a:srgbClr val="B70D18"/>
                      </a:solidFill>
                      <a:prstDash val="solid"/>
                      <a:round/>
                    </a:lnT>
                    <a:lnB w="12700" cap="flat" cmpd="sng" algn="ctr">
                      <a:solidFill>
                        <a:srgbClr val="B70D18"/>
                      </a:solidFill>
                      <a:prstDash val="solid"/>
                      <a:round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75721">
                <a:tc>
                  <a:txBody>
                    <a:bodyPr/>
                    <a:lstStyle/>
                    <a:p>
                      <a:pPr marL="92075" marR="0" lvl="0" indent="0" algn="l" defTabSz="914400" rtl="0" eaLnBrk="0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FontTx/>
                        <a:buNone/>
                        <a:tabLst>
                          <a:tab pos="92075" algn="l"/>
                        </a:tabLst>
                        <a:defRPr/>
                      </a:pPr>
                      <a:r>
                        <a:rPr kumimoji="0" lang="ru-RU" sz="1400" u="none" strike="noStrike" cap="none" normalizeH="0" baseline="0">
                          <a:effectLst/>
                          <a:latin typeface="+mj-lt"/>
                        </a:rPr>
                        <a:t>Страхователь</a:t>
                      </a:r>
                      <a:endParaRPr kumimoji="0" lang="ru-RU" sz="1400" b="1" i="0" u="none" strike="noStrike" cap="none" normalizeH="0" baseline="0">
                        <a:solidFill>
                          <a:srgbClr val="323232"/>
                        </a:solidFill>
                        <a:effectLst/>
                        <a:latin typeface="+mj-lt"/>
                        <a:cs typeface="Arial"/>
                      </a:endParaRPr>
                    </a:p>
                  </a:txBody>
                  <a:tcPr marL="0" marR="0" marT="0" marB="0" anchor="ctr" horzOverflow="overflow">
                    <a:lnT w="12700" cap="flat" cmpd="sng" algn="ctr">
                      <a:solidFill>
                        <a:srgbClr val="B70D18"/>
                      </a:solidFill>
                      <a:prstDash val="solid"/>
                      <a:round/>
                    </a:lnT>
                  </a:tcPr>
                </a:tc>
                <a:tc>
                  <a:txBody>
                    <a:bodyPr/>
                    <a:lstStyle/>
                    <a:p>
                      <a:pPr marL="90488" marR="0" lvl="0" indent="0" algn="ctr" defTabSz="914400" rtl="0" eaLnBrk="0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FontTx/>
                        <a:buNone/>
                        <a:defRPr/>
                      </a:pPr>
                      <a:r>
                        <a:rPr kumimoji="0" lang="ru-RU" sz="1200" u="none" strike="noStrike" kern="1200" cap="none" normalizeH="0" baseline="0">
                          <a:effectLst/>
                          <a:latin typeface="+mj-lt"/>
                        </a:rPr>
                        <a:t>Дееспособное физическое лицо от 18 лет на момент заключения Договора страхования</a:t>
                      </a:r>
                      <a:endParaRPr kumimoji="0" lang="ru-RU" sz="1200" u="none" strike="noStrike" cap="none" normalizeH="0" baseline="0">
                        <a:solidFill>
                          <a:srgbClr val="323232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ctr" horzOverflow="overflow">
                    <a:lnT w="12700" cap="flat" cmpd="sng" algn="ctr">
                      <a:solidFill>
                        <a:srgbClr val="B70D18"/>
                      </a:solidFill>
                      <a:prstDash val="solid"/>
                      <a:round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56752">
                <a:tc>
                  <a:txBody>
                    <a:bodyPr/>
                    <a:lstStyle/>
                    <a:p>
                      <a:pPr marL="92075" marR="0" lvl="0" indent="0" algn="l" defTabSz="914400" rtl="0" eaLnBrk="0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FontTx/>
                        <a:buNone/>
                        <a:defRPr/>
                      </a:pPr>
                      <a:r>
                        <a:rPr kumimoji="0" lang="ru-RU" sz="1400" u="none" strike="noStrike" kern="1200" cap="none" normalizeH="0" baseline="0">
                          <a:effectLst/>
                          <a:latin typeface="+mj-lt"/>
                        </a:rPr>
                        <a:t>Застрахованный</a:t>
                      </a:r>
                      <a:endParaRPr kumimoji="0" lang="ru-RU" sz="1400" b="1" u="none" strike="noStrike" kern="1200" cap="none" normalizeH="0" baseline="0">
                        <a:solidFill>
                          <a:srgbClr val="323232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90488" algn="ctr" defTabSz="914400" rtl="0" eaLnBrk="0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Tx/>
                        <a:buFontTx/>
                        <a:buNone/>
                        <a:defRPr/>
                      </a:pPr>
                      <a:r>
                        <a:rPr kumimoji="0" lang="ru-RU" sz="1200" u="none" strike="noStrike" kern="1200" cap="none" normalizeH="0" baseline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Физическое лицо не менее 18 лет и не более 70 лет на момент заключения Договора страхования </a:t>
                      </a:r>
                      <a:endParaRPr kumimoji="0" lang="ru-RU" sz="1200" u="none" strike="noStrike" kern="1200" cap="none" normalizeH="0" baseline="0">
                        <a:solidFill>
                          <a:schemeClr val="dk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0" marR="0" marT="0" marB="0" anchor="ctr" horzOverflow="overflow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7504">
                <a:tc>
                  <a:txBody>
                    <a:bodyPr/>
                    <a:lstStyle/>
                    <a:p>
                      <a:pPr marL="92075" marR="0" lvl="0" indent="0" algn="l" defTabSz="914400" rtl="0" eaLnBrk="0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FontTx/>
                        <a:buNone/>
                        <a:defRPr/>
                      </a:pPr>
                      <a:r>
                        <a:rPr kumimoji="0" lang="ru-RU" sz="1400" u="none" strike="noStrike" cap="none" normalizeH="0" baseline="0">
                          <a:effectLst/>
                          <a:latin typeface="+mj-lt"/>
                        </a:rPr>
                        <a:t>Валюта</a:t>
                      </a:r>
                      <a:endParaRPr kumimoji="0" lang="ru-RU" sz="1400" b="1" i="0" u="none" strike="noStrike" cap="none" normalizeH="0" baseline="0">
                        <a:solidFill>
                          <a:srgbClr val="323232"/>
                        </a:solidFill>
                        <a:effectLst/>
                        <a:latin typeface="+mj-lt"/>
                        <a:cs typeface="Arial"/>
                      </a:endParaRP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90488" algn="ctr" defTabSz="914400" rtl="0" eaLnBrk="0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FontTx/>
                        <a:buNone/>
                        <a:defRPr/>
                      </a:pPr>
                      <a:r>
                        <a:rPr kumimoji="0" lang="ru-RU" sz="1200" u="none" strike="noStrike" cap="none" normalizeH="0" baseline="0">
                          <a:effectLst/>
                          <a:latin typeface="+mj-lt"/>
                        </a:rPr>
                        <a:t>Рубли РФ</a:t>
                      </a:r>
                      <a:endParaRPr kumimoji="0" lang="ru-RU" sz="1200" b="0" i="0" u="none" strike="noStrike" cap="none" normalizeH="0" baseline="0">
                        <a:solidFill>
                          <a:srgbClr val="323232"/>
                        </a:solidFill>
                        <a:effectLst/>
                        <a:latin typeface="+mj-lt"/>
                        <a:cs typeface="Arial"/>
                      </a:endParaRPr>
                    </a:p>
                  </a:txBody>
                  <a:tcPr marL="0" marR="0" marT="0" marB="0" anchor="ctr" horzOverflow="overflow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77504">
                <a:tc>
                  <a:txBody>
                    <a:bodyPr/>
                    <a:lstStyle/>
                    <a:p>
                      <a:pPr marL="92075" marR="0" lvl="0" indent="0" algn="l" defTabSz="914400" rtl="0" eaLnBrk="0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FontTx/>
                        <a:buNone/>
                        <a:defRPr/>
                      </a:pPr>
                      <a:r>
                        <a:rPr kumimoji="0" lang="ru-RU" sz="1400" u="none" strike="noStrike" kern="1200" cap="none" normalizeH="0" baseline="0">
                          <a:effectLst/>
                          <a:latin typeface="+mj-lt"/>
                        </a:rPr>
                        <a:t>Срок действия договора</a:t>
                      </a:r>
                      <a:endParaRPr kumimoji="0" lang="ru-RU" sz="1400" b="1" i="0" u="none" strike="noStrike" kern="1200" cap="none" normalizeH="0" baseline="0">
                        <a:solidFill>
                          <a:srgbClr val="323232"/>
                        </a:solidFill>
                        <a:effectLst/>
                        <a:latin typeface="+mj-lt"/>
                        <a:ea typeface="+mn-ea"/>
                        <a:cs typeface="Arial"/>
                      </a:endParaRP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90488" algn="ctr" defTabSz="914400" rtl="0" eaLnBrk="0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Tx/>
                        <a:buFontTx/>
                        <a:buNone/>
                        <a:defRPr/>
                      </a:pPr>
                      <a:r>
                        <a:rPr kumimoji="0" lang="ru-RU" sz="1200" u="none" strike="noStrike" cap="none" normalizeH="0" baseline="0">
                          <a:solidFill>
                            <a:schemeClr val="dk1"/>
                          </a:solidFill>
                          <a:effectLst/>
                          <a:latin typeface="+mj-lt"/>
                        </a:rPr>
                        <a:t>2 года, 3 года, 5 лет</a:t>
                      </a:r>
                      <a:endParaRPr kumimoji="0" lang="ru-RU" sz="1200" u="none" strike="noStrike" cap="none" normalizeH="0" baseline="0">
                        <a:solidFill>
                          <a:srgbClr val="323232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ctr" horzOverflow="overflow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77504">
                <a:tc>
                  <a:txBody>
                    <a:bodyPr/>
                    <a:lstStyle/>
                    <a:p>
                      <a:pPr marL="92075" marR="0" lvl="0" indent="0" algn="l" defTabSz="914400" rtl="0" eaLnBrk="0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FontTx/>
                        <a:buNone/>
                        <a:defRPr/>
                      </a:pPr>
                      <a:r>
                        <a:rPr kumimoji="0" lang="ru-RU" sz="1400" u="none" strike="noStrike" kern="1200" cap="none" normalizeH="0" baseline="0">
                          <a:effectLst/>
                          <a:latin typeface="+mj-lt"/>
                        </a:rPr>
                        <a:t>Минимальный взнос</a:t>
                      </a:r>
                      <a:endParaRPr kumimoji="0" lang="ru-RU" sz="1400" b="1" i="0" u="none" strike="noStrike" kern="1200" cap="none" normalizeH="0" baseline="0">
                        <a:solidFill>
                          <a:srgbClr val="323232"/>
                        </a:solidFill>
                        <a:effectLst/>
                        <a:latin typeface="+mj-lt"/>
                        <a:ea typeface="+mn-ea"/>
                        <a:cs typeface="Arial"/>
                      </a:endParaRP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90488" algn="ctr" defTabSz="914400" rtl="0" eaLnBrk="0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FontTx/>
                        <a:buNone/>
                        <a:defRPr/>
                      </a:pPr>
                      <a:r>
                        <a:rPr kumimoji="0" lang="ru-RU" sz="1200" u="none" strike="noStrike" kern="1200" cap="none" normalizeH="0" baseline="0">
                          <a:effectLst/>
                          <a:latin typeface="+mj-lt"/>
                        </a:rPr>
                        <a:t>5</a:t>
                      </a:r>
                      <a:r>
                        <a:rPr kumimoji="0" lang="en-US" sz="1200" u="none" strike="noStrike" kern="1200" cap="none" normalizeH="0" baseline="0">
                          <a:effectLst/>
                          <a:latin typeface="+mj-lt"/>
                        </a:rPr>
                        <a:t>0</a:t>
                      </a:r>
                      <a:r>
                        <a:rPr kumimoji="0" lang="ru-RU" sz="1200" u="none" strike="noStrike" kern="1200" cap="none" normalizeH="0" baseline="0">
                          <a:effectLst/>
                          <a:latin typeface="+mj-lt"/>
                        </a:rPr>
                        <a:t> 000 рублей</a:t>
                      </a:r>
                      <a:endParaRPr kumimoji="0" lang="ru-RU" sz="1200" b="0" i="0" u="none" strike="sngStrike" kern="1200" cap="none" normalizeH="0" baseline="0">
                        <a:solidFill>
                          <a:srgbClr val="323232"/>
                        </a:solidFill>
                        <a:effectLst/>
                        <a:latin typeface="+mj-lt"/>
                        <a:ea typeface="+mn-ea"/>
                        <a:cs typeface="Arial"/>
                      </a:endParaRPr>
                    </a:p>
                  </a:txBody>
                  <a:tcPr marL="0" marR="0" marT="0" marB="0" anchor="ctr" horzOverflow="overflow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24315">
                <a:tc>
                  <a:txBody>
                    <a:bodyPr/>
                    <a:lstStyle/>
                    <a:p>
                      <a:pPr marL="92075" marR="0" lvl="0" indent="0" algn="l" defTabSz="914400" rtl="0" eaLnBrk="0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FontTx/>
                        <a:buNone/>
                        <a:defRPr/>
                      </a:pPr>
                      <a:r>
                        <a:rPr kumimoji="0" lang="ru-RU" sz="1400" u="none" strike="noStrike" kern="1200" cap="none" normalizeH="0" baseline="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Гарантированный размер выплаты (по окончании срока действия договора)</a:t>
                      </a:r>
                      <a:endParaRPr kumimoji="0" lang="ru-RU" sz="1400" u="none" strike="noStrike" kern="1200" cap="none" normalizeH="0" baseline="0" dirty="0">
                        <a:solidFill>
                          <a:schemeClr val="dk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90488" algn="ctr" defTabSz="914400" rtl="0" eaLnBrk="0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FontTx/>
                        <a:buNone/>
                        <a:defRPr/>
                      </a:pPr>
                      <a:r>
                        <a:rPr kumimoji="0" lang="ru-RU" sz="1200" b="0" i="0" u="none" strike="noStrike" kern="1200" cap="none" normalizeH="0" baseline="0">
                          <a:solidFill>
                            <a:srgbClr val="323232"/>
                          </a:solidFill>
                          <a:effectLst/>
                          <a:latin typeface="+mj-lt"/>
                          <a:ea typeface="+mn-ea"/>
                          <a:cs typeface="Arial"/>
                        </a:rPr>
                        <a:t>2 года – 1</a:t>
                      </a:r>
                      <a:r>
                        <a:rPr kumimoji="0" lang="en-US" sz="1200" b="0" i="0" u="none" strike="noStrike" kern="1200" cap="none" normalizeH="0" baseline="0">
                          <a:solidFill>
                            <a:srgbClr val="323232"/>
                          </a:solidFill>
                          <a:effectLst/>
                          <a:latin typeface="+mj-lt"/>
                          <a:ea typeface="+mn-ea"/>
                          <a:cs typeface="Arial"/>
                        </a:rPr>
                        <a:t>28</a:t>
                      </a:r>
                      <a:r>
                        <a:rPr kumimoji="0" lang="en-US" altLang="ru-RU" sz="1200" b="0" i="0" u="none" strike="noStrike" kern="1200" cap="none" normalizeH="0" baseline="0">
                          <a:solidFill>
                            <a:srgbClr val="323232"/>
                          </a:solidFill>
                          <a:effectLst/>
                          <a:latin typeface="+mj-lt"/>
                          <a:ea typeface="+mn-ea"/>
                          <a:cs typeface="Arial"/>
                        </a:rPr>
                        <a:t>,5</a:t>
                      </a:r>
                      <a:r>
                        <a:rPr kumimoji="0" lang="ru-RU" sz="1200" b="0" i="0" u="none" strike="noStrike" kern="1200" cap="none" normalizeH="0" baseline="0">
                          <a:solidFill>
                            <a:srgbClr val="323232"/>
                          </a:solidFill>
                          <a:effectLst/>
                          <a:latin typeface="+mj-lt"/>
                          <a:ea typeface="+mn-ea"/>
                          <a:cs typeface="Arial"/>
                        </a:rPr>
                        <a:t>%/ 14</a:t>
                      </a:r>
                      <a:r>
                        <a:rPr kumimoji="0" lang="en-US" altLang="ru-RU" sz="1200" b="0" i="0" u="none" strike="noStrike" kern="1200" cap="none" normalizeH="0" baseline="0">
                          <a:solidFill>
                            <a:srgbClr val="323232"/>
                          </a:solidFill>
                          <a:effectLst/>
                          <a:latin typeface="+mj-lt"/>
                          <a:ea typeface="+mn-ea"/>
                          <a:cs typeface="Arial"/>
                        </a:rPr>
                        <a:t>,25</a:t>
                      </a:r>
                      <a:r>
                        <a:rPr kumimoji="0" lang="ru-RU" sz="1200" b="0" i="0" u="none" strike="noStrike" kern="1200" cap="none" normalizeH="0" baseline="0">
                          <a:solidFill>
                            <a:srgbClr val="323232"/>
                          </a:solidFill>
                          <a:effectLst/>
                          <a:latin typeface="+mj-lt"/>
                          <a:ea typeface="+mn-ea"/>
                          <a:cs typeface="Arial"/>
                        </a:rPr>
                        <a:t>% годовых,</a:t>
                      </a:r>
                    </a:p>
                    <a:p>
                      <a:pPr marL="0" marR="0" lvl="0" indent="90488" algn="ctr" defTabSz="914400" rtl="0" eaLnBrk="0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FontTx/>
                        <a:buNone/>
                        <a:defRPr/>
                      </a:pPr>
                      <a:r>
                        <a:rPr kumimoji="0" lang="ru-RU" sz="1200" b="0" i="0" u="none" strike="noStrike" kern="1200" cap="none" normalizeH="0" baseline="0">
                          <a:solidFill>
                            <a:srgbClr val="323232"/>
                          </a:solidFill>
                          <a:effectLst/>
                          <a:latin typeface="+mj-lt"/>
                          <a:ea typeface="+mn-ea"/>
                          <a:cs typeface="Arial"/>
                        </a:rPr>
                        <a:t>3 года – 14</a:t>
                      </a:r>
                      <a:r>
                        <a:rPr kumimoji="0" lang="en-US" altLang="ru-RU" sz="1200" b="0" i="0" u="none" strike="noStrike" kern="1200" cap="none" normalizeH="0" baseline="0">
                          <a:solidFill>
                            <a:srgbClr val="323232"/>
                          </a:solidFill>
                          <a:effectLst/>
                          <a:latin typeface="+mj-lt"/>
                          <a:ea typeface="+mn-ea"/>
                          <a:cs typeface="Arial"/>
                        </a:rPr>
                        <a:t>2</a:t>
                      </a:r>
                      <a:r>
                        <a:rPr kumimoji="0" lang="ru-RU" sz="1200" b="0" i="0" u="none" strike="noStrike" kern="1200" cap="none" normalizeH="0" baseline="0">
                          <a:solidFill>
                            <a:srgbClr val="323232"/>
                          </a:solidFill>
                          <a:effectLst/>
                          <a:latin typeface="+mj-lt"/>
                          <a:ea typeface="+mn-ea"/>
                          <a:cs typeface="Arial"/>
                        </a:rPr>
                        <a:t>%/ </a:t>
                      </a:r>
                      <a:r>
                        <a:rPr kumimoji="0" lang="en-US" altLang="ru-RU" sz="1200" b="0" i="0" u="none" strike="noStrike" kern="1200" cap="none" normalizeH="0" baseline="0">
                          <a:solidFill>
                            <a:srgbClr val="323232"/>
                          </a:solidFill>
                          <a:effectLst/>
                          <a:latin typeface="+mj-lt"/>
                          <a:ea typeface="+mn-ea"/>
                          <a:cs typeface="Arial"/>
                        </a:rPr>
                        <a:t>14</a:t>
                      </a:r>
                      <a:r>
                        <a:rPr kumimoji="0" lang="ru-RU" sz="1200" b="0" i="0" u="none" strike="noStrike" kern="1200" cap="none" normalizeH="0" baseline="0">
                          <a:solidFill>
                            <a:srgbClr val="323232"/>
                          </a:solidFill>
                          <a:effectLst/>
                          <a:latin typeface="+mj-lt"/>
                          <a:ea typeface="+mn-ea"/>
                          <a:cs typeface="Arial"/>
                        </a:rPr>
                        <a:t>% годовых,</a:t>
                      </a:r>
                    </a:p>
                    <a:p>
                      <a:pPr marL="0" marR="0" lvl="0" indent="90488" algn="ctr" defTabSz="914400" rtl="0" eaLnBrk="0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FontTx/>
                        <a:buNone/>
                        <a:defRPr/>
                      </a:pPr>
                      <a:r>
                        <a:rPr kumimoji="0" lang="ru-RU" sz="1200" b="0" i="0" u="none" strike="noStrike" kern="1200" cap="none" normalizeH="0" baseline="0">
                          <a:solidFill>
                            <a:srgbClr val="323232"/>
                          </a:solidFill>
                          <a:effectLst/>
                          <a:latin typeface="+mj-lt"/>
                          <a:ea typeface="+mn-ea"/>
                          <a:cs typeface="Arial"/>
                        </a:rPr>
                        <a:t> 5 лет – 18</a:t>
                      </a:r>
                      <a:r>
                        <a:rPr kumimoji="0" lang="en-US" altLang="ru-RU" sz="1200" b="0" i="0" u="none" strike="noStrike" kern="1200" cap="none" normalizeH="0" baseline="0">
                          <a:solidFill>
                            <a:srgbClr val="323232"/>
                          </a:solidFill>
                          <a:effectLst/>
                          <a:latin typeface="+mj-lt"/>
                          <a:ea typeface="+mn-ea"/>
                          <a:cs typeface="Arial"/>
                        </a:rPr>
                        <a:t>8</a:t>
                      </a:r>
                      <a:r>
                        <a:rPr kumimoji="0" lang="ru-RU" sz="1200" b="0" i="0" u="none" strike="noStrike" kern="1200" cap="none" normalizeH="0" baseline="0">
                          <a:solidFill>
                            <a:srgbClr val="323232"/>
                          </a:solidFill>
                          <a:effectLst/>
                          <a:latin typeface="+mj-lt"/>
                          <a:ea typeface="+mn-ea"/>
                          <a:cs typeface="Arial"/>
                        </a:rPr>
                        <a:t>%/ 1</a:t>
                      </a:r>
                      <a:r>
                        <a:rPr kumimoji="0" lang="en-US" altLang="ru-RU" sz="1200" b="0" i="0" u="none" strike="noStrike" kern="1200" cap="none" normalizeH="0" baseline="0">
                          <a:solidFill>
                            <a:srgbClr val="323232"/>
                          </a:solidFill>
                          <a:effectLst/>
                          <a:latin typeface="+mj-lt"/>
                          <a:ea typeface="+mn-ea"/>
                          <a:cs typeface="Arial"/>
                        </a:rPr>
                        <a:t>7,6</a:t>
                      </a:r>
                      <a:r>
                        <a:rPr kumimoji="0" lang="ru-RU" sz="1200" b="0" i="0" u="none" strike="noStrike" kern="1200" cap="none" normalizeH="0" baseline="0">
                          <a:solidFill>
                            <a:srgbClr val="323232"/>
                          </a:solidFill>
                          <a:effectLst/>
                          <a:latin typeface="+mj-lt"/>
                          <a:ea typeface="+mn-ea"/>
                          <a:cs typeface="Arial"/>
                        </a:rPr>
                        <a:t>% годовых*</a:t>
                      </a:r>
                    </a:p>
                  </a:txBody>
                  <a:tcPr marL="0" marR="0" marT="0" marB="0" anchor="ctr" horzOverflow="overflow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77504">
                <a:tc>
                  <a:txBody>
                    <a:bodyPr/>
                    <a:lstStyle/>
                    <a:p>
                      <a:pPr marL="92075" marR="0" lvl="0" indent="0" algn="l" defTabSz="914400" rtl="0" eaLnBrk="0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FontTx/>
                        <a:buNone/>
                        <a:defRPr/>
                      </a:pPr>
                      <a:r>
                        <a:rPr kumimoji="0" lang="ru-RU" sz="1400" u="none" strike="noStrike" cap="none" normalizeH="0" baseline="0">
                          <a:effectLst/>
                          <a:latin typeface="+mj-lt"/>
                        </a:rPr>
                        <a:t>Периодичность оплаты</a:t>
                      </a:r>
                      <a:endParaRPr kumimoji="0" lang="ru-RU" sz="1400" b="1" i="0" u="none" strike="noStrike" cap="none" normalizeH="0" baseline="0">
                        <a:solidFill>
                          <a:srgbClr val="323232"/>
                        </a:solidFill>
                        <a:effectLst/>
                        <a:latin typeface="+mj-lt"/>
                        <a:cs typeface="Arial"/>
                      </a:endParaRP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90488" algn="ctr" defTabSz="914400" rtl="0" eaLnBrk="0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FontTx/>
                        <a:buNone/>
                        <a:defRPr/>
                      </a:pPr>
                      <a:r>
                        <a:rPr kumimoji="0" lang="ru-RU" sz="1200" u="none" strike="noStrike" cap="none" normalizeH="0" baseline="0">
                          <a:effectLst/>
                          <a:latin typeface="+mj-lt"/>
                        </a:rPr>
                        <a:t>Единовременно</a:t>
                      </a:r>
                      <a:endParaRPr kumimoji="0" lang="ru-RU" sz="1200" b="0" i="0" u="none" strike="noStrike" cap="none" normalizeH="0" baseline="0">
                        <a:solidFill>
                          <a:srgbClr val="323232"/>
                        </a:solidFill>
                        <a:effectLst/>
                        <a:latin typeface="+mj-lt"/>
                        <a:cs typeface="Arial"/>
                      </a:endParaRPr>
                    </a:p>
                  </a:txBody>
                  <a:tcPr marL="0" marR="0" marT="0" marB="0" anchor="ctr" horzOverflow="overflow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06621">
                <a:tc rowSpan="3">
                  <a:txBody>
                    <a:bodyPr/>
                    <a:lstStyle/>
                    <a:p>
                      <a:pPr marL="92075" marR="0" lvl="0" indent="0" algn="l" defTabSz="914400" rtl="0" eaLnBrk="0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FontTx/>
                        <a:buNone/>
                        <a:defRPr/>
                      </a:pPr>
                      <a:r>
                        <a:rPr kumimoji="0" lang="ru-RU" sz="1400" u="none" strike="noStrike" cap="none" normalizeH="0" baseline="0" dirty="0">
                          <a:effectLst/>
                          <a:latin typeface="+mj-lt"/>
                        </a:rPr>
                        <a:t>Риски и выплаты</a:t>
                      </a:r>
                      <a:endParaRPr kumimoji="0" lang="ru-RU" sz="1400" b="1" i="0" u="none" strike="noStrike" cap="none" normalizeH="0" baseline="0" dirty="0">
                        <a:solidFill>
                          <a:srgbClr val="323232"/>
                        </a:solidFill>
                        <a:effectLst/>
                        <a:latin typeface="+mj-lt"/>
                        <a:cs typeface="Arial"/>
                      </a:endParaRPr>
                    </a:p>
                  </a:txBody>
                  <a:tcPr marL="0" marR="0" marT="0" marB="0" horzOverflow="overflow"/>
                </a:tc>
                <a:tc>
                  <a:txBody>
                    <a:bodyPr/>
                    <a:lstStyle/>
                    <a:p>
                      <a:pPr marL="261938" marR="0" lvl="0" indent="-171450" algn="l" defTabSz="914400" rtl="0" eaLnBrk="0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Tx/>
                        <a:buFont typeface="Wingdings"/>
                        <a:buChar char="§"/>
                        <a:defRPr/>
                      </a:pPr>
                      <a:r>
                        <a:rPr kumimoji="0" lang="ru-RU" sz="1200" u="none" strike="noStrike" kern="1200" cap="none" normalizeH="0" baseline="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Дожитие – 100% страховой суммы (Страховые премии, уплаченные по договору страхования + доход за весь срок действия договора)</a:t>
                      </a:r>
                      <a:endParaRPr kumimoji="0" lang="ru-RU" sz="1200" u="none" strike="noStrike" kern="1200" cap="none" normalizeH="0" baseline="0" dirty="0">
                        <a:solidFill>
                          <a:schemeClr val="dk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0" marR="0" marT="0" marB="0" anchor="ctr" horzOverflow="overflow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06621">
                <a:tc vMerge="1">
                  <a:txBody>
                    <a:bodyPr/>
                    <a:lstStyle/>
                    <a:p>
                      <a:pPr lvl="0">
                        <a:defRPr/>
                      </a:pPr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61938" marR="0" lvl="0" indent="-171450" algn="l" defTabSz="914400" rtl="0" eaLnBrk="0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Tx/>
                        <a:buFont typeface="Wingdings"/>
                        <a:buChar char="§"/>
                        <a:defRPr/>
                      </a:pPr>
                      <a:r>
                        <a:rPr kumimoji="0" lang="ru-RU" sz="1200" u="none" strike="noStrike" kern="1200" cap="none" normalizeH="0" baseline="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Смерть от ЛП – 100% страховой премии, уплаченной по Договору страхования на дату наступления страхового случая</a:t>
                      </a:r>
                      <a:endParaRPr kumimoji="0" lang="ru-RU" sz="1200" u="none" strike="noStrike" kern="1200" cap="none" normalizeH="0" baseline="0" dirty="0">
                        <a:solidFill>
                          <a:schemeClr val="dk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0" marR="0" marT="0" marB="0" anchor="ctr" horzOverflow="overflow">
                    <a:solidFill>
                      <a:schemeClr val="accent6">
                        <a:lumMod val="10000"/>
                        <a:lumOff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725758">
                <a:tc vMerge="1">
                  <a:txBody>
                    <a:bodyPr/>
                    <a:lstStyle/>
                    <a:p>
                      <a:pPr lvl="0">
                        <a:defRPr/>
                      </a:pPr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61938" marR="0" lvl="0" indent="-171450" algn="l" defTabSz="914400" rtl="0" eaLnBrk="0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Tx/>
                        <a:buFont typeface="Wingdings"/>
                        <a:buChar char="§"/>
                        <a:defRPr/>
                      </a:pPr>
                      <a:r>
                        <a:rPr kumimoji="0" lang="ru-RU" sz="1200" u="none" strike="noStrike" kern="1200" cap="none" normalizeH="0" baseline="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Смерть в результате НС – 200%  страховой суммы (в 2-кратном размере страховой суммы по страховому риску «Дожитие Застрахованного», но не более 3 000 000 рублей). </a:t>
                      </a:r>
                      <a:endParaRPr kumimoji="0" lang="ru-RU" sz="1200" u="none" strike="noStrike" kern="1200" cap="none" normalizeH="0" baseline="0" dirty="0">
                        <a:solidFill>
                          <a:schemeClr val="dk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0" marR="0" marT="0" marB="0" anchor="ctr" horzOverflow="overflow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sp>
        <p:nvSpPr>
          <p:cNvPr id="5" name="Номер слайда 3"/>
          <p:cNvSpPr>
            <a:spLocks noGrp="1"/>
          </p:cNvSpPr>
          <p:nvPr>
            <p:ph type="sldNum" sz="quarter" idx="4294967295"/>
          </p:nvPr>
        </p:nvSpPr>
        <p:spPr>
          <a:xfrm>
            <a:off x="8164478" y="6572821"/>
            <a:ext cx="719138" cy="216599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anchor="t" anchorCtr="0">
            <a:prstTxWarp prst="textNoShape">
              <a:avLst/>
            </a:prstTxWarp>
            <a:spAutoFit/>
          </a:bodyPr>
          <a:lstStyle/>
          <a:p>
            <a:pPr algn="r">
              <a:spcBef>
                <a:spcPct val="20000"/>
              </a:spcBef>
              <a:spcAft>
                <a:spcPct val="0"/>
              </a:spcAft>
              <a:buClr>
                <a:srgbClr val="B70D18"/>
              </a:buClr>
              <a:buSzPct val="90000"/>
              <a:buFont typeface="Wingdings"/>
              <a:buNone/>
              <a:defRPr/>
            </a:pPr>
            <a:fld id="{00F11FE4-8E33-4FB2-87A2-C9DFC016509D}" type="slidenum">
              <a:rPr kumimoji="1" lang="en-US" altLang="ru-RU" sz="900">
                <a:solidFill>
                  <a:srgbClr val="323232"/>
                </a:solidFill>
                <a:latin typeface="Calibri"/>
                <a:ea typeface="+mn-ea"/>
                <a:cs typeface="Arial"/>
              </a:rPr>
              <a:pPr algn="r">
                <a:spcBef>
                  <a:spcPct val="20000"/>
                </a:spcBef>
                <a:spcAft>
                  <a:spcPct val="0"/>
                </a:spcAft>
                <a:buClr>
                  <a:srgbClr val="B70D18"/>
                </a:buClr>
                <a:buSzPct val="90000"/>
                <a:buFont typeface="Wingdings"/>
                <a:buNone/>
                <a:defRPr/>
              </a:pPr>
              <a:t>2</a:t>
            </a:fld>
            <a:endParaRPr kumimoji="1" lang="en-US" altLang="ru-RU" sz="900">
              <a:solidFill>
                <a:srgbClr val="323232"/>
              </a:solidFill>
              <a:latin typeface="Calibri"/>
              <a:ea typeface="+mn-ea"/>
              <a:cs typeface="Arial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48164" y="6165304"/>
            <a:ext cx="8788331" cy="528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spcBef>
                <a:spcPts val="600"/>
              </a:spcBef>
              <a:defRPr/>
            </a:pPr>
            <a:r>
              <a:rPr lang="ru-RU" altLang="ru-RU" sz="1100" b="0" dirty="0">
                <a:solidFill>
                  <a:srgbClr val="000000">
                    <a:lumMod val="75000"/>
                    <a:lumOff val="25000"/>
                  </a:srgbClr>
                </a:solidFill>
                <a:latin typeface="+mj-lt"/>
                <a:ea typeface="MS PGothic"/>
                <a:cs typeface="Tahoma"/>
              </a:rPr>
              <a:t>* % </a:t>
            </a:r>
            <a:r>
              <a:rPr lang="ru-RU" altLang="ru-RU" sz="1400" b="0" i="1" dirty="0">
                <a:solidFill>
                  <a:srgbClr val="000000">
                    <a:lumMod val="75000"/>
                    <a:lumOff val="25000"/>
                  </a:srgbClr>
                </a:solidFill>
                <a:latin typeface="+mj-lt"/>
                <a:ea typeface="MS PGothic"/>
                <a:cs typeface="Tahoma"/>
              </a:rPr>
              <a:t>Актуален на </a:t>
            </a:r>
            <a:r>
              <a:rPr lang="ru-RU" altLang="en-US" sz="1400" i="1" dirty="0">
                <a:solidFill>
                  <a:srgbClr val="000000">
                    <a:lumMod val="75000"/>
                    <a:lumOff val="25000"/>
                  </a:srgbClr>
                </a:solidFill>
                <a:latin typeface="+mj-lt"/>
                <a:ea typeface="MS PGothic"/>
                <a:cs typeface="Tahoma"/>
              </a:rPr>
              <a:t>октябрь</a:t>
            </a:r>
            <a:r>
              <a:rPr lang="ru-RU" altLang="ru-RU" sz="1400" i="1" dirty="0">
                <a:solidFill>
                  <a:srgbClr val="000000">
                    <a:lumMod val="75000"/>
                    <a:lumOff val="25000"/>
                  </a:srgbClr>
                </a:solidFill>
                <a:latin typeface="+mj-lt"/>
                <a:ea typeface="MS PGothic"/>
                <a:cs typeface="Tahoma"/>
              </a:rPr>
              <a:t> </a:t>
            </a:r>
            <a:r>
              <a:rPr lang="ru-RU" altLang="ru-RU" sz="1400" b="0" i="1" dirty="0">
                <a:solidFill>
                  <a:srgbClr val="000000">
                    <a:lumMod val="75000"/>
                    <a:lumOff val="25000"/>
                  </a:srgbClr>
                </a:solidFill>
                <a:latin typeface="+mj-lt"/>
                <a:ea typeface="MS PGothic"/>
                <a:cs typeface="Tahoma"/>
              </a:rPr>
              <a:t>2024 г., подлежит периодическому пересмотру компанией и зависит от ставки ЦБ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/>
    </mc:Choice>
    <mc:Fallback xmlns:dsp="http://schemas.microsoft.com/office/drawing/2008/diagram" xmlns:dgm="http://schemas.openxmlformats.org/drawingml/2006/diagram" xmlns:c="http://schemas.openxmlformats.org/drawingml/2006/chart" xmlns="">
      <p:transition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object 21"/>
          <p:cNvSpPr txBox="1">
            <a:spLocks noGrp="1"/>
          </p:cNvSpPr>
          <p:nvPr>
            <p:ph type="sldNum" sz="quarter" idx="10"/>
          </p:nvPr>
        </p:nvSpPr>
        <p:spPr>
          <a:xfrm>
            <a:off x="8260215" y="6570663"/>
            <a:ext cx="719137" cy="144462"/>
          </a:xfrm>
          <a:prstGeom prst="rect">
            <a:avLst/>
          </a:prstGeom>
        </p:spPr>
        <p:txBody>
          <a:bodyPr vert="horz" wrap="square" lIns="0" tIns="0" rIns="0" bIns="0">
            <a:spAutoFit/>
          </a:bodyPr>
          <a:lstStyle/>
          <a:p>
            <a:pPr marL="38100">
              <a:lnSpc>
                <a:spcPts val="1240"/>
              </a:lnSpc>
              <a:defRPr/>
            </a:pPr>
            <a:fld id="{81D60167-4931-47E6-BA6A-407CBD079E47}" type="slidenum">
              <a:rPr lang="en-US"/>
              <a:pPr marL="38100">
                <a:lnSpc>
                  <a:spcPts val="1240"/>
                </a:lnSpc>
                <a:defRPr/>
              </a:pPr>
              <a:t>3</a:t>
            </a:fld>
            <a:endParaRPr lang="en-US"/>
          </a:p>
        </p:txBody>
      </p:sp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39492" y="588119"/>
            <a:ext cx="7581317" cy="320601"/>
          </a:xfrm>
          <a:prstGeom prst="rect">
            <a:avLst/>
          </a:prstGeom>
        </p:spPr>
        <p:txBody>
          <a:bodyPr vert="horz" wrap="square" lIns="0" tIns="12700" rIns="0" bIns="0">
            <a:spAutoFit/>
          </a:bodyPr>
          <a:lstStyle/>
          <a:p>
            <a:pPr marL="12700">
              <a:lnSpc>
                <a:spcPct val="100000"/>
              </a:lnSpc>
              <a:defRPr/>
            </a:pPr>
            <a:r>
              <a:rPr sz="2000"/>
              <a:t>ПРИМЕР РАБОТЫ ПРОГРАММЫ</a:t>
            </a:r>
            <a:r>
              <a:rPr lang="ru-RU" sz="2000"/>
              <a:t> «КОМПЛЕКСНАЯ ГАРАНТИЯ»</a:t>
            </a:r>
            <a:endParaRPr sz="2000"/>
          </a:p>
        </p:txBody>
      </p:sp>
      <p:sp>
        <p:nvSpPr>
          <p:cNvPr id="3" name="object 3"/>
          <p:cNvSpPr txBox="1"/>
          <p:nvPr/>
        </p:nvSpPr>
        <p:spPr>
          <a:xfrm>
            <a:off x="309800" y="1346137"/>
            <a:ext cx="7934608" cy="244538"/>
          </a:xfrm>
          <a:prstGeom prst="rect">
            <a:avLst/>
          </a:prstGeom>
        </p:spPr>
        <p:txBody>
          <a:bodyPr vert="horz" wrap="square" lIns="0" tIns="15875" rIns="0" bIns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  <a:defRPr/>
            </a:pPr>
            <a:r>
              <a:rPr sz="1550" b="0" spc="-5">
                <a:latin typeface="Calibri"/>
                <a:cs typeface="Calibri"/>
              </a:rPr>
              <a:t>Клиент</a:t>
            </a:r>
            <a:r>
              <a:rPr sz="1550" b="0" spc="160">
                <a:latin typeface="Calibri"/>
                <a:cs typeface="Calibri"/>
              </a:rPr>
              <a:t> </a:t>
            </a:r>
            <a:r>
              <a:rPr sz="1550" b="0" spc="10">
                <a:latin typeface="Calibri"/>
                <a:cs typeface="Calibri"/>
              </a:rPr>
              <a:t>открыл</a:t>
            </a:r>
            <a:r>
              <a:rPr sz="1550" b="0" spc="110">
                <a:latin typeface="Calibri"/>
                <a:cs typeface="Calibri"/>
              </a:rPr>
              <a:t> </a:t>
            </a:r>
            <a:r>
              <a:rPr sz="1550">
                <a:latin typeface="Calibri"/>
                <a:cs typeface="Calibri"/>
              </a:rPr>
              <a:t>программу</a:t>
            </a:r>
            <a:r>
              <a:rPr sz="1550" b="0" spc="135">
                <a:latin typeface="Calibri"/>
                <a:cs typeface="Calibri"/>
              </a:rPr>
              <a:t> </a:t>
            </a:r>
            <a:r>
              <a:rPr sz="1550">
                <a:latin typeface="Calibri"/>
                <a:cs typeface="Calibri"/>
              </a:rPr>
              <a:t>страхования</a:t>
            </a:r>
            <a:r>
              <a:rPr sz="1550" b="0" spc="170">
                <a:latin typeface="Calibri"/>
                <a:cs typeface="Calibri"/>
              </a:rPr>
              <a:t> </a:t>
            </a:r>
            <a:r>
              <a:rPr sz="1550" b="0" spc="5">
                <a:latin typeface="Calibri"/>
                <a:cs typeface="Calibri"/>
              </a:rPr>
              <a:t>«Комплексная</a:t>
            </a:r>
            <a:r>
              <a:rPr sz="1550" b="0" spc="225">
                <a:latin typeface="Calibri"/>
                <a:cs typeface="Calibri"/>
              </a:rPr>
              <a:t> </a:t>
            </a:r>
            <a:r>
              <a:rPr sz="1550">
                <a:latin typeface="Calibri"/>
                <a:cs typeface="Calibri"/>
              </a:rPr>
              <a:t>гарантия»</a:t>
            </a:r>
            <a:r>
              <a:rPr lang="ru-RU" sz="1550">
                <a:latin typeface="Calibri"/>
                <a:cs typeface="Calibri"/>
              </a:rPr>
              <a:t> на 3 года</a:t>
            </a:r>
            <a:endParaRPr sz="1550">
              <a:latin typeface="Calibri"/>
              <a:cs typeface="Calibri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1796795" y="2998724"/>
            <a:ext cx="3487103" cy="939165"/>
            <a:chOff x="2395727" y="2998723"/>
            <a:chExt cx="4649470" cy="939165"/>
          </a:xfrm>
        </p:grpSpPr>
        <p:sp>
          <p:nvSpPr>
            <p:cNvPr id="5" name="object 5"/>
            <p:cNvSpPr/>
            <p:nvPr/>
          </p:nvSpPr>
          <p:spPr>
            <a:xfrm>
              <a:off x="2395727" y="2998723"/>
              <a:ext cx="4649470" cy="85725"/>
            </a:xfrm>
            <a:custGeom>
              <a:avLst/>
              <a:gdLst/>
              <a:ahLst/>
              <a:cxnLst/>
              <a:rect l="l" t="t" r="r" b="b"/>
              <a:pathLst>
                <a:path w="4649470" h="85725">
                  <a:moveTo>
                    <a:pt x="4563364" y="0"/>
                  </a:moveTo>
                  <a:lnTo>
                    <a:pt x="4563364" y="85725"/>
                  </a:lnTo>
                  <a:lnTo>
                    <a:pt x="4620598" y="57150"/>
                  </a:lnTo>
                  <a:lnTo>
                    <a:pt x="4577588" y="57150"/>
                  </a:lnTo>
                  <a:lnTo>
                    <a:pt x="4577588" y="28575"/>
                  </a:lnTo>
                  <a:lnTo>
                    <a:pt x="4620429" y="28575"/>
                  </a:lnTo>
                  <a:lnTo>
                    <a:pt x="4563364" y="0"/>
                  </a:lnTo>
                  <a:close/>
                </a:path>
                <a:path w="4649470" h="85725">
                  <a:moveTo>
                    <a:pt x="4563364" y="28575"/>
                  </a:moveTo>
                  <a:lnTo>
                    <a:pt x="0" y="28575"/>
                  </a:lnTo>
                  <a:lnTo>
                    <a:pt x="0" y="57150"/>
                  </a:lnTo>
                  <a:lnTo>
                    <a:pt x="4563364" y="57150"/>
                  </a:lnTo>
                  <a:lnTo>
                    <a:pt x="4563364" y="28575"/>
                  </a:lnTo>
                  <a:close/>
                </a:path>
                <a:path w="4649470" h="85725">
                  <a:moveTo>
                    <a:pt x="4620429" y="28575"/>
                  </a:moveTo>
                  <a:lnTo>
                    <a:pt x="4577588" y="28575"/>
                  </a:lnTo>
                  <a:lnTo>
                    <a:pt x="4577588" y="57150"/>
                  </a:lnTo>
                  <a:lnTo>
                    <a:pt x="4620598" y="57150"/>
                  </a:lnTo>
                  <a:lnTo>
                    <a:pt x="4649089" y="42925"/>
                  </a:lnTo>
                  <a:lnTo>
                    <a:pt x="4620429" y="28575"/>
                  </a:lnTo>
                  <a:close/>
                </a:path>
              </a:pathLst>
            </a:custGeom>
            <a:solidFill>
              <a:srgbClr val="7E7E7E"/>
            </a:solidFill>
          </p:spPr>
          <p:txBody>
            <a:bodyPr wrap="square" lIns="0" tIns="0" rIns="0" bIns="0"/>
            <a:lstStyle/>
            <a:p>
              <a:pPr lvl="0">
                <a:defRPr/>
              </a:pPr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2395727" y="3106762"/>
              <a:ext cx="4649470" cy="831215"/>
            </a:xfrm>
            <a:custGeom>
              <a:avLst/>
              <a:gdLst/>
              <a:ahLst/>
              <a:cxnLst/>
              <a:rect l="l" t="t" r="r" b="b"/>
              <a:pathLst>
                <a:path w="4649470" h="831214">
                  <a:moveTo>
                    <a:pt x="4649089" y="0"/>
                  </a:moveTo>
                  <a:lnTo>
                    <a:pt x="0" y="0"/>
                  </a:lnTo>
                  <a:lnTo>
                    <a:pt x="0" y="830999"/>
                  </a:lnTo>
                  <a:lnTo>
                    <a:pt x="4649089" y="830999"/>
                  </a:lnTo>
                  <a:lnTo>
                    <a:pt x="4649089" y="0"/>
                  </a:lnTo>
                  <a:close/>
                </a:path>
              </a:pathLst>
            </a:custGeom>
            <a:solidFill>
              <a:srgbClr val="D9D9D9"/>
            </a:solidFill>
          </p:spPr>
          <p:txBody>
            <a:bodyPr wrap="square" lIns="0" tIns="0" rIns="0" bIns="0"/>
            <a:lstStyle/>
            <a:p>
              <a:pPr lvl="0">
                <a:defRPr/>
              </a:pPr>
              <a:endParaRPr/>
            </a:p>
          </p:txBody>
        </p:sp>
      </p:grpSp>
      <p:sp>
        <p:nvSpPr>
          <p:cNvPr id="7" name="object 7"/>
          <p:cNvSpPr txBox="1"/>
          <p:nvPr/>
        </p:nvSpPr>
        <p:spPr>
          <a:xfrm>
            <a:off x="1796795" y="3106762"/>
            <a:ext cx="3487103" cy="531788"/>
          </a:xfrm>
          <a:prstGeom prst="rect">
            <a:avLst/>
          </a:prstGeom>
        </p:spPr>
        <p:txBody>
          <a:bodyPr vert="horz" wrap="square" lIns="0" tIns="6984" rIns="0" bIns="0">
            <a:spAutoFit/>
          </a:bodyPr>
          <a:lstStyle/>
          <a:p>
            <a:pPr>
              <a:lnSpc>
                <a:spcPct val="100000"/>
              </a:lnSpc>
              <a:spcBef>
                <a:spcPts val="55"/>
              </a:spcBef>
              <a:defRPr/>
            </a:pPr>
            <a:endParaRPr sz="1950">
              <a:latin typeface="Times New Roman"/>
              <a:cs typeface="Times New Roman"/>
            </a:endParaRPr>
          </a:p>
          <a:p>
            <a:pPr marL="7620" algn="ctr">
              <a:lnSpc>
                <a:spcPct val="100000"/>
              </a:lnSpc>
              <a:defRPr/>
            </a:pPr>
            <a:r>
              <a:rPr sz="1550">
                <a:latin typeface="Calibri"/>
                <a:cs typeface="Calibri"/>
              </a:rPr>
              <a:t>Срок</a:t>
            </a:r>
            <a:r>
              <a:rPr sz="1550" b="0" spc="20">
                <a:latin typeface="Calibri"/>
                <a:cs typeface="Calibri"/>
              </a:rPr>
              <a:t> </a:t>
            </a:r>
            <a:r>
              <a:rPr lang="ru-RU" sz="1550" b="0" spc="5">
                <a:latin typeface="Calibri"/>
                <a:cs typeface="Calibri"/>
              </a:rPr>
              <a:t>п</a:t>
            </a:r>
            <a:r>
              <a:rPr sz="1550" b="0" spc="5">
                <a:latin typeface="Calibri"/>
                <a:cs typeface="Calibri"/>
              </a:rPr>
              <a:t>рограммы</a:t>
            </a:r>
            <a:r>
              <a:rPr sz="1550" b="0" spc="225">
                <a:latin typeface="Calibri"/>
                <a:cs typeface="Calibri"/>
              </a:rPr>
              <a:t> </a:t>
            </a:r>
            <a:r>
              <a:rPr lang="ru-RU" sz="1550" b="0" spc="225">
                <a:latin typeface="Calibri"/>
                <a:cs typeface="Calibri"/>
              </a:rPr>
              <a:t>3</a:t>
            </a:r>
            <a:r>
              <a:rPr sz="1550" b="0" spc="-45">
                <a:latin typeface="Calibri"/>
                <a:cs typeface="Calibri"/>
              </a:rPr>
              <a:t> </a:t>
            </a:r>
            <a:r>
              <a:rPr lang="ru-RU" sz="1550" b="0" spc="-45">
                <a:latin typeface="Calibri"/>
                <a:cs typeface="Calibri"/>
              </a:rPr>
              <a:t>года</a:t>
            </a:r>
            <a:endParaRPr sz="1550">
              <a:latin typeface="Calibri"/>
              <a:cs typeface="Calibri"/>
            </a:endParaRPr>
          </a:p>
        </p:txBody>
      </p:sp>
      <p:grpSp>
        <p:nvGrpSpPr>
          <p:cNvPr id="8" name="object 8"/>
          <p:cNvGrpSpPr/>
          <p:nvPr/>
        </p:nvGrpSpPr>
        <p:grpSpPr>
          <a:xfrm>
            <a:off x="1641633" y="2336553"/>
            <a:ext cx="3487103" cy="1495791"/>
            <a:chOff x="2395727" y="2348880"/>
            <a:chExt cx="4649470" cy="1495791"/>
          </a:xfrm>
        </p:grpSpPr>
        <p:sp>
          <p:nvSpPr>
            <p:cNvPr id="9" name="object 9"/>
            <p:cNvSpPr/>
            <p:nvPr/>
          </p:nvSpPr>
          <p:spPr>
            <a:xfrm>
              <a:off x="2395727" y="2777617"/>
              <a:ext cx="4649470" cy="234950"/>
            </a:xfrm>
            <a:custGeom>
              <a:avLst/>
              <a:gdLst/>
              <a:ahLst/>
              <a:cxnLst/>
              <a:rect l="l" t="t" r="r" b="b"/>
              <a:pathLst>
                <a:path w="4649470" h="234950">
                  <a:moveTo>
                    <a:pt x="0" y="234950"/>
                  </a:moveTo>
                  <a:lnTo>
                    <a:pt x="1537" y="189216"/>
                  </a:lnTo>
                  <a:lnTo>
                    <a:pt x="5730" y="151876"/>
                  </a:lnTo>
                  <a:lnTo>
                    <a:pt x="11947" y="126704"/>
                  </a:lnTo>
                  <a:lnTo>
                    <a:pt x="19558" y="117475"/>
                  </a:lnTo>
                  <a:lnTo>
                    <a:pt x="2304923" y="117475"/>
                  </a:lnTo>
                  <a:lnTo>
                    <a:pt x="2312533" y="108245"/>
                  </a:lnTo>
                  <a:lnTo>
                    <a:pt x="2318750" y="83073"/>
                  </a:lnTo>
                  <a:lnTo>
                    <a:pt x="2322943" y="45733"/>
                  </a:lnTo>
                  <a:lnTo>
                    <a:pt x="2324481" y="0"/>
                  </a:lnTo>
                  <a:lnTo>
                    <a:pt x="2326020" y="45733"/>
                  </a:lnTo>
                  <a:lnTo>
                    <a:pt x="2330227" y="83073"/>
                  </a:lnTo>
                  <a:lnTo>
                    <a:pt x="2336482" y="108245"/>
                  </a:lnTo>
                  <a:lnTo>
                    <a:pt x="2344166" y="117475"/>
                  </a:lnTo>
                  <a:lnTo>
                    <a:pt x="4629404" y="117475"/>
                  </a:lnTo>
                  <a:lnTo>
                    <a:pt x="4637087" y="126704"/>
                  </a:lnTo>
                  <a:lnTo>
                    <a:pt x="4643342" y="151876"/>
                  </a:lnTo>
                  <a:lnTo>
                    <a:pt x="4647549" y="189216"/>
                  </a:lnTo>
                  <a:lnTo>
                    <a:pt x="4649089" y="234950"/>
                  </a:lnTo>
                </a:path>
              </a:pathLst>
            </a:custGeom>
            <a:ln w="28575">
              <a:solidFill>
                <a:srgbClr val="C00000"/>
              </a:solidFill>
            </a:ln>
          </p:spPr>
          <p:txBody>
            <a:bodyPr wrap="square" lIns="0" tIns="0" rIns="0" bIns="0"/>
            <a:lstStyle/>
            <a:p>
              <a:pPr lvl="0">
                <a:defRPr/>
              </a:pPr>
              <a:endParaRPr/>
            </a:p>
          </p:txBody>
        </p:sp>
        <p:pic>
          <p:nvPicPr>
            <p:cNvPr id="10" name="object 10"/>
            <p:cNvPicPr/>
            <p:nvPr/>
          </p:nvPicPr>
          <p:blipFill rotWithShape="1">
            <a:blip r:embed="rId2"/>
            <a:stretch>
              <a:fillRect/>
            </a:stretch>
          </p:blipFill>
          <p:spPr>
            <a:xfrm>
              <a:off x="2979674" y="3423453"/>
              <a:ext cx="540003" cy="421218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 rotWithShape="1">
            <a:blip r:embed="rId3"/>
            <a:stretch>
              <a:fillRect/>
            </a:stretch>
          </p:blipFill>
          <p:spPr>
            <a:xfrm>
              <a:off x="2828544" y="2348880"/>
              <a:ext cx="541096" cy="371205"/>
            </a:xfrm>
            <a:prstGeom prst="rect">
              <a:avLst/>
            </a:prstGeom>
          </p:spPr>
        </p:pic>
      </p:grpSp>
      <p:sp>
        <p:nvSpPr>
          <p:cNvPr id="12" name="object 12"/>
          <p:cNvSpPr txBox="1"/>
          <p:nvPr/>
        </p:nvSpPr>
        <p:spPr>
          <a:xfrm>
            <a:off x="309800" y="3158172"/>
            <a:ext cx="1331833" cy="747078"/>
          </a:xfrm>
          <a:prstGeom prst="rect">
            <a:avLst/>
          </a:prstGeom>
        </p:spPr>
        <p:txBody>
          <a:bodyPr vert="horz" wrap="square" lIns="0" tIns="15875" rIns="0" bIns="0">
            <a:spAutoFit/>
          </a:bodyPr>
          <a:lstStyle/>
          <a:p>
            <a:pPr algn="ctr">
              <a:lnSpc>
                <a:spcPct val="100000"/>
              </a:lnSpc>
              <a:spcBef>
                <a:spcPts val="125"/>
              </a:spcBef>
              <a:defRPr/>
            </a:pPr>
            <a:r>
              <a:rPr sz="1550">
                <a:latin typeface="Calibri"/>
                <a:cs typeface="Calibri"/>
              </a:rPr>
              <a:t>Взнос</a:t>
            </a:r>
          </a:p>
          <a:p>
            <a:pPr algn="ctr">
              <a:lnSpc>
                <a:spcPct val="100000"/>
              </a:lnSpc>
              <a:spcBef>
                <a:spcPts val="95"/>
              </a:spcBef>
              <a:defRPr/>
            </a:pPr>
            <a:r>
              <a:rPr sz="1550" b="0" spc="25">
                <a:latin typeface="Calibri"/>
                <a:cs typeface="Calibri"/>
              </a:rPr>
              <a:t>300</a:t>
            </a:r>
            <a:r>
              <a:rPr sz="1550" b="0" spc="-50">
                <a:latin typeface="Calibri"/>
                <a:cs typeface="Calibri"/>
              </a:rPr>
              <a:t> </a:t>
            </a:r>
            <a:r>
              <a:rPr sz="1550" b="0" spc="25">
                <a:latin typeface="Calibri"/>
                <a:cs typeface="Calibri"/>
              </a:rPr>
              <a:t>000</a:t>
            </a:r>
            <a:r>
              <a:rPr sz="1550" b="0" spc="20">
                <a:latin typeface="Calibri"/>
                <a:cs typeface="Calibri"/>
              </a:rPr>
              <a:t> </a:t>
            </a:r>
            <a:r>
              <a:rPr sz="1550" b="0" spc="5">
                <a:latin typeface="Calibri"/>
                <a:cs typeface="Calibri"/>
              </a:rPr>
              <a:t>рублей</a:t>
            </a:r>
            <a:endParaRPr sz="1550">
              <a:latin typeface="Calibri"/>
              <a:cs typeface="Calibri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2739055" y="1950141"/>
            <a:ext cx="1602581" cy="755848"/>
          </a:xfrm>
          <a:prstGeom prst="rect">
            <a:avLst/>
          </a:prstGeom>
        </p:spPr>
        <p:txBody>
          <a:bodyPr vert="horz" wrap="square" lIns="0" tIns="4445" rIns="0" bIns="0">
            <a:spAutoFit/>
          </a:bodyPr>
          <a:lstStyle/>
          <a:p>
            <a:pPr marL="12700" marR="5080" indent="19050">
              <a:lnSpc>
                <a:spcPct val="105000"/>
              </a:lnSpc>
              <a:spcBef>
                <a:spcPts val="35"/>
              </a:spcBef>
              <a:defRPr/>
            </a:pPr>
            <a:r>
              <a:rPr lang="ru-RU" sz="1550" b="0" spc="5">
                <a:latin typeface="Calibri"/>
                <a:cs typeface="Calibri"/>
              </a:rPr>
              <a:t>Гарантированный размер выплаты  1</a:t>
            </a:r>
            <a:r>
              <a:rPr lang="en-US" sz="1550" b="0" spc="5">
                <a:latin typeface="Calibri"/>
                <a:cs typeface="Calibri"/>
              </a:rPr>
              <a:t>4</a:t>
            </a:r>
            <a:r>
              <a:rPr lang="en-US" altLang="ru-RU" sz="1550" b="0" spc="5">
                <a:latin typeface="Calibri"/>
                <a:cs typeface="Calibri"/>
              </a:rPr>
              <a:t>2</a:t>
            </a:r>
            <a:r>
              <a:rPr lang="ru-RU" sz="1550" b="0" spc="5">
                <a:latin typeface="Calibri"/>
                <a:cs typeface="Calibri"/>
              </a:rPr>
              <a:t>%*</a:t>
            </a:r>
          </a:p>
        </p:txBody>
      </p:sp>
      <p:sp>
        <p:nvSpPr>
          <p:cNvPr id="14" name="object 14"/>
          <p:cNvSpPr txBox="1"/>
          <p:nvPr/>
        </p:nvSpPr>
        <p:spPr>
          <a:xfrm>
            <a:off x="5572601" y="2401000"/>
            <a:ext cx="3201591" cy="485075"/>
          </a:xfrm>
          <a:prstGeom prst="rect">
            <a:avLst/>
          </a:prstGeom>
        </p:spPr>
        <p:txBody>
          <a:bodyPr vert="horz" wrap="square" lIns="0" tIns="15875" rIns="0" bIns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  <a:defRPr/>
            </a:pPr>
            <a:r>
              <a:rPr lang="ru-RU" sz="1550" b="0" spc="-5">
                <a:latin typeface="Calibri"/>
                <a:cs typeface="Calibri"/>
              </a:rPr>
              <a:t>Размер выплаты </a:t>
            </a:r>
            <a:r>
              <a:rPr lang="ru-RU" sz="1550">
                <a:latin typeface="Calibri"/>
                <a:cs typeface="Calibri"/>
              </a:rPr>
              <a:t>по риску </a:t>
            </a:r>
            <a:r>
              <a:rPr sz="1550">
                <a:latin typeface="Calibri"/>
                <a:cs typeface="Calibri"/>
              </a:rPr>
              <a:t>«Дожитие»</a:t>
            </a:r>
            <a:r>
              <a:rPr sz="1550" b="0" spc="165">
                <a:latin typeface="Calibri"/>
                <a:cs typeface="Calibri"/>
              </a:rPr>
              <a:t> </a:t>
            </a:r>
            <a:r>
              <a:rPr sz="1550">
                <a:latin typeface="Calibri"/>
                <a:cs typeface="Calibri"/>
              </a:rPr>
              <a:t>- </a:t>
            </a:r>
            <a:r>
              <a:rPr lang="en-US" sz="1550">
                <a:latin typeface="Calibri"/>
                <a:cs typeface="Calibri"/>
              </a:rPr>
              <a:t>42</a:t>
            </a:r>
            <a:r>
              <a:rPr lang="en-US" altLang="ru-RU" sz="1550">
                <a:latin typeface="Calibri"/>
                <a:cs typeface="Calibri"/>
              </a:rPr>
              <a:t>6</a:t>
            </a:r>
            <a:r>
              <a:rPr lang="ru-RU" altLang="en-US" sz="1550">
                <a:latin typeface="Calibri"/>
                <a:cs typeface="Calibri"/>
              </a:rPr>
              <a:t> </a:t>
            </a:r>
            <a:r>
              <a:rPr lang="en-US" altLang="ru-RU" sz="1550">
                <a:latin typeface="Calibri"/>
                <a:cs typeface="Calibri"/>
              </a:rPr>
              <a:t>0</a:t>
            </a:r>
            <a:r>
              <a:rPr lang="ru-RU" sz="1550">
                <a:latin typeface="Calibri"/>
                <a:cs typeface="Calibri"/>
              </a:rPr>
              <a:t>00</a:t>
            </a:r>
            <a:r>
              <a:rPr sz="1550">
                <a:latin typeface="Calibri"/>
                <a:cs typeface="Calibri"/>
              </a:rPr>
              <a:t> рублей</a:t>
            </a:r>
          </a:p>
        </p:txBody>
      </p:sp>
      <p:sp>
        <p:nvSpPr>
          <p:cNvPr id="15" name="object 15"/>
          <p:cNvSpPr txBox="1"/>
          <p:nvPr/>
        </p:nvSpPr>
        <p:spPr>
          <a:xfrm>
            <a:off x="5572600" y="3135313"/>
            <a:ext cx="3103855" cy="254557"/>
          </a:xfrm>
          <a:prstGeom prst="rect">
            <a:avLst/>
          </a:prstGeom>
        </p:spPr>
        <p:txBody>
          <a:bodyPr vert="horz" wrap="square" lIns="0" tIns="15875" rIns="0" bIns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  <a:defRPr/>
            </a:pPr>
            <a:r>
              <a:rPr sz="1550" b="0" spc="-5">
                <a:latin typeface="Calibri"/>
                <a:cs typeface="Calibri"/>
              </a:rPr>
              <a:t>Страховая</a:t>
            </a:r>
            <a:r>
              <a:rPr sz="1550" b="0" spc="200">
                <a:latin typeface="Calibri"/>
                <a:cs typeface="Calibri"/>
              </a:rPr>
              <a:t> </a:t>
            </a:r>
            <a:r>
              <a:rPr sz="1550" b="0" spc="15">
                <a:latin typeface="Calibri"/>
                <a:cs typeface="Calibri"/>
              </a:rPr>
              <a:t>сумма</a:t>
            </a:r>
            <a:r>
              <a:rPr sz="1550" b="0" spc="55">
                <a:latin typeface="Calibri"/>
                <a:cs typeface="Calibri"/>
              </a:rPr>
              <a:t> </a:t>
            </a:r>
            <a:r>
              <a:rPr sz="1550" b="0" spc="5">
                <a:latin typeface="Calibri"/>
                <a:cs typeface="Calibri"/>
              </a:rPr>
              <a:t>по</a:t>
            </a:r>
            <a:r>
              <a:rPr sz="1550" b="0" spc="-5">
                <a:latin typeface="Calibri"/>
                <a:cs typeface="Calibri"/>
              </a:rPr>
              <a:t> </a:t>
            </a:r>
            <a:r>
              <a:rPr sz="1550" b="0" spc="5">
                <a:latin typeface="Calibri"/>
                <a:cs typeface="Calibri"/>
              </a:rPr>
              <a:t>рискам:</a:t>
            </a:r>
            <a:endParaRPr sz="1550">
              <a:latin typeface="Calibri"/>
              <a:cs typeface="Calibri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5572601" y="3373818"/>
            <a:ext cx="3201592" cy="755463"/>
          </a:xfrm>
          <a:prstGeom prst="rect">
            <a:avLst/>
          </a:prstGeom>
        </p:spPr>
        <p:txBody>
          <a:bodyPr vert="horz" wrap="square" lIns="0" tIns="15875" rIns="0" bIns="0">
            <a:spAutoFit/>
          </a:bodyPr>
          <a:lstStyle/>
          <a:p>
            <a:pPr marL="298450" indent="-286385">
              <a:lnSpc>
                <a:spcPct val="100000"/>
              </a:lnSpc>
              <a:spcBef>
                <a:spcPts val="125"/>
              </a:spcBef>
              <a:buFont typeface="Arial MT"/>
              <a:buChar char="•"/>
              <a:tabLst>
                <a:tab pos="298450" algn="l"/>
                <a:tab pos="299085" algn="l"/>
              </a:tabLst>
              <a:defRPr/>
            </a:pPr>
            <a:r>
              <a:rPr sz="1550">
                <a:latin typeface="Calibri"/>
                <a:cs typeface="Calibri"/>
              </a:rPr>
              <a:t>Смерть</a:t>
            </a:r>
            <a:r>
              <a:rPr sz="1550" b="0" spc="160">
                <a:latin typeface="Calibri"/>
                <a:cs typeface="Calibri"/>
              </a:rPr>
              <a:t> </a:t>
            </a:r>
            <a:r>
              <a:rPr sz="1550" b="0" spc="10">
                <a:latin typeface="Calibri"/>
                <a:cs typeface="Calibri"/>
              </a:rPr>
              <a:t>от</a:t>
            </a:r>
            <a:r>
              <a:rPr sz="1550" b="0" spc="5">
                <a:latin typeface="Calibri"/>
                <a:cs typeface="Calibri"/>
              </a:rPr>
              <a:t> </a:t>
            </a:r>
            <a:r>
              <a:rPr sz="1550" b="0" spc="20">
                <a:latin typeface="Calibri"/>
                <a:cs typeface="Calibri"/>
              </a:rPr>
              <a:t>ЛП</a:t>
            </a:r>
            <a:r>
              <a:rPr sz="1550" b="0" spc="5">
                <a:latin typeface="Calibri"/>
                <a:cs typeface="Calibri"/>
              </a:rPr>
              <a:t> -</a:t>
            </a:r>
            <a:r>
              <a:rPr sz="1550" b="0" spc="55">
                <a:latin typeface="Calibri"/>
                <a:cs typeface="Calibri"/>
              </a:rPr>
              <a:t> </a:t>
            </a:r>
            <a:r>
              <a:rPr sz="1550" b="0" spc="30">
                <a:latin typeface="Calibri"/>
                <a:cs typeface="Calibri"/>
              </a:rPr>
              <a:t>300</a:t>
            </a:r>
            <a:r>
              <a:rPr sz="1550" b="0" spc="-35">
                <a:latin typeface="Calibri"/>
                <a:cs typeface="Calibri"/>
              </a:rPr>
              <a:t> </a:t>
            </a:r>
            <a:r>
              <a:rPr sz="1550" b="0" spc="30">
                <a:latin typeface="Calibri"/>
                <a:cs typeface="Calibri"/>
              </a:rPr>
              <a:t>000</a:t>
            </a:r>
            <a:r>
              <a:rPr sz="1550" b="0" spc="-30">
                <a:latin typeface="Calibri"/>
                <a:cs typeface="Calibri"/>
              </a:rPr>
              <a:t> </a:t>
            </a:r>
            <a:r>
              <a:rPr sz="1550" b="0" spc="10">
                <a:latin typeface="Calibri"/>
                <a:cs typeface="Calibri"/>
              </a:rPr>
              <a:t>рублей</a:t>
            </a:r>
          </a:p>
          <a:p>
            <a:pPr marL="298450" marR="5080" indent="-286385">
              <a:lnSpc>
                <a:spcPct val="105000"/>
              </a:lnSpc>
              <a:buFont typeface="Arial MT"/>
              <a:buChar char="•"/>
              <a:tabLst>
                <a:tab pos="298450" algn="l"/>
                <a:tab pos="299085" algn="l"/>
              </a:tabLst>
              <a:defRPr/>
            </a:pPr>
            <a:r>
              <a:rPr sz="1550">
                <a:latin typeface="Calibri"/>
                <a:cs typeface="Calibri"/>
              </a:rPr>
              <a:t>Смерть</a:t>
            </a:r>
            <a:r>
              <a:rPr sz="1550" b="0" spc="5">
                <a:latin typeface="Calibri"/>
                <a:cs typeface="Calibri"/>
              </a:rPr>
              <a:t> </a:t>
            </a:r>
            <a:r>
              <a:rPr sz="1550" b="0" spc="10">
                <a:latin typeface="Calibri"/>
                <a:cs typeface="Calibri"/>
              </a:rPr>
              <a:t>в </a:t>
            </a:r>
            <a:r>
              <a:rPr sz="1550" b="0" spc="-5">
                <a:latin typeface="Calibri"/>
                <a:cs typeface="Calibri"/>
              </a:rPr>
              <a:t>результате </a:t>
            </a:r>
            <a:r>
              <a:rPr sz="1550">
                <a:latin typeface="Calibri"/>
                <a:cs typeface="Calibri"/>
              </a:rPr>
              <a:t>НС** </a:t>
            </a:r>
            <a:r>
              <a:rPr sz="1550" b="0" spc="10">
                <a:latin typeface="Calibri"/>
                <a:cs typeface="Calibri"/>
              </a:rPr>
              <a:t>– </a:t>
            </a:r>
            <a:r>
              <a:rPr lang="en-US" sz="1550" b="0" spc="10">
                <a:latin typeface="Calibri"/>
                <a:cs typeface="Calibri"/>
              </a:rPr>
              <a:t>8</a:t>
            </a:r>
            <a:r>
              <a:rPr lang="en-US" altLang="ru-RU" sz="1550" b="0" spc="10">
                <a:latin typeface="Calibri"/>
                <a:cs typeface="Calibri"/>
              </a:rPr>
              <a:t>52</a:t>
            </a:r>
            <a:r>
              <a:rPr lang="ru-RU" sz="1550" b="0" spc="10">
                <a:latin typeface="Calibri"/>
                <a:cs typeface="Calibri"/>
              </a:rPr>
              <a:t> 000</a:t>
            </a:r>
            <a:r>
              <a:rPr sz="1550" b="0" spc="30">
                <a:latin typeface="Calibri"/>
                <a:cs typeface="Calibri"/>
              </a:rPr>
              <a:t> </a:t>
            </a:r>
            <a:r>
              <a:rPr sz="1550" b="0" spc="-340">
                <a:latin typeface="Calibri"/>
                <a:cs typeface="Calibri"/>
              </a:rPr>
              <a:t> </a:t>
            </a:r>
            <a:r>
              <a:rPr sz="1550" b="0" spc="10">
                <a:latin typeface="Calibri"/>
                <a:cs typeface="Calibri"/>
              </a:rPr>
              <a:t>рублей</a:t>
            </a:r>
          </a:p>
        </p:txBody>
      </p:sp>
      <p:pic>
        <p:nvPicPr>
          <p:cNvPr id="17" name="object 17"/>
          <p:cNvPicPr/>
          <p:nvPr/>
        </p:nvPicPr>
        <p:blipFill rotWithShape="1">
          <a:blip r:embed="rId4"/>
          <a:stretch>
            <a:fillRect/>
          </a:stretch>
        </p:blipFill>
        <p:spPr>
          <a:xfrm>
            <a:off x="929868" y="2777617"/>
            <a:ext cx="405003" cy="329310"/>
          </a:xfrm>
          <a:prstGeom prst="rect">
            <a:avLst/>
          </a:prstGeom>
        </p:spPr>
      </p:pic>
      <p:pic>
        <p:nvPicPr>
          <p:cNvPr id="18" name="object 18"/>
          <p:cNvPicPr/>
          <p:nvPr/>
        </p:nvPicPr>
        <p:blipFill rotWithShape="1">
          <a:blip r:embed="rId5"/>
          <a:stretch>
            <a:fillRect/>
          </a:stretch>
        </p:blipFill>
        <p:spPr>
          <a:xfrm>
            <a:off x="201543" y="4275119"/>
            <a:ext cx="405003" cy="326662"/>
          </a:xfrm>
          <a:prstGeom prst="rect">
            <a:avLst/>
          </a:prstGeom>
        </p:spPr>
      </p:pic>
      <p:sp>
        <p:nvSpPr>
          <p:cNvPr id="19" name="object 19"/>
          <p:cNvSpPr txBox="1"/>
          <p:nvPr/>
        </p:nvSpPr>
        <p:spPr>
          <a:xfrm>
            <a:off x="877191" y="4296808"/>
            <a:ext cx="7897002" cy="456920"/>
          </a:xfrm>
          <a:prstGeom prst="rect">
            <a:avLst/>
          </a:prstGeom>
        </p:spPr>
        <p:txBody>
          <a:bodyPr vert="horz" wrap="square" lIns="0" tIns="4445" rIns="0" bIns="0">
            <a:spAutoFit/>
          </a:bodyPr>
          <a:lstStyle/>
          <a:p>
            <a:pPr marL="12700" marR="5080">
              <a:lnSpc>
                <a:spcPct val="105000"/>
              </a:lnSpc>
              <a:spcBef>
                <a:spcPts val="35"/>
              </a:spcBef>
              <a:defRPr/>
            </a:pPr>
            <a:r>
              <a:rPr sz="1400" b="0" spc="15">
                <a:latin typeface="Calibri"/>
                <a:cs typeface="Calibri"/>
              </a:rPr>
              <a:t>В</a:t>
            </a:r>
            <a:r>
              <a:rPr sz="1400" b="0" spc="-5">
                <a:latin typeface="Calibri"/>
                <a:cs typeface="Calibri"/>
              </a:rPr>
              <a:t> </a:t>
            </a:r>
            <a:r>
              <a:rPr sz="1400" b="0" spc="20">
                <a:latin typeface="Calibri"/>
                <a:cs typeface="Calibri"/>
              </a:rPr>
              <a:t>случае</a:t>
            </a:r>
            <a:r>
              <a:rPr sz="1400" b="0" spc="65">
                <a:latin typeface="Calibri"/>
                <a:cs typeface="Calibri"/>
              </a:rPr>
              <a:t> </a:t>
            </a:r>
            <a:r>
              <a:rPr sz="1400">
                <a:latin typeface="Calibri"/>
                <a:cs typeface="Calibri"/>
              </a:rPr>
              <a:t>смерти</a:t>
            </a:r>
            <a:r>
              <a:rPr sz="1400" b="0" spc="155">
                <a:latin typeface="Calibri"/>
                <a:cs typeface="Calibri"/>
              </a:rPr>
              <a:t> </a:t>
            </a:r>
            <a:r>
              <a:rPr sz="1400" b="0" spc="5">
                <a:latin typeface="Calibri"/>
                <a:cs typeface="Calibri"/>
              </a:rPr>
              <a:t>Застрахованного</a:t>
            </a:r>
            <a:r>
              <a:rPr sz="1400" b="0" spc="180">
                <a:latin typeface="Calibri"/>
                <a:cs typeface="Calibri"/>
              </a:rPr>
              <a:t> </a:t>
            </a:r>
            <a:r>
              <a:rPr sz="1400" b="0" spc="5">
                <a:latin typeface="Calibri"/>
                <a:cs typeface="Calibri"/>
              </a:rPr>
              <a:t>лица</a:t>
            </a:r>
            <a:r>
              <a:rPr sz="1400" b="0" spc="95">
                <a:latin typeface="Calibri"/>
                <a:cs typeface="Calibri"/>
              </a:rPr>
              <a:t> </a:t>
            </a:r>
            <a:r>
              <a:rPr sz="1400" b="0" spc="10">
                <a:latin typeface="Calibri"/>
                <a:cs typeface="Calibri"/>
              </a:rPr>
              <a:t>в</a:t>
            </a:r>
            <a:r>
              <a:rPr sz="1400" b="0" spc="30">
                <a:latin typeface="Calibri"/>
                <a:cs typeface="Calibri"/>
              </a:rPr>
              <a:t> </a:t>
            </a:r>
            <a:r>
              <a:rPr sz="1400" b="0" spc="-5">
                <a:latin typeface="Calibri"/>
                <a:cs typeface="Calibri"/>
              </a:rPr>
              <a:t>результате</a:t>
            </a:r>
            <a:r>
              <a:rPr sz="1400" b="0" spc="145">
                <a:latin typeface="Calibri"/>
                <a:cs typeface="Calibri"/>
              </a:rPr>
              <a:t> </a:t>
            </a:r>
            <a:r>
              <a:rPr sz="1400" b="0" spc="5">
                <a:latin typeface="Calibri"/>
                <a:cs typeface="Calibri"/>
              </a:rPr>
              <a:t>НС,</a:t>
            </a:r>
            <a:r>
              <a:rPr sz="1400" b="0" spc="80">
                <a:latin typeface="Calibri"/>
                <a:cs typeface="Calibri"/>
              </a:rPr>
              <a:t> </a:t>
            </a:r>
            <a:r>
              <a:rPr sz="1400" b="0" spc="15">
                <a:latin typeface="Calibri"/>
                <a:cs typeface="Calibri"/>
              </a:rPr>
              <a:t>выплата</a:t>
            </a:r>
            <a:r>
              <a:rPr sz="1400" b="0" spc="100">
                <a:latin typeface="Calibri"/>
                <a:cs typeface="Calibri"/>
              </a:rPr>
              <a:t> </a:t>
            </a:r>
            <a:r>
              <a:rPr sz="1400" b="0" spc="10">
                <a:latin typeface="Calibri"/>
                <a:cs typeface="Calibri"/>
              </a:rPr>
              <a:t>осуществляется</a:t>
            </a:r>
            <a:r>
              <a:rPr sz="1400" b="0" spc="104">
                <a:latin typeface="Calibri"/>
                <a:cs typeface="Calibri"/>
              </a:rPr>
              <a:t> </a:t>
            </a:r>
            <a:r>
              <a:rPr sz="1400" b="0" spc="15">
                <a:latin typeface="Calibri"/>
                <a:cs typeface="Calibri"/>
              </a:rPr>
              <a:t>по</a:t>
            </a:r>
            <a:r>
              <a:rPr sz="1400" b="0" spc="20">
                <a:latin typeface="Calibri"/>
                <a:cs typeface="Calibri"/>
              </a:rPr>
              <a:t> </a:t>
            </a:r>
            <a:r>
              <a:rPr sz="1400" b="0" spc="25">
                <a:latin typeface="Calibri"/>
                <a:cs typeface="Calibri"/>
              </a:rPr>
              <a:t>двум</a:t>
            </a:r>
            <a:r>
              <a:rPr sz="1400" b="0" spc="10">
                <a:latin typeface="Calibri"/>
                <a:cs typeface="Calibri"/>
              </a:rPr>
              <a:t> рискам</a:t>
            </a:r>
            <a:r>
              <a:rPr sz="1400" b="0" spc="90">
                <a:latin typeface="Calibri"/>
                <a:cs typeface="Calibri"/>
              </a:rPr>
              <a:t> </a:t>
            </a:r>
            <a:r>
              <a:rPr sz="1400">
                <a:latin typeface="Calibri"/>
                <a:cs typeface="Calibri"/>
              </a:rPr>
              <a:t>«Смерть</a:t>
            </a:r>
            <a:r>
              <a:rPr sz="1400" b="0" spc="190">
                <a:latin typeface="Calibri"/>
                <a:cs typeface="Calibri"/>
              </a:rPr>
              <a:t> </a:t>
            </a:r>
            <a:r>
              <a:rPr sz="1400" b="0" spc="15">
                <a:latin typeface="Calibri"/>
                <a:cs typeface="Calibri"/>
              </a:rPr>
              <a:t>ЛП»</a:t>
            </a:r>
            <a:r>
              <a:rPr sz="1400" b="0" spc="40">
                <a:latin typeface="Calibri"/>
                <a:cs typeface="Calibri"/>
              </a:rPr>
              <a:t> </a:t>
            </a:r>
            <a:r>
              <a:rPr sz="1400" b="0" spc="10">
                <a:latin typeface="Calibri"/>
                <a:cs typeface="Calibri"/>
              </a:rPr>
              <a:t>и</a:t>
            </a:r>
            <a:r>
              <a:rPr sz="1400">
                <a:latin typeface="Calibri"/>
                <a:cs typeface="Calibri"/>
              </a:rPr>
              <a:t> «Смерть</a:t>
            </a:r>
            <a:r>
              <a:rPr sz="1400" b="0" spc="190">
                <a:latin typeface="Calibri"/>
                <a:cs typeface="Calibri"/>
              </a:rPr>
              <a:t> </a:t>
            </a:r>
            <a:r>
              <a:rPr sz="1400" b="0" spc="10">
                <a:latin typeface="Calibri"/>
                <a:cs typeface="Calibri"/>
              </a:rPr>
              <a:t>в </a:t>
            </a:r>
            <a:r>
              <a:rPr sz="1400" b="0" spc="-335">
                <a:latin typeface="Calibri"/>
                <a:cs typeface="Calibri"/>
              </a:rPr>
              <a:t> </a:t>
            </a:r>
            <a:r>
              <a:rPr sz="1400" b="0" spc="-5">
                <a:latin typeface="Calibri"/>
                <a:cs typeface="Calibri"/>
              </a:rPr>
              <a:t>результате</a:t>
            </a:r>
            <a:r>
              <a:rPr sz="1400" b="0" spc="135">
                <a:latin typeface="Calibri"/>
                <a:cs typeface="Calibri"/>
              </a:rPr>
              <a:t> </a:t>
            </a:r>
            <a:r>
              <a:rPr sz="1400" b="0" spc="10">
                <a:latin typeface="Calibri"/>
                <a:cs typeface="Calibri"/>
              </a:rPr>
              <a:t>НС».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240268" y="4941168"/>
            <a:ext cx="8533924" cy="1211982"/>
          </a:xfrm>
          <a:prstGeom prst="rect">
            <a:avLst/>
          </a:prstGeom>
        </p:spPr>
        <p:txBody>
          <a:bodyPr vert="horz" wrap="square" lIns="0" tIns="0" rIns="0" bIns="0">
            <a:spAutoFit/>
          </a:bodyPr>
          <a:lstStyle/>
          <a:p>
            <a:pPr marL="12700">
              <a:lnSpc>
                <a:spcPts val="1450"/>
              </a:lnSpc>
              <a:defRPr/>
            </a:pPr>
            <a:r>
              <a:rPr sz="1400" b="0" i="1" spc="10">
                <a:latin typeface="Calibri"/>
                <a:cs typeface="Calibri"/>
              </a:rPr>
              <a:t>*</a:t>
            </a:r>
            <a:r>
              <a:rPr sz="1400" b="0" i="1" spc="325">
                <a:latin typeface="Calibri"/>
                <a:cs typeface="Calibri"/>
              </a:rPr>
              <a:t> </a:t>
            </a:r>
            <a:r>
              <a:rPr lang="ru-RU" sz="1400" b="0" i="1" spc="10">
                <a:latin typeface="Calibri"/>
                <a:cs typeface="Calibri"/>
              </a:rPr>
              <a:t>Де</a:t>
            </a:r>
            <a:r>
              <a:rPr sz="1400" b="0" i="1" spc="10">
                <a:latin typeface="Calibri"/>
                <a:cs typeface="Calibri"/>
              </a:rPr>
              <a:t>нежная</a:t>
            </a:r>
            <a:r>
              <a:rPr sz="1400" b="0" i="1" spc="-90">
                <a:latin typeface="Calibri"/>
                <a:cs typeface="Calibri"/>
              </a:rPr>
              <a:t> </a:t>
            </a:r>
            <a:r>
              <a:rPr sz="1400" b="0" i="1" spc="20">
                <a:latin typeface="Calibri"/>
                <a:cs typeface="Calibri"/>
              </a:rPr>
              <a:t>сумма</a:t>
            </a:r>
            <a:r>
              <a:rPr sz="1400" b="0" i="1" spc="-70">
                <a:latin typeface="Calibri"/>
                <a:cs typeface="Calibri"/>
              </a:rPr>
              <a:t> </a:t>
            </a:r>
            <a:r>
              <a:rPr sz="1400" b="0" i="1" spc="15">
                <a:latin typeface="Calibri"/>
                <a:cs typeface="Calibri"/>
              </a:rPr>
              <a:t>(процент</a:t>
            </a:r>
            <a:r>
              <a:rPr sz="1400" b="0" i="1" spc="-95">
                <a:latin typeface="Calibri"/>
                <a:cs typeface="Calibri"/>
              </a:rPr>
              <a:t> </a:t>
            </a:r>
            <a:r>
              <a:rPr sz="1400" b="0" i="1" spc="25">
                <a:latin typeface="Calibri"/>
                <a:cs typeface="Calibri"/>
              </a:rPr>
              <a:t>от</a:t>
            </a:r>
            <a:r>
              <a:rPr sz="1400" b="0" i="1" spc="-90">
                <a:latin typeface="Calibri"/>
                <a:cs typeface="Calibri"/>
              </a:rPr>
              <a:t> </a:t>
            </a:r>
            <a:r>
              <a:rPr sz="1400" b="0" i="1" spc="5">
                <a:latin typeface="Calibri"/>
                <a:cs typeface="Calibri"/>
              </a:rPr>
              <a:t>уплаченной</a:t>
            </a:r>
            <a:r>
              <a:rPr sz="1400" b="0" i="1" spc="-70">
                <a:latin typeface="Calibri"/>
                <a:cs typeface="Calibri"/>
              </a:rPr>
              <a:t> </a:t>
            </a:r>
            <a:r>
              <a:rPr sz="1400" b="0" i="1" spc="5">
                <a:latin typeface="Calibri"/>
                <a:cs typeface="Calibri"/>
              </a:rPr>
              <a:t>страховой</a:t>
            </a:r>
            <a:r>
              <a:rPr sz="1400" b="0" i="1" spc="-75">
                <a:latin typeface="Calibri"/>
                <a:cs typeface="Calibri"/>
              </a:rPr>
              <a:t> </a:t>
            </a:r>
            <a:r>
              <a:rPr sz="1400" b="0" i="1" spc="-5">
                <a:latin typeface="Calibri"/>
                <a:cs typeface="Calibri"/>
              </a:rPr>
              <a:t>премии),</a:t>
            </a:r>
            <a:r>
              <a:rPr sz="1400" b="0" i="1" spc="-65">
                <a:latin typeface="Calibri"/>
                <a:cs typeface="Calibri"/>
              </a:rPr>
              <a:t> </a:t>
            </a:r>
            <a:r>
              <a:rPr sz="1400" b="0" i="1" spc="5">
                <a:latin typeface="Calibri"/>
                <a:cs typeface="Calibri"/>
              </a:rPr>
              <a:t>которую</a:t>
            </a:r>
            <a:r>
              <a:rPr sz="1400" b="0" i="1" spc="20">
                <a:latin typeface="Calibri"/>
                <a:cs typeface="Calibri"/>
              </a:rPr>
              <a:t> </a:t>
            </a:r>
            <a:r>
              <a:rPr sz="1400" b="0" i="1" spc="5">
                <a:latin typeface="Calibri"/>
                <a:cs typeface="Calibri"/>
              </a:rPr>
              <a:t>страховая</a:t>
            </a:r>
            <a:r>
              <a:rPr sz="1400" b="0" i="1" spc="-75">
                <a:latin typeface="Calibri"/>
                <a:cs typeface="Calibri"/>
              </a:rPr>
              <a:t> </a:t>
            </a:r>
            <a:r>
              <a:rPr sz="1400" b="0" i="1" spc="10">
                <a:latin typeface="Calibri"/>
                <a:cs typeface="Calibri"/>
              </a:rPr>
              <a:t>компания</a:t>
            </a:r>
            <a:r>
              <a:rPr sz="1400" b="0" i="1" spc="-90">
                <a:latin typeface="Calibri"/>
                <a:cs typeface="Calibri"/>
              </a:rPr>
              <a:t> </a:t>
            </a:r>
            <a:r>
              <a:rPr sz="1400" b="0" i="1" spc="-5">
                <a:latin typeface="Calibri"/>
                <a:cs typeface="Calibri"/>
              </a:rPr>
              <a:t>обязуется</a:t>
            </a:r>
            <a:r>
              <a:rPr sz="1400" b="0" i="1" spc="-85">
                <a:latin typeface="Calibri"/>
                <a:cs typeface="Calibri"/>
              </a:rPr>
              <a:t> </a:t>
            </a:r>
            <a:r>
              <a:rPr sz="1400" b="0" i="1" spc="10">
                <a:latin typeface="Calibri"/>
                <a:cs typeface="Calibri"/>
              </a:rPr>
              <a:t>выплатить</a:t>
            </a:r>
            <a:r>
              <a:rPr sz="1400" b="0" i="1" spc="-50">
                <a:latin typeface="Calibri"/>
                <a:cs typeface="Calibri"/>
              </a:rPr>
              <a:t> </a:t>
            </a:r>
            <a:r>
              <a:rPr sz="1400" b="0" i="1" spc="15">
                <a:latin typeface="Calibri"/>
                <a:cs typeface="Calibri"/>
              </a:rPr>
              <a:t>по</a:t>
            </a:r>
            <a:r>
              <a:rPr sz="1400" b="0" i="1" spc="-65">
                <a:latin typeface="Calibri"/>
                <a:cs typeface="Calibri"/>
              </a:rPr>
              <a:t> </a:t>
            </a:r>
            <a:r>
              <a:rPr sz="1400" b="0" i="1" spc="10">
                <a:latin typeface="Calibri"/>
                <a:cs typeface="Calibri"/>
              </a:rPr>
              <a:t>окончании</a:t>
            </a:r>
            <a:r>
              <a:rPr lang="ru-RU" sz="1400">
                <a:latin typeface="Calibri"/>
                <a:cs typeface="Calibri"/>
              </a:rPr>
              <a:t> </a:t>
            </a:r>
            <a:r>
              <a:rPr sz="1400" b="0" i="1" spc="10">
                <a:latin typeface="Calibri"/>
                <a:cs typeface="Calibri"/>
              </a:rPr>
              <a:t>действия</a:t>
            </a:r>
            <a:r>
              <a:rPr sz="1400" b="0" i="1" spc="-75">
                <a:latin typeface="Calibri"/>
                <a:cs typeface="Calibri"/>
              </a:rPr>
              <a:t> </a:t>
            </a:r>
            <a:r>
              <a:rPr sz="1400" b="0" i="1" spc="15">
                <a:latin typeface="Calibri"/>
                <a:cs typeface="Calibri"/>
              </a:rPr>
              <a:t>страхового</a:t>
            </a:r>
            <a:r>
              <a:rPr sz="1400" b="0" i="1" spc="-45">
                <a:latin typeface="Calibri"/>
                <a:cs typeface="Calibri"/>
              </a:rPr>
              <a:t> </a:t>
            </a:r>
            <a:r>
              <a:rPr sz="1400" i="1">
                <a:latin typeface="Calibri"/>
                <a:cs typeface="Calibri"/>
              </a:rPr>
              <a:t>договора.</a:t>
            </a:r>
            <a:r>
              <a:rPr sz="1400" b="0" i="1" spc="-65">
                <a:latin typeface="Calibri"/>
                <a:cs typeface="Calibri"/>
              </a:rPr>
              <a:t> </a:t>
            </a:r>
            <a:r>
              <a:rPr sz="1400" b="0" i="1" spc="5">
                <a:latin typeface="Calibri"/>
                <a:cs typeface="Calibri"/>
              </a:rPr>
              <a:t>Определяется</a:t>
            </a:r>
            <a:r>
              <a:rPr sz="1400" b="0" i="1" spc="-85">
                <a:latin typeface="Calibri"/>
                <a:cs typeface="Calibri"/>
              </a:rPr>
              <a:t> </a:t>
            </a:r>
            <a:r>
              <a:rPr sz="1400" b="0" i="1" spc="-5">
                <a:latin typeface="Calibri"/>
                <a:cs typeface="Calibri"/>
              </a:rPr>
              <a:t>страховой</a:t>
            </a:r>
            <a:r>
              <a:rPr sz="1400" b="0" i="1" spc="-70">
                <a:latin typeface="Calibri"/>
                <a:cs typeface="Calibri"/>
              </a:rPr>
              <a:t> </a:t>
            </a:r>
            <a:r>
              <a:rPr sz="1400" b="0" i="1" spc="10">
                <a:latin typeface="Calibri"/>
                <a:cs typeface="Calibri"/>
              </a:rPr>
              <a:t>компанией</a:t>
            </a:r>
            <a:r>
              <a:rPr sz="1400" b="0" i="1" spc="-140">
                <a:latin typeface="Calibri"/>
                <a:cs typeface="Calibri"/>
              </a:rPr>
              <a:t> </a:t>
            </a:r>
            <a:r>
              <a:rPr sz="1400" i="1">
                <a:latin typeface="Calibri"/>
                <a:cs typeface="Calibri"/>
              </a:rPr>
              <a:t>ежемесячно</a:t>
            </a:r>
            <a:r>
              <a:rPr sz="1400" b="0" i="1" spc="-70">
                <a:latin typeface="Calibri"/>
                <a:cs typeface="Calibri"/>
              </a:rPr>
              <a:t> </a:t>
            </a:r>
            <a:r>
              <a:rPr sz="1400" b="0" i="1" spc="20">
                <a:latin typeface="Calibri"/>
                <a:cs typeface="Calibri"/>
              </a:rPr>
              <a:t>для</a:t>
            </a:r>
            <a:r>
              <a:rPr sz="1400" b="0" i="1" spc="-85">
                <a:latin typeface="Calibri"/>
                <a:cs typeface="Calibri"/>
              </a:rPr>
              <a:t> </a:t>
            </a:r>
            <a:r>
              <a:rPr sz="1400" b="0" i="1" spc="15">
                <a:latin typeface="Calibri"/>
                <a:cs typeface="Calibri"/>
              </a:rPr>
              <a:t>новых</a:t>
            </a:r>
            <a:r>
              <a:rPr sz="1400" b="0" i="1" spc="-100">
                <a:latin typeface="Calibri"/>
                <a:cs typeface="Calibri"/>
              </a:rPr>
              <a:t> </a:t>
            </a:r>
            <a:r>
              <a:rPr sz="1400" b="0" i="1" spc="10">
                <a:latin typeface="Calibri"/>
                <a:cs typeface="Calibri"/>
              </a:rPr>
              <a:t>договоров.</a:t>
            </a:r>
          </a:p>
          <a:p>
            <a:pPr marL="12700" marR="5080">
              <a:lnSpc>
                <a:spcPts val="1729"/>
              </a:lnSpc>
              <a:spcBef>
                <a:spcPts val="5"/>
              </a:spcBef>
              <a:defRPr/>
            </a:pPr>
            <a:r>
              <a:rPr sz="1400" b="0" i="1" spc="-10">
                <a:latin typeface="Calibri"/>
                <a:cs typeface="Calibri"/>
              </a:rPr>
              <a:t>**</a:t>
            </a:r>
            <a:r>
              <a:rPr sz="1400" b="0" i="1" spc="30">
                <a:latin typeface="Calibri"/>
                <a:cs typeface="Calibri"/>
              </a:rPr>
              <a:t> </a:t>
            </a:r>
            <a:r>
              <a:rPr lang="ru-RU" sz="1400" b="0" i="1" spc="5">
                <a:latin typeface="Calibri"/>
                <a:cs typeface="Calibri"/>
              </a:rPr>
              <a:t>Н</a:t>
            </a:r>
            <a:r>
              <a:rPr sz="1400" b="0" i="1" spc="10">
                <a:latin typeface="Calibri"/>
                <a:cs typeface="Calibri"/>
              </a:rPr>
              <a:t>е</a:t>
            </a:r>
            <a:r>
              <a:rPr sz="1400" b="0" i="1" spc="-100">
                <a:latin typeface="Calibri"/>
                <a:cs typeface="Calibri"/>
              </a:rPr>
              <a:t> </a:t>
            </a:r>
            <a:r>
              <a:rPr sz="1400" b="0" i="1" spc="15">
                <a:latin typeface="Calibri"/>
                <a:cs typeface="Calibri"/>
              </a:rPr>
              <a:t>может</a:t>
            </a:r>
            <a:r>
              <a:rPr sz="1400" b="0" i="1" spc="-90">
                <a:latin typeface="Calibri"/>
                <a:cs typeface="Calibri"/>
              </a:rPr>
              <a:t> </a:t>
            </a:r>
            <a:r>
              <a:rPr sz="1400" b="0" i="1" spc="20">
                <a:latin typeface="Calibri"/>
                <a:cs typeface="Calibri"/>
              </a:rPr>
              <a:t>превышать</a:t>
            </a:r>
            <a:r>
              <a:rPr sz="1400" b="0" i="1" spc="-85">
                <a:latin typeface="Calibri"/>
                <a:cs typeface="Calibri"/>
              </a:rPr>
              <a:t> </a:t>
            </a:r>
            <a:r>
              <a:rPr sz="1400" b="0" i="1" spc="10">
                <a:latin typeface="Calibri"/>
                <a:cs typeface="Calibri"/>
              </a:rPr>
              <a:t>3</a:t>
            </a:r>
            <a:r>
              <a:rPr sz="1400" b="0" i="1" spc="-60">
                <a:latin typeface="Calibri"/>
                <a:cs typeface="Calibri"/>
              </a:rPr>
              <a:t> </a:t>
            </a:r>
            <a:r>
              <a:rPr sz="1400" b="0" i="1" spc="25">
                <a:latin typeface="Calibri"/>
                <a:cs typeface="Calibri"/>
              </a:rPr>
              <a:t>000</a:t>
            </a:r>
            <a:r>
              <a:rPr sz="1400" b="0" i="1" spc="-65">
                <a:latin typeface="Calibri"/>
                <a:cs typeface="Calibri"/>
              </a:rPr>
              <a:t> </a:t>
            </a:r>
            <a:r>
              <a:rPr sz="1400" b="0" i="1" spc="25">
                <a:latin typeface="Calibri"/>
                <a:cs typeface="Calibri"/>
              </a:rPr>
              <a:t>000</a:t>
            </a:r>
            <a:r>
              <a:rPr sz="1400" b="0" i="1" spc="-60">
                <a:latin typeface="Calibri"/>
                <a:cs typeface="Calibri"/>
              </a:rPr>
              <a:t> </a:t>
            </a:r>
            <a:r>
              <a:rPr sz="1400" b="0" i="1" spc="5">
                <a:latin typeface="Calibri"/>
                <a:cs typeface="Calibri"/>
              </a:rPr>
              <a:t>рублей</a:t>
            </a:r>
            <a:r>
              <a:rPr sz="1400" b="0" i="1" spc="-75">
                <a:latin typeface="Calibri"/>
                <a:cs typeface="Calibri"/>
              </a:rPr>
              <a:t> </a:t>
            </a:r>
            <a:r>
              <a:rPr lang="ru-RU" sz="1400" b="0" i="1" spc="-75">
                <a:latin typeface="Calibri"/>
                <a:cs typeface="Calibri"/>
              </a:rPr>
              <a:t> </a:t>
            </a:r>
            <a:r>
              <a:rPr sz="1400" b="0" i="1" spc="10">
                <a:latin typeface="Calibri"/>
                <a:cs typeface="Calibri"/>
              </a:rPr>
              <a:t>с</a:t>
            </a:r>
            <a:r>
              <a:rPr sz="1400" b="0" i="1" spc="-85">
                <a:latin typeface="Calibri"/>
                <a:cs typeface="Calibri"/>
              </a:rPr>
              <a:t> </a:t>
            </a:r>
            <a:r>
              <a:rPr sz="1400" b="0" i="1" spc="20">
                <a:latin typeface="Calibri"/>
                <a:cs typeface="Calibri"/>
              </a:rPr>
              <a:t>учетом</a:t>
            </a:r>
            <a:r>
              <a:rPr sz="1400" b="0" i="1" spc="-75">
                <a:latin typeface="Calibri"/>
                <a:cs typeface="Calibri"/>
              </a:rPr>
              <a:t> </a:t>
            </a:r>
            <a:r>
              <a:rPr sz="1400" b="0" i="1" spc="5">
                <a:latin typeface="Calibri"/>
                <a:cs typeface="Calibri"/>
              </a:rPr>
              <a:t>всех</a:t>
            </a:r>
            <a:r>
              <a:rPr sz="1400" b="0" i="1" spc="-104">
                <a:latin typeface="Calibri"/>
                <a:cs typeface="Calibri"/>
              </a:rPr>
              <a:t> </a:t>
            </a:r>
            <a:r>
              <a:rPr sz="1400" b="0" i="1" spc="10">
                <a:latin typeface="Calibri"/>
                <a:cs typeface="Calibri"/>
              </a:rPr>
              <a:t>заключенных</a:t>
            </a:r>
            <a:r>
              <a:rPr sz="1400" b="0" i="1" spc="-100">
                <a:latin typeface="Calibri"/>
                <a:cs typeface="Calibri"/>
              </a:rPr>
              <a:t> </a:t>
            </a:r>
            <a:r>
              <a:rPr sz="1400" b="0" i="1" spc="10">
                <a:latin typeface="Calibri"/>
                <a:cs typeface="Calibri"/>
              </a:rPr>
              <a:t>договоров</a:t>
            </a:r>
            <a:r>
              <a:rPr sz="1400" b="0" i="1" spc="-95">
                <a:latin typeface="Calibri"/>
                <a:cs typeface="Calibri"/>
              </a:rPr>
              <a:t> </a:t>
            </a:r>
            <a:r>
              <a:rPr sz="1400" b="0" i="1" spc="15">
                <a:latin typeface="Calibri"/>
                <a:cs typeface="Calibri"/>
              </a:rPr>
              <a:t>по</a:t>
            </a:r>
            <a:r>
              <a:rPr sz="1400" b="0" i="1" spc="-70">
                <a:latin typeface="Calibri"/>
                <a:cs typeface="Calibri"/>
              </a:rPr>
              <a:t> </a:t>
            </a:r>
            <a:r>
              <a:rPr sz="1400" b="0" i="1" spc="10">
                <a:latin typeface="Calibri"/>
                <a:cs typeface="Calibri"/>
              </a:rPr>
              <a:t>линейкам</a:t>
            </a:r>
            <a:r>
              <a:rPr sz="1400" b="0" i="1" spc="-155">
                <a:latin typeface="Calibri"/>
                <a:cs typeface="Calibri"/>
              </a:rPr>
              <a:t> </a:t>
            </a:r>
            <a:r>
              <a:rPr sz="1400" b="0" i="1" spc="5">
                <a:latin typeface="Calibri"/>
                <a:cs typeface="Calibri"/>
              </a:rPr>
              <a:t>продуктов</a:t>
            </a:r>
            <a:r>
              <a:rPr sz="1400" b="0" i="1" spc="-95">
                <a:latin typeface="Calibri"/>
                <a:cs typeface="Calibri"/>
              </a:rPr>
              <a:t> </a:t>
            </a:r>
            <a:r>
              <a:rPr sz="1400" b="0" i="1" spc="15">
                <a:latin typeface="Calibri"/>
                <a:cs typeface="Calibri"/>
              </a:rPr>
              <a:t>«Управление </a:t>
            </a:r>
            <a:r>
              <a:rPr sz="1400" b="0" i="1" spc="-300">
                <a:latin typeface="Calibri"/>
                <a:cs typeface="Calibri"/>
              </a:rPr>
              <a:t> </a:t>
            </a:r>
            <a:r>
              <a:rPr sz="1400" b="0" i="1" spc="20">
                <a:latin typeface="Calibri"/>
                <a:cs typeface="Calibri"/>
              </a:rPr>
              <a:t>капиталом»</a:t>
            </a:r>
            <a:r>
              <a:rPr sz="1400" b="0" i="1" spc="-150">
                <a:latin typeface="Calibri"/>
                <a:cs typeface="Calibri"/>
              </a:rPr>
              <a:t> </a:t>
            </a:r>
            <a:r>
              <a:rPr sz="1400" b="0" i="1" spc="10">
                <a:latin typeface="Calibri"/>
                <a:cs typeface="Calibri"/>
              </a:rPr>
              <a:t>и</a:t>
            </a:r>
            <a:r>
              <a:rPr sz="1400" b="0" i="1" spc="-80">
                <a:latin typeface="Calibri"/>
                <a:cs typeface="Calibri"/>
              </a:rPr>
              <a:t> </a:t>
            </a:r>
            <a:r>
              <a:rPr sz="1400" i="1">
                <a:latin typeface="Calibri"/>
                <a:cs typeface="Calibri"/>
              </a:rPr>
              <a:t>«Комплексная</a:t>
            </a:r>
            <a:r>
              <a:rPr sz="1400" b="0" i="1" spc="-90">
                <a:latin typeface="Calibri"/>
                <a:cs typeface="Calibri"/>
              </a:rPr>
              <a:t> </a:t>
            </a:r>
            <a:r>
              <a:rPr sz="1400" b="0" i="1" spc="10">
                <a:latin typeface="Calibri"/>
                <a:cs typeface="Calibri"/>
              </a:rPr>
              <a:t>гарантия».</a:t>
            </a:r>
            <a:r>
              <a:rPr sz="1400" b="0" i="1" spc="-80">
                <a:latin typeface="Calibri"/>
                <a:cs typeface="Calibri"/>
              </a:rPr>
              <a:t> </a:t>
            </a:r>
            <a:r>
              <a:rPr sz="1400" b="0" i="1" spc="15">
                <a:latin typeface="Calibri"/>
                <a:cs typeface="Calibri"/>
              </a:rPr>
              <a:t>В</a:t>
            </a:r>
            <a:r>
              <a:rPr sz="1400" b="0" i="1" spc="-114">
                <a:latin typeface="Calibri"/>
                <a:cs typeface="Calibri"/>
              </a:rPr>
              <a:t> </a:t>
            </a:r>
            <a:r>
              <a:rPr sz="1400" b="0" i="1" spc="20">
                <a:latin typeface="Calibri"/>
                <a:cs typeface="Calibri"/>
              </a:rPr>
              <a:t>случае</a:t>
            </a:r>
            <a:r>
              <a:rPr sz="1400" b="0" i="1" spc="-100">
                <a:latin typeface="Calibri"/>
                <a:cs typeface="Calibri"/>
              </a:rPr>
              <a:t> </a:t>
            </a:r>
            <a:r>
              <a:rPr sz="1400" b="0" i="1" spc="10">
                <a:latin typeface="Calibri"/>
                <a:cs typeface="Calibri"/>
              </a:rPr>
              <a:t>превышения</a:t>
            </a:r>
            <a:r>
              <a:rPr sz="1400" b="0" i="1" spc="-90">
                <a:latin typeface="Calibri"/>
                <a:cs typeface="Calibri"/>
              </a:rPr>
              <a:t> </a:t>
            </a:r>
            <a:r>
              <a:rPr sz="1400" i="1">
                <a:latin typeface="Calibri"/>
                <a:cs typeface="Calibri"/>
              </a:rPr>
              <a:t>устанавливается</a:t>
            </a:r>
            <a:r>
              <a:rPr sz="1400" b="0" i="1" spc="-95">
                <a:latin typeface="Calibri"/>
                <a:cs typeface="Calibri"/>
              </a:rPr>
              <a:t> </a:t>
            </a:r>
            <a:r>
              <a:rPr sz="1400" b="0" i="1" spc="5">
                <a:latin typeface="Calibri"/>
                <a:cs typeface="Calibri"/>
              </a:rPr>
              <a:t>равной</a:t>
            </a:r>
            <a:r>
              <a:rPr sz="1400" b="0" i="1" spc="-75">
                <a:latin typeface="Calibri"/>
                <a:cs typeface="Calibri"/>
              </a:rPr>
              <a:t> </a:t>
            </a:r>
            <a:r>
              <a:rPr sz="1400" b="0" i="1" spc="20">
                <a:latin typeface="Calibri"/>
                <a:cs typeface="Calibri"/>
              </a:rPr>
              <a:t>25</a:t>
            </a:r>
            <a:r>
              <a:rPr sz="1400" b="0" i="1" spc="-70">
                <a:latin typeface="Calibri"/>
                <a:cs typeface="Calibri"/>
              </a:rPr>
              <a:t> </a:t>
            </a:r>
            <a:r>
              <a:rPr sz="1400" b="0" i="1" spc="25">
                <a:latin typeface="Calibri"/>
                <a:cs typeface="Calibri"/>
              </a:rPr>
              <a:t>000</a:t>
            </a:r>
            <a:r>
              <a:rPr sz="1400" b="0" i="1" spc="-65">
                <a:latin typeface="Calibri"/>
                <a:cs typeface="Calibri"/>
              </a:rPr>
              <a:t> </a:t>
            </a:r>
            <a:r>
              <a:rPr sz="1400" b="0" i="1" spc="5">
                <a:latin typeface="Calibri"/>
                <a:cs typeface="Calibri"/>
              </a:rPr>
              <a:t>рублей</a:t>
            </a:r>
            <a:r>
              <a:rPr sz="1400" b="0" i="1" spc="20">
                <a:latin typeface="Calibri"/>
                <a:cs typeface="Calibri"/>
              </a:rPr>
              <a:t>.</a:t>
            </a:r>
            <a:endParaRPr sz="1400">
              <a:latin typeface="Calibri"/>
              <a:cs typeface="Calibri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/>
    </mc:Choice>
    <mc:Fallback xmlns:dsp="http://schemas.microsoft.com/office/drawing/2008/diagram" xmlns:dgm="http://schemas.openxmlformats.org/drawingml/2006/diagram" xmlns:c="http://schemas.openxmlformats.org/drawingml/2006/chart" xmlns="">
      <p:transition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9492" y="276479"/>
            <a:ext cx="7788892" cy="848265"/>
          </a:xfrm>
          <a:noFill/>
          <a:extLst/>
        </p:spPr>
        <p:txBody>
          <a:bodyPr vert="horz" lIns="0" tIns="0" rIns="0" bIns="0" rtlCol="0" anchor="ctr">
            <a:noAutofit/>
          </a:bodyPr>
          <a:lstStyle/>
          <a:p>
            <a:r>
              <a:rPr lang="ru-RU" sz="2000" dirty="0"/>
              <a:t>ВЫКУПНЫЕ </a:t>
            </a:r>
            <a:r>
              <a:rPr lang="ru-RU" sz="2000" dirty="0" smtClean="0"/>
              <a:t>СУММЫ ПО ПРОГРАММАМ </a:t>
            </a:r>
            <a:br>
              <a:rPr lang="ru-RU" sz="2000" dirty="0" smtClean="0"/>
            </a:br>
            <a:r>
              <a:rPr lang="ru-RU" sz="2000" dirty="0" smtClean="0"/>
              <a:t>«</a:t>
            </a:r>
            <a:r>
              <a:rPr lang="ru-RU" sz="2000" dirty="0"/>
              <a:t>КОМПЛЕКСНАЯ </a:t>
            </a:r>
            <a:r>
              <a:rPr lang="ru-RU" sz="2000" dirty="0" smtClean="0"/>
              <a:t>ГАРАНТИЯ»</a:t>
            </a:r>
            <a:endParaRPr lang="ru-RU" sz="2000" dirty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13579657"/>
              </p:ext>
            </p:extLst>
          </p:nvPr>
        </p:nvGraphicFramePr>
        <p:xfrm>
          <a:off x="239492" y="1628800"/>
          <a:ext cx="8644123" cy="151216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77509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7871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6493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1717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9105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1717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509391">
                <a:tc gridSpan="6">
                  <a:txBody>
                    <a:bodyPr/>
                    <a:lstStyle/>
                    <a:p>
                      <a:r>
                        <a:rPr lang="ru-RU" sz="1600" dirty="0" smtClean="0"/>
                        <a:t>Размер выкупной суммы по Договору страхования, заключенному в рублях РФ:</a:t>
                      </a:r>
                      <a:endParaRPr lang="ru-RU" sz="1600" dirty="0"/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600" b="1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600" b="1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600" b="1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600" b="1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600" b="1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0939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Cambria" panose="02040503050406030204" pitchFamily="18" charset="0"/>
                        </a:rPr>
                        <a:t>Количество полных лет до окончания срока страхования по Договору страхования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0" i="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Cambria" panose="02040503050406030204" pitchFamily="18" charset="0"/>
                        </a:rPr>
                        <a:t>4</a:t>
                      </a:r>
                      <a:endParaRPr lang="ru-RU" sz="1600" b="0" i="0" dirty="0">
                        <a:effectLst/>
                        <a:latin typeface="+mj-lt"/>
                        <a:ea typeface="Cambria" panose="020405030504060302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0" i="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Cambria" panose="02040503050406030204" pitchFamily="18" charset="0"/>
                        </a:rPr>
                        <a:t>3</a:t>
                      </a:r>
                      <a:endParaRPr lang="ru-RU" sz="1600" b="0" i="0" dirty="0">
                        <a:effectLst/>
                        <a:latin typeface="+mj-lt"/>
                        <a:ea typeface="Cambria" panose="020405030504060302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0" i="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Cambria" panose="02040503050406030204" pitchFamily="18" charset="0"/>
                        </a:rPr>
                        <a:t>2</a:t>
                      </a:r>
                      <a:endParaRPr lang="ru-RU" sz="1600" b="0" i="0" dirty="0">
                        <a:effectLst/>
                        <a:latin typeface="+mj-lt"/>
                        <a:ea typeface="Cambria" panose="020405030504060302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0" i="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Cambria" panose="02040503050406030204" pitchFamily="18" charset="0"/>
                        </a:rPr>
                        <a:t>1</a:t>
                      </a:r>
                      <a:endParaRPr lang="ru-RU" sz="1600" b="0" i="0" dirty="0">
                        <a:effectLst/>
                        <a:latin typeface="+mj-lt"/>
                        <a:ea typeface="Cambria" panose="020405030504060302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0" i="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Cambria" panose="02040503050406030204" pitchFamily="18" charset="0"/>
                        </a:rPr>
                        <a:t>0</a:t>
                      </a:r>
                      <a:endParaRPr lang="ru-RU" sz="1600" b="0" i="0" dirty="0">
                        <a:effectLst/>
                        <a:latin typeface="+mj-lt"/>
                        <a:ea typeface="Cambria" panose="020405030504060302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9338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Cambria" panose="02040503050406030204" pitchFamily="18" charset="0"/>
                        </a:rPr>
                        <a:t>Выкупная сумма, % от уплаченной страховой премии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Cambria" panose="02040503050406030204" pitchFamily="18" charset="0"/>
                        </a:rPr>
                        <a:t>57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Cambria" panose="02040503050406030204" pitchFamily="18" charset="0"/>
                        </a:rPr>
                        <a:t>64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Cambria" panose="02040503050406030204" pitchFamily="18" charset="0"/>
                        </a:rPr>
                        <a:t>71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Cambria" panose="02040503050406030204" pitchFamily="18" charset="0"/>
                        </a:rPr>
                        <a:t>80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Cambria" panose="02040503050406030204" pitchFamily="18" charset="0"/>
                        </a:rPr>
                        <a:t>89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4" name="Номер слайда 3"/>
          <p:cNvSpPr>
            <a:spLocks noGrp="1"/>
          </p:cNvSpPr>
          <p:nvPr>
            <p:ph type="sldNum" sz="quarter" idx="4294967295"/>
          </p:nvPr>
        </p:nvSpPr>
        <p:spPr>
          <a:xfrm>
            <a:off x="8164478" y="6572821"/>
            <a:ext cx="719138" cy="2308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20000"/>
              </a:spcBef>
              <a:spcAft>
                <a:spcPct val="0"/>
              </a:spcAft>
              <a:buClr>
                <a:srgbClr val="B70D18"/>
              </a:buClr>
              <a:buSzPct val="90000"/>
              <a:buFont typeface="Wingdings" panose="05000000000000000000" pitchFamily="2" charset="2"/>
              <a:buNone/>
            </a:pPr>
            <a:fld id="{00F11FE4-8E33-4FB2-87A2-C9DFC016509D}" type="slidenum">
              <a:rPr kumimoji="1" lang="ru-RU" altLang="ru-RU"/>
              <a:pPr fontAlgn="base">
                <a:spcBef>
                  <a:spcPct val="20000"/>
                </a:spcBef>
                <a:spcAft>
                  <a:spcPct val="0"/>
                </a:spcAft>
                <a:buClr>
                  <a:srgbClr val="B70D18"/>
                </a:buClr>
                <a:buSzPct val="90000"/>
                <a:buFont typeface="Wingdings" panose="05000000000000000000" pitchFamily="2" charset="2"/>
                <a:buNone/>
              </a:pPr>
              <a:t>4</a:t>
            </a:fld>
            <a:endParaRPr kumimoji="1"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18023768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0" y="0"/>
            <a:ext cx="9144000" cy="685799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" name="object 5"/>
          <p:cNvSpPr/>
          <p:nvPr/>
        </p:nvSpPr>
        <p:spPr>
          <a:xfrm>
            <a:off x="0" y="0"/>
            <a:ext cx="9144000" cy="685799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7" name="object 7"/>
          <p:cNvSpPr txBox="1">
            <a:spLocks noGrp="1"/>
          </p:cNvSpPr>
          <p:nvPr>
            <p:ph type="ctrTitle"/>
          </p:nvPr>
        </p:nvSpPr>
        <p:spPr>
          <a:xfrm>
            <a:off x="1406931" y="5814280"/>
            <a:ext cx="6330138" cy="873957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95"/>
              </a:spcBef>
            </a:pPr>
            <a:r>
              <a:rPr lang="ru-RU" dirty="0" smtClean="0">
                <a:solidFill>
                  <a:schemeClr val="accent2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ПРОГРАММА СТРАХОВАНИЯ</a:t>
            </a:r>
            <a:br>
              <a:rPr lang="ru-RU" dirty="0" smtClean="0">
                <a:solidFill>
                  <a:schemeClr val="accent2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ru-RU" dirty="0" smtClean="0">
                <a:solidFill>
                  <a:schemeClr val="accent2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КОМПЛЕКСНАЯ ГАРАНТИЯ ДРАЙВ</a:t>
            </a:r>
            <a:endParaRPr dirty="0">
              <a:solidFill>
                <a:schemeClr val="accent2"/>
              </a:solidFill>
              <a:latin typeface="+mj-lt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8" name="Номер слайда 3"/>
          <p:cNvSpPr>
            <a:spLocks noGrp="1"/>
          </p:cNvSpPr>
          <p:nvPr>
            <p:ph type="sldNum" sz="quarter" idx="4"/>
          </p:nvPr>
        </p:nvSpPr>
        <p:spPr>
          <a:xfrm>
            <a:off x="8164478" y="6572821"/>
            <a:ext cx="719138" cy="230832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indent="0" algn="r">
              <a:buNone/>
            </a:pPr>
            <a:fld id="{00F11FE4-8E33-4FB2-87A2-C9DFC016509D}" type="slidenum">
              <a:rPr lang="ru-RU" altLang="ru-RU" sz="900" kern="1200">
                <a:ea typeface="+mn-ea"/>
                <a:cs typeface="Arial" charset="0"/>
              </a:rPr>
              <a:pPr marL="0" indent="0" algn="r">
                <a:buNone/>
              </a:pPr>
              <a:t>5</a:t>
            </a:fld>
            <a:endParaRPr lang="ru-RU" altLang="ru-RU" sz="900" kern="1200" dirty="0"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00235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9492" y="276479"/>
            <a:ext cx="7788892" cy="848265"/>
          </a:xfrm>
          <a:noFill/>
        </p:spPr>
        <p:txBody>
          <a:bodyPr vert="horz" lIns="0" tIns="0" rIns="0" bIns="0" anchor="ctr">
            <a:normAutofit/>
          </a:bodyPr>
          <a:lstStyle/>
          <a:p>
            <a:pPr lvl="0">
              <a:defRPr/>
            </a:pPr>
            <a:r>
              <a:rPr lang="ru-RU" sz="2000" dirty="0"/>
              <a:t>ОСНОВНЫЕ УСЛОВИЯ ПРОГРАММЫ «КОМПЛЕКСНАЯ </a:t>
            </a:r>
            <a:br>
              <a:rPr lang="ru-RU" sz="2000" dirty="0"/>
            </a:br>
            <a:r>
              <a:rPr lang="ru-RU" sz="2000" dirty="0"/>
              <a:t>ГАРАНТИЯ ДРАЙВ»</a:t>
            </a: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251520" y="1484784"/>
          <a:ext cx="8640959" cy="4024863"/>
        </p:xfrm>
        <a:graphic>
          <a:graphicData uri="http://schemas.openxmlformats.org/drawingml/2006/table">
            <a:tbl>
              <a:tblPr firstRow="1" bandRow="1">
                <a:tableStyleId>{6E25E649-3F16-4E02-A733-19D2CDBF48F0}</a:tableStyleId>
              </a:tblPr>
              <a:tblGrid>
                <a:gridCol w="248976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7559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07559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25656"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1400">
                          <a:latin typeface="+mj-lt"/>
                        </a:rPr>
                        <a:t>ПАРАМЕТРЫ</a:t>
                      </a:r>
                      <a:endParaRPr lang="ru-RU" sz="1400" b="1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 anchor="ctr">
                    <a:lnT w="12700" cap="flat" cmpd="sng" algn="ctr">
                      <a:solidFill>
                        <a:srgbClr val="B70D18"/>
                      </a:solidFill>
                      <a:prstDash val="solid"/>
                      <a:round/>
                    </a:lnT>
                    <a:lnB w="12700" cap="flat" cmpd="sng" algn="ctr">
                      <a:solidFill>
                        <a:srgbClr val="B70D18"/>
                      </a:solidFill>
                      <a:prstDash val="solid"/>
                      <a:round/>
                    </a:lnB>
                  </a:tcPr>
                </a:tc>
                <a:tc gridSpan="2">
                  <a:txBody>
                    <a:bodyPr/>
                    <a:lstStyle/>
                    <a:p>
                      <a:pPr marL="0" algn="ctr" defTabSz="914400" rtl="0" eaLnBrk="1" latinLnBrk="0" hangingPunct="1">
                        <a:defRPr/>
                      </a:pPr>
                      <a:r>
                        <a:rPr lang="ru-RU" sz="1400" kern="1200">
                          <a:latin typeface="+mj-lt"/>
                        </a:rPr>
                        <a:t>УСЛОВИЯ</a:t>
                      </a:r>
                      <a:endParaRPr lang="ru-RU" sz="1400" b="1" kern="1200">
                        <a:solidFill>
                          <a:schemeClr val="lt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anchor="ctr">
                    <a:lnT w="12700" cap="flat" cmpd="sng" algn="ctr">
                      <a:solidFill>
                        <a:srgbClr val="B70D18"/>
                      </a:solidFill>
                      <a:prstDash val="solid"/>
                      <a:round/>
                    </a:lnT>
                    <a:lnB w="12700" cap="flat" cmpd="sng" algn="ctr">
                      <a:solidFill>
                        <a:srgbClr val="B70D18"/>
                      </a:solidFill>
                      <a:prstDash val="solid"/>
                      <a:round/>
                    </a:lnB>
                  </a:tcPr>
                </a:tc>
                <a:tc hMerge="1">
                  <a:txBody>
                    <a:bodyPr/>
                    <a:lstStyle/>
                    <a:p>
                      <a:pPr lvl="0">
                        <a:defRPr/>
                      </a:pPr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10787">
                <a:tc>
                  <a:txBody>
                    <a:bodyPr/>
                    <a:lstStyle/>
                    <a:p>
                      <a:pPr marL="92075" marR="0" lvl="0" indent="0" algn="l" defTabSz="914400" rtl="0" eaLnBrk="0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FontTx/>
                        <a:buNone/>
                        <a:tabLst>
                          <a:tab pos="92075" algn="l"/>
                        </a:tabLst>
                        <a:defRPr/>
                      </a:pPr>
                      <a:r>
                        <a:rPr kumimoji="0" lang="ru-RU" sz="1400" u="none" strike="noStrike" cap="none" normalizeH="0" baseline="0">
                          <a:effectLst/>
                          <a:latin typeface="+mj-lt"/>
                        </a:rPr>
                        <a:t>Страхователь</a:t>
                      </a:r>
                      <a:endParaRPr kumimoji="0" lang="ru-RU" sz="1400" b="1" i="0" u="none" strike="noStrike" cap="none" normalizeH="0" baseline="0">
                        <a:solidFill>
                          <a:srgbClr val="323232"/>
                        </a:solidFill>
                        <a:effectLst/>
                        <a:latin typeface="+mj-lt"/>
                        <a:cs typeface="Arial"/>
                      </a:endParaRPr>
                    </a:p>
                  </a:txBody>
                  <a:tcPr marL="0" marR="0" marT="0" marB="0" anchor="ctr" horzOverflow="overflow">
                    <a:lnT w="12700" cap="flat" cmpd="sng" algn="ctr">
                      <a:solidFill>
                        <a:srgbClr val="B70D18"/>
                      </a:solidFill>
                      <a:prstDash val="solid"/>
                      <a:round/>
                    </a:lnT>
                  </a:tcPr>
                </a:tc>
                <a:tc gridSpan="2">
                  <a:txBody>
                    <a:bodyPr/>
                    <a:lstStyle/>
                    <a:p>
                      <a:pPr marL="90488" marR="0" lvl="0" indent="0" algn="ctr" defTabSz="914400" rtl="0" eaLnBrk="0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FontTx/>
                        <a:buNone/>
                        <a:defRPr/>
                      </a:pPr>
                      <a:r>
                        <a:rPr kumimoji="0" lang="ru-RU" sz="1200" u="none" strike="noStrike" kern="1200" cap="none" normalizeH="0" baseline="0">
                          <a:effectLst/>
                          <a:latin typeface="+mj-lt"/>
                        </a:rPr>
                        <a:t>Дееспособное физическое лицо от 18 лет на момент заключения Договора страхования</a:t>
                      </a:r>
                      <a:endParaRPr kumimoji="0" lang="ru-RU" sz="1200" u="none" strike="noStrike" cap="none" normalizeH="0" baseline="0">
                        <a:solidFill>
                          <a:srgbClr val="323232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ctr" horzOverflow="overflow">
                    <a:lnT w="12700" cap="flat" cmpd="sng" algn="ctr">
                      <a:solidFill>
                        <a:srgbClr val="B70D18"/>
                      </a:solidFill>
                      <a:prstDash val="solid"/>
                      <a:round/>
                    </a:lnT>
                  </a:tcPr>
                </a:tc>
                <a:tc hMerge="1">
                  <a:txBody>
                    <a:bodyPr/>
                    <a:lstStyle/>
                    <a:p>
                      <a:pPr lvl="0">
                        <a:defRPr/>
                      </a:pPr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6900">
                <a:tc>
                  <a:txBody>
                    <a:bodyPr/>
                    <a:lstStyle/>
                    <a:p>
                      <a:pPr marL="92075" marR="0" lvl="0" indent="0" algn="l" defTabSz="914400" rtl="0" eaLnBrk="0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FontTx/>
                        <a:buNone/>
                        <a:defRPr/>
                      </a:pPr>
                      <a:r>
                        <a:rPr kumimoji="0" lang="ru-RU" sz="1400" u="none" strike="noStrike" kern="1200" cap="none" normalizeH="0" baseline="0">
                          <a:effectLst/>
                          <a:latin typeface="+mj-lt"/>
                        </a:rPr>
                        <a:t>Застрахованный</a:t>
                      </a:r>
                      <a:endParaRPr kumimoji="0" lang="ru-RU" sz="1400" b="1" u="none" strike="noStrike" kern="1200" cap="none" normalizeH="0" baseline="0">
                        <a:solidFill>
                          <a:srgbClr val="323232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0" marR="0" marT="0" marB="0" anchor="ctr" horzOverflow="overflow"/>
                </a:tc>
                <a:tc gridSpan="2">
                  <a:txBody>
                    <a:bodyPr/>
                    <a:lstStyle/>
                    <a:p>
                      <a:pPr marL="0" marR="0" lvl="0" indent="90488" algn="ctr" defTabSz="914400" rtl="0" eaLnBrk="0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Tx/>
                        <a:buFontTx/>
                        <a:buNone/>
                        <a:defRPr/>
                      </a:pPr>
                      <a:r>
                        <a:rPr kumimoji="0" lang="ru-RU" sz="1200" u="none" strike="noStrike" kern="1200" cap="none" normalizeH="0" baseline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Физическое лицо не менее 18 лет и не более 75 лет на момент заключения Договора страхования </a:t>
                      </a:r>
                      <a:endParaRPr kumimoji="0" lang="ru-RU" sz="1200" u="none" strike="noStrike" kern="1200" cap="none" normalizeH="0" baseline="0">
                        <a:solidFill>
                          <a:schemeClr val="dk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0" marR="0" marT="0" marB="0" anchor="ctr" horzOverflow="overflow"/>
                </a:tc>
                <a:tc hMerge="1">
                  <a:txBody>
                    <a:bodyPr/>
                    <a:lstStyle/>
                    <a:p>
                      <a:pPr lvl="0">
                        <a:defRPr/>
                      </a:pPr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97959">
                <a:tc>
                  <a:txBody>
                    <a:bodyPr/>
                    <a:lstStyle/>
                    <a:p>
                      <a:pPr marL="92075" marR="0" lvl="0" indent="0" algn="l" defTabSz="914400" rtl="0" eaLnBrk="0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FontTx/>
                        <a:buNone/>
                        <a:defRPr/>
                      </a:pPr>
                      <a:r>
                        <a:rPr kumimoji="0" lang="ru-RU" sz="1400" u="none" strike="noStrike" cap="none" normalizeH="0" baseline="0">
                          <a:effectLst/>
                          <a:latin typeface="+mj-lt"/>
                        </a:rPr>
                        <a:t>Валюта</a:t>
                      </a:r>
                      <a:endParaRPr kumimoji="0" lang="ru-RU" sz="1400" b="1" i="0" u="none" strike="noStrike" cap="none" normalizeH="0" baseline="0">
                        <a:solidFill>
                          <a:srgbClr val="323232"/>
                        </a:solidFill>
                        <a:effectLst/>
                        <a:latin typeface="+mj-lt"/>
                        <a:cs typeface="Arial"/>
                      </a:endParaRPr>
                    </a:p>
                  </a:txBody>
                  <a:tcPr marL="0" marR="0" marT="0" marB="0" anchor="ctr" horzOverflow="overflow"/>
                </a:tc>
                <a:tc gridSpan="2">
                  <a:txBody>
                    <a:bodyPr/>
                    <a:lstStyle/>
                    <a:p>
                      <a:pPr marL="0" marR="0" lvl="0" indent="90488" algn="ctr" defTabSz="914400" rtl="0" eaLnBrk="0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FontTx/>
                        <a:buNone/>
                        <a:defRPr/>
                      </a:pPr>
                      <a:r>
                        <a:rPr kumimoji="0" lang="ru-RU" sz="1200" u="none" strike="noStrike" cap="none" normalizeH="0" baseline="0" dirty="0">
                          <a:effectLst/>
                          <a:latin typeface="+mj-lt"/>
                        </a:rPr>
                        <a:t>Рубли РФ</a:t>
                      </a:r>
                      <a:endParaRPr kumimoji="0" lang="ru-RU" sz="1200" b="0" i="0" u="none" strike="noStrike" cap="none" normalizeH="0" baseline="0" dirty="0">
                        <a:solidFill>
                          <a:srgbClr val="323232"/>
                        </a:solidFill>
                        <a:effectLst/>
                        <a:latin typeface="+mj-lt"/>
                        <a:cs typeface="Arial"/>
                      </a:endParaRPr>
                    </a:p>
                  </a:txBody>
                  <a:tcPr marL="0" marR="0" marT="0" marB="0" anchor="ctr" horzOverflow="overflow"/>
                </a:tc>
                <a:tc hMerge="1">
                  <a:txBody>
                    <a:bodyPr/>
                    <a:lstStyle/>
                    <a:p>
                      <a:pPr lvl="0">
                        <a:defRPr/>
                      </a:pPr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57003">
                <a:tc>
                  <a:txBody>
                    <a:bodyPr/>
                    <a:lstStyle/>
                    <a:p>
                      <a:pPr marL="92075" marR="0" lvl="0" indent="0" algn="l" defTabSz="914400" rtl="0" eaLnBrk="0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FontTx/>
                        <a:buNone/>
                        <a:defRPr/>
                      </a:pPr>
                      <a:r>
                        <a:rPr kumimoji="0" lang="ru-RU" sz="1400" u="none" strike="noStrike" kern="1200" cap="none" normalizeH="0" baseline="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Доходность (при Дожитии)</a:t>
                      </a:r>
                      <a:endParaRPr kumimoji="0" lang="ru-RU" sz="1400" b="1" i="0" u="none" strike="noStrike" cap="none" normalizeH="0" baseline="0" dirty="0">
                        <a:solidFill>
                          <a:srgbClr val="323232"/>
                        </a:solidFill>
                        <a:effectLst/>
                        <a:latin typeface="+mj-lt"/>
                        <a:cs typeface="Arial"/>
                      </a:endParaRP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90488" algn="ctr" defTabSz="914400" rtl="0" eaLnBrk="0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FontTx/>
                        <a:buNone/>
                        <a:defRPr/>
                      </a:pPr>
                      <a:r>
                        <a:rPr kumimoji="0" lang="ru-RU" sz="1200" b="0" i="0" u="none" strike="noStrike" cap="none" normalizeH="0" baseline="0" dirty="0">
                          <a:solidFill>
                            <a:srgbClr val="323232"/>
                          </a:solidFill>
                          <a:effectLst/>
                          <a:latin typeface="+mj-lt"/>
                          <a:cs typeface="Arial"/>
                        </a:rPr>
                        <a:t>30</a:t>
                      </a:r>
                      <a:r>
                        <a:rPr kumimoji="0" lang="en-US" altLang="ru-RU" sz="1200" b="0" i="0" u="none" strike="noStrike" cap="none" normalizeH="0" baseline="0" dirty="0">
                          <a:solidFill>
                            <a:srgbClr val="323232"/>
                          </a:solidFill>
                          <a:effectLst/>
                          <a:latin typeface="+mj-lt"/>
                          <a:cs typeface="Arial"/>
                        </a:rPr>
                        <a:t>,5</a:t>
                      </a:r>
                      <a:r>
                        <a:rPr kumimoji="0" lang="ru-RU" sz="1200" b="0" i="0" u="none" strike="noStrike" cap="none" normalizeH="0" baseline="0" dirty="0">
                          <a:solidFill>
                            <a:srgbClr val="323232"/>
                          </a:solidFill>
                          <a:effectLst/>
                          <a:latin typeface="+mj-lt"/>
                          <a:cs typeface="Arial"/>
                        </a:rPr>
                        <a:t>%* годовых на каждый взнос </a:t>
                      </a:r>
                      <a:endParaRPr kumimoji="0" lang="ru-RU" sz="1200" b="0" i="0" u="none" strike="noStrike" cap="none" normalizeH="0" baseline="0" dirty="0">
                        <a:solidFill>
                          <a:srgbClr val="323232"/>
                        </a:solidFill>
                        <a:latin typeface="+mj-lt"/>
                        <a:cs typeface="Arial"/>
                      </a:endParaRP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90488" algn="ctr" defTabSz="914400" rtl="0" eaLnBrk="0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FontTx/>
                        <a:buNone/>
                        <a:defRPr/>
                      </a:pPr>
                      <a:r>
                        <a:rPr kumimoji="0" lang="en-US" altLang="ru-RU" sz="1200" b="0" i="0" u="none" strike="noStrike" kern="1200" cap="none" normalizeH="0" baseline="0">
                          <a:solidFill>
                            <a:srgbClr val="323232"/>
                          </a:solidFill>
                          <a:effectLst/>
                          <a:latin typeface="+mn-lt"/>
                          <a:ea typeface="+mn-ea"/>
                          <a:cs typeface="Arial"/>
                        </a:rPr>
                        <a:t>51</a:t>
                      </a:r>
                      <a:r>
                        <a:rPr kumimoji="0" lang="ru-RU" sz="1200" b="0" i="0" u="none" strike="noStrike" kern="1200" cap="none" normalizeH="0" baseline="0">
                          <a:solidFill>
                            <a:srgbClr val="323232"/>
                          </a:solidFill>
                          <a:effectLst/>
                          <a:latin typeface="+mn-lt"/>
                          <a:ea typeface="+mn-ea"/>
                          <a:cs typeface="Arial"/>
                        </a:rPr>
                        <a:t>%* годовых на каждый взнос </a:t>
                      </a:r>
                      <a:endParaRPr kumimoji="0" lang="ru-RU" sz="1200" b="0" i="0" u="none" strike="noStrike" kern="1200" cap="none" normalizeH="0" baseline="0">
                        <a:solidFill>
                          <a:srgbClr val="323232"/>
                        </a:solidFill>
                        <a:latin typeface="+mn-lt"/>
                        <a:ea typeface="+mn-ea"/>
                        <a:cs typeface="Arial"/>
                      </a:endParaRPr>
                    </a:p>
                  </a:txBody>
                  <a:tcPr marL="0" marR="0" marT="0" marB="0" anchor="ctr" horzOverflow="overflow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60040">
                <a:tc>
                  <a:txBody>
                    <a:bodyPr/>
                    <a:lstStyle/>
                    <a:p>
                      <a:pPr marL="92075" marR="0" lvl="0" indent="0" algn="l" defTabSz="914400" rtl="0" eaLnBrk="0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FontTx/>
                        <a:buNone/>
                        <a:defRPr/>
                      </a:pPr>
                      <a:r>
                        <a:rPr kumimoji="0" lang="ru-RU" sz="1400" u="none" strike="noStrike" kern="1200" cap="none" normalizeH="0" baseline="0">
                          <a:effectLst/>
                          <a:latin typeface="+mj-lt"/>
                        </a:rPr>
                        <a:t>Срок действия договора</a:t>
                      </a:r>
                      <a:endParaRPr kumimoji="0" lang="ru-RU" sz="1400" b="1" i="0" u="none" strike="noStrike" kern="1200" cap="none" normalizeH="0" baseline="0">
                        <a:solidFill>
                          <a:srgbClr val="323232"/>
                        </a:solidFill>
                        <a:effectLst/>
                        <a:latin typeface="+mj-lt"/>
                        <a:ea typeface="+mn-ea"/>
                        <a:cs typeface="Arial"/>
                      </a:endParaRP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90488" algn="ctr" defTabSz="914400" rtl="0" eaLnBrk="0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Tx/>
                        <a:buFontTx/>
                        <a:buNone/>
                        <a:defRPr/>
                      </a:pPr>
                      <a:r>
                        <a:rPr kumimoji="0" lang="ru-RU" sz="1200" u="none" strike="noStrike" cap="none" normalizeH="0" baseline="0">
                          <a:solidFill>
                            <a:schemeClr val="dk1"/>
                          </a:solidFill>
                          <a:effectLst/>
                          <a:latin typeface="+mj-lt"/>
                        </a:rPr>
                        <a:t> 3 года</a:t>
                      </a:r>
                      <a:endParaRPr kumimoji="0" lang="ru-RU" sz="1200" u="none" strike="noStrike" cap="none" normalizeH="0" baseline="0">
                        <a:solidFill>
                          <a:srgbClr val="323232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90488" algn="ctr" defTabSz="914400" rtl="0" eaLnBrk="0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Tx/>
                        <a:buFontTx/>
                        <a:buNone/>
                        <a:defRPr/>
                      </a:pPr>
                      <a:r>
                        <a:rPr kumimoji="0" lang="ru-RU" sz="1200" u="none" strike="noStrike" cap="none" normalizeH="0" baseline="0">
                          <a:solidFill>
                            <a:srgbClr val="323232"/>
                          </a:solidFill>
                          <a:effectLst/>
                          <a:latin typeface="+mj-lt"/>
                        </a:rPr>
                        <a:t>5 лет</a:t>
                      </a:r>
                      <a:endParaRPr kumimoji="0" lang="ru-RU" sz="1200" u="none" strike="noStrike" cap="none" normalizeH="0" baseline="0">
                        <a:solidFill>
                          <a:srgbClr val="323232"/>
                        </a:solidFill>
                        <a:latin typeface="+mj-lt"/>
                      </a:endParaRPr>
                    </a:p>
                  </a:txBody>
                  <a:tcPr marL="0" marR="0" marT="0" marB="0" anchor="ctr" horzOverflow="overflow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97959">
                <a:tc>
                  <a:txBody>
                    <a:bodyPr/>
                    <a:lstStyle/>
                    <a:p>
                      <a:pPr marL="92075" marR="0" lvl="0" indent="0" algn="l" defTabSz="914400" rtl="0" eaLnBrk="0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FontTx/>
                        <a:buNone/>
                        <a:defRPr/>
                      </a:pPr>
                      <a:r>
                        <a:rPr kumimoji="0" lang="ru-RU" sz="1400" u="none" strike="noStrike" kern="1200" cap="none" normalizeH="0" baseline="0">
                          <a:effectLst/>
                          <a:latin typeface="+mj-lt"/>
                        </a:rPr>
                        <a:t>Минимальный взнос</a:t>
                      </a:r>
                      <a:endParaRPr kumimoji="0" lang="ru-RU" sz="1400" b="1" i="0" u="none" strike="noStrike" kern="1200" cap="none" normalizeH="0" baseline="0">
                        <a:solidFill>
                          <a:srgbClr val="323232"/>
                        </a:solidFill>
                        <a:effectLst/>
                        <a:latin typeface="+mj-lt"/>
                        <a:ea typeface="+mn-ea"/>
                        <a:cs typeface="Arial"/>
                      </a:endParaRPr>
                    </a:p>
                  </a:txBody>
                  <a:tcPr marL="0" marR="0" marT="0" marB="0" anchor="ctr" horzOverflow="overflow"/>
                </a:tc>
                <a:tc gridSpan="2">
                  <a:txBody>
                    <a:bodyPr/>
                    <a:lstStyle/>
                    <a:p>
                      <a:pPr marL="0" marR="0" lvl="0" indent="90488" algn="ctr" defTabSz="914400" rtl="0" eaLnBrk="0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FontTx/>
                        <a:buNone/>
                        <a:defRPr/>
                      </a:pPr>
                      <a:r>
                        <a:rPr kumimoji="0" lang="ru-RU" sz="1200" u="none" strike="noStrike" kern="1200" cap="none" normalizeH="0" baseline="0">
                          <a:effectLst/>
                          <a:latin typeface="+mj-lt"/>
                        </a:rPr>
                        <a:t>50 000 рублей</a:t>
                      </a:r>
                      <a:endParaRPr kumimoji="0" lang="ru-RU" sz="1200" b="0" i="0" u="none" strike="sngStrike" kern="1200" cap="none" normalizeH="0" baseline="0">
                        <a:solidFill>
                          <a:srgbClr val="323232"/>
                        </a:solidFill>
                        <a:effectLst/>
                        <a:latin typeface="+mj-lt"/>
                        <a:ea typeface="+mn-ea"/>
                        <a:cs typeface="Arial"/>
                      </a:endParaRPr>
                    </a:p>
                  </a:txBody>
                  <a:tcPr marL="0" marR="0" marT="0" marB="0" anchor="ctr" horzOverflow="overflow"/>
                </a:tc>
                <a:tc hMerge="1">
                  <a:txBody>
                    <a:bodyPr/>
                    <a:lstStyle/>
                    <a:p>
                      <a:pPr lvl="0">
                        <a:defRPr/>
                      </a:pPr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97959">
                <a:tc>
                  <a:txBody>
                    <a:bodyPr/>
                    <a:lstStyle/>
                    <a:p>
                      <a:pPr marL="92075" marR="0" lvl="0" indent="0" algn="l" defTabSz="914400" rtl="0" eaLnBrk="0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FontTx/>
                        <a:buNone/>
                        <a:defRPr/>
                      </a:pPr>
                      <a:r>
                        <a:rPr kumimoji="0" lang="ru-RU" sz="1400" u="none" strike="noStrike" cap="none" normalizeH="0" baseline="0">
                          <a:effectLst/>
                          <a:latin typeface="+mj-lt"/>
                        </a:rPr>
                        <a:t>Порядок оплаты</a:t>
                      </a:r>
                      <a:endParaRPr kumimoji="0" lang="ru-RU" sz="1400" b="1" i="0" u="none" strike="noStrike" cap="none" normalizeH="0" baseline="0">
                        <a:solidFill>
                          <a:srgbClr val="323232"/>
                        </a:solidFill>
                        <a:effectLst/>
                        <a:latin typeface="+mj-lt"/>
                        <a:cs typeface="Arial"/>
                      </a:endParaRPr>
                    </a:p>
                  </a:txBody>
                  <a:tcPr marL="0" marR="0" marT="0" marB="0" anchor="ctr" horzOverflow="overflow"/>
                </a:tc>
                <a:tc gridSpan="2">
                  <a:txBody>
                    <a:bodyPr/>
                    <a:lstStyle/>
                    <a:p>
                      <a:pPr marL="0" marR="0" lvl="0" indent="90488" algn="ctr" defTabSz="914400" rtl="0" eaLnBrk="0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FontTx/>
                        <a:buNone/>
                        <a:defRPr/>
                      </a:pPr>
                      <a:r>
                        <a:rPr kumimoji="0" lang="ru-RU" sz="1200" u="none" strike="noStrike" cap="none" normalizeH="0" baseline="0" dirty="0">
                          <a:effectLst/>
                          <a:latin typeface="+mj-lt"/>
                        </a:rPr>
                        <a:t>Ежегодно равными взносами</a:t>
                      </a:r>
                      <a:endParaRPr kumimoji="0" lang="ru-RU" sz="1200" b="0" i="0" u="none" strike="noStrike" cap="none" normalizeH="0" baseline="0" dirty="0">
                        <a:solidFill>
                          <a:srgbClr val="323232"/>
                        </a:solidFill>
                        <a:effectLst/>
                        <a:latin typeface="+mj-lt"/>
                        <a:cs typeface="Arial"/>
                      </a:endParaRPr>
                    </a:p>
                  </a:txBody>
                  <a:tcPr marL="0" marR="0" marT="0" marB="0" anchor="ctr" horzOverflow="overflow"/>
                </a:tc>
                <a:tc hMerge="1">
                  <a:txBody>
                    <a:bodyPr/>
                    <a:lstStyle/>
                    <a:p>
                      <a:pPr lvl="0">
                        <a:defRPr/>
                      </a:pPr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878309">
                <a:tc>
                  <a:txBody>
                    <a:bodyPr/>
                    <a:lstStyle/>
                    <a:p>
                      <a:pPr marL="92075" marR="0" lvl="0" indent="0" algn="l" defTabSz="914400" rtl="0" eaLnBrk="0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FontTx/>
                        <a:buNone/>
                        <a:defRPr/>
                      </a:pPr>
                      <a:r>
                        <a:rPr kumimoji="0" lang="ru-RU" sz="1400" u="none" strike="noStrike" cap="none" normalizeH="0" baseline="0">
                          <a:effectLst/>
                          <a:latin typeface="+mj-lt"/>
                        </a:rPr>
                        <a:t>Риски и выплаты</a:t>
                      </a:r>
                      <a:endParaRPr kumimoji="0" lang="ru-RU" sz="1400" b="1" i="0" u="none" strike="noStrike" cap="none" normalizeH="0" baseline="0">
                        <a:solidFill>
                          <a:srgbClr val="323232"/>
                        </a:solidFill>
                        <a:effectLst/>
                        <a:latin typeface="+mj-lt"/>
                        <a:cs typeface="Arial"/>
                      </a:endParaRPr>
                    </a:p>
                  </a:txBody>
                  <a:tcPr marL="0" marR="0" marT="0" marB="0" horzOverflow="overflow"/>
                </a:tc>
                <a:tc gridSpan="2">
                  <a:txBody>
                    <a:bodyPr/>
                    <a:lstStyle/>
                    <a:p>
                      <a:pPr marL="261938" marR="0" lvl="0" indent="-171450" algn="l" defTabSz="914400" rtl="0" eaLnBrk="0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Tx/>
                        <a:buFont typeface="Wingdings"/>
                        <a:buChar char="§"/>
                        <a:defRPr/>
                      </a:pPr>
                      <a:r>
                        <a:rPr kumimoji="0" lang="ru-RU" sz="1200" u="none" strike="noStrike" kern="1200" cap="none" normalizeH="0" baseline="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Дожитие – 100% страховой суммы, установленной по риску «Дожитие Застрахованного» (при Дожитии выплачивается сумма страховой премии вместе с фиксированным доходом за весь срок действия договора);</a:t>
                      </a:r>
                    </a:p>
                    <a:p>
                      <a:pPr marL="261938" marR="0" lvl="0" indent="-171450" algn="l" defTabSz="914400" rtl="0" eaLnBrk="0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Tx/>
                        <a:buFont typeface="Wingdings"/>
                        <a:buChar char="§"/>
                        <a:defRPr/>
                      </a:pPr>
                      <a:r>
                        <a:rPr kumimoji="0" lang="ru-RU" sz="1200" u="none" strike="noStrike" kern="1200" cap="none" normalizeH="0" baseline="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Смерть от ЛП – сумма страховой премии, уплаченной по Договору страхования на дату наступления страхового случая.</a:t>
                      </a:r>
                    </a:p>
                  </a:txBody>
                  <a:tcPr marL="0" marR="0" marT="0" marB="0" anchor="ctr" horzOverflow="overflow"/>
                </a:tc>
                <a:tc hMerge="1">
                  <a:txBody>
                    <a:bodyPr/>
                    <a:lstStyle/>
                    <a:p>
                      <a:pPr lvl="0">
                        <a:defRPr/>
                      </a:pPr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5" name="Номер слайда 3"/>
          <p:cNvSpPr>
            <a:spLocks noGrp="1"/>
          </p:cNvSpPr>
          <p:nvPr>
            <p:ph type="sldNum" sz="quarter" idx="4294967295"/>
          </p:nvPr>
        </p:nvSpPr>
        <p:spPr>
          <a:xfrm>
            <a:off x="8164478" y="6572821"/>
            <a:ext cx="719138" cy="216599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anchor="t" anchorCtr="0">
            <a:prstTxWarp prst="textNoShape">
              <a:avLst/>
            </a:prstTxWarp>
            <a:spAutoFit/>
          </a:bodyPr>
          <a:lstStyle/>
          <a:p>
            <a:pPr>
              <a:spcBef>
                <a:spcPct val="20000"/>
              </a:spcBef>
              <a:spcAft>
                <a:spcPct val="0"/>
              </a:spcAft>
              <a:buClr>
                <a:srgbClr val="B70D18"/>
              </a:buClr>
              <a:buSzPct val="90000"/>
              <a:buFont typeface="Wingdings"/>
              <a:buNone/>
              <a:defRPr/>
            </a:pPr>
            <a:fld id="{00F11FE4-8E33-4FB2-87A2-C9DFC016509D}" type="slidenum">
              <a:rPr kumimoji="1" lang="en-US" altLang="ru-RU"/>
              <a:pPr>
                <a:spcBef>
                  <a:spcPct val="20000"/>
                </a:spcBef>
                <a:spcAft>
                  <a:spcPct val="0"/>
                </a:spcAft>
                <a:buClr>
                  <a:srgbClr val="B70D18"/>
                </a:buClr>
                <a:buSzPct val="90000"/>
                <a:buFont typeface="Wingdings"/>
                <a:buNone/>
                <a:defRPr/>
              </a:pPr>
              <a:t>6</a:t>
            </a:fld>
            <a:endParaRPr kumimoji="1" lang="en-US" alt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239492" y="6165304"/>
            <a:ext cx="8594688" cy="528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defRPr/>
            </a:pPr>
            <a:r>
              <a:rPr lang="ru-RU" altLang="ru-RU" sz="1100">
                <a:solidFill>
                  <a:srgbClr val="000000">
                    <a:lumMod val="75000"/>
                    <a:lumOff val="25000"/>
                  </a:srgbClr>
                </a:solidFill>
                <a:latin typeface="+mj-lt"/>
                <a:ea typeface="MS PGothic"/>
                <a:cs typeface="Tahoma"/>
              </a:rPr>
              <a:t>* % </a:t>
            </a:r>
            <a:r>
              <a:rPr lang="ru-RU" altLang="ru-RU" sz="1400" i="1">
                <a:solidFill>
                  <a:srgbClr val="000000">
                    <a:lumMod val="75000"/>
                    <a:lumOff val="25000"/>
                  </a:srgbClr>
                </a:solidFill>
                <a:latin typeface="+mj-lt"/>
                <a:ea typeface="MS PGothic"/>
                <a:cs typeface="Tahoma"/>
              </a:rPr>
              <a:t>Актуален на </a:t>
            </a:r>
            <a:r>
              <a:rPr lang="ru-RU" altLang="en-US" sz="1400" i="1">
                <a:solidFill>
                  <a:srgbClr val="000000">
                    <a:lumMod val="75000"/>
                    <a:lumOff val="25000"/>
                  </a:srgbClr>
                </a:solidFill>
                <a:latin typeface="+mj-lt"/>
                <a:ea typeface="MS PGothic"/>
                <a:cs typeface="Tahoma"/>
              </a:rPr>
              <a:t>октябрь</a:t>
            </a:r>
            <a:r>
              <a:rPr lang="ru-RU" altLang="ru-RU" sz="1400" i="1">
                <a:solidFill>
                  <a:srgbClr val="000000">
                    <a:lumMod val="75000"/>
                    <a:lumOff val="25000"/>
                  </a:srgbClr>
                </a:solidFill>
                <a:latin typeface="+mj-lt"/>
                <a:ea typeface="MS PGothic"/>
                <a:cs typeface="Tahoma"/>
              </a:rPr>
              <a:t> 2024 г., подлежит периодическому пересмотру компанией и зависит от ставки ЦБ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/>
    </mc:Choice>
    <mc:Fallback xmlns:dsp="http://schemas.microsoft.com/office/drawing/2008/diagram" xmlns:dgm="http://schemas.openxmlformats.org/drawingml/2006/diagram" xmlns:c="http://schemas.openxmlformats.org/drawingml/2006/chart" xmlns="">
      <p:transition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9492" y="348487"/>
            <a:ext cx="7788892" cy="848265"/>
          </a:xfrm>
          <a:noFill/>
        </p:spPr>
        <p:txBody>
          <a:bodyPr vert="horz" lIns="0" tIns="0" rIns="0" bIns="0" anchor="ctr">
            <a:noAutofit/>
          </a:bodyPr>
          <a:lstStyle/>
          <a:p>
            <a:pPr lvl="0">
              <a:defRPr/>
            </a:pPr>
            <a:r>
              <a:rPr lang="ru-RU" sz="2000"/>
              <a:t>ПРИМЕР РАБОТЫ ПРОГРАММЫ «КОМПЛЕКСНАЯ ГАРАНТИЯ ДРАЙВ» 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4294967295"/>
          </p:nvPr>
        </p:nvSpPr>
        <p:spPr>
          <a:xfrm>
            <a:off x="8164478" y="6572821"/>
            <a:ext cx="719138" cy="216599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anchor="t" anchorCtr="0">
            <a:prstTxWarp prst="textNoShape">
              <a:avLst/>
            </a:prstTxWarp>
            <a:spAutoFit/>
          </a:bodyPr>
          <a:lstStyle/>
          <a:p>
            <a:pPr>
              <a:spcBef>
                <a:spcPct val="20000"/>
              </a:spcBef>
              <a:spcAft>
                <a:spcPct val="0"/>
              </a:spcAft>
              <a:buClr>
                <a:srgbClr val="B70D18"/>
              </a:buClr>
              <a:buSzPct val="90000"/>
              <a:buFont typeface="Wingdings"/>
              <a:buNone/>
              <a:defRPr/>
            </a:pPr>
            <a:fld id="{00F11FE4-8E33-4FB2-87A2-C9DFC016509D}" type="slidenum">
              <a:rPr kumimoji="1" lang="en-US" altLang="ru-RU"/>
              <a:pPr>
                <a:spcBef>
                  <a:spcPct val="20000"/>
                </a:spcBef>
                <a:spcAft>
                  <a:spcPct val="0"/>
                </a:spcAft>
                <a:buClr>
                  <a:srgbClr val="B70D18"/>
                </a:buClr>
                <a:buSzPct val="90000"/>
                <a:buFont typeface="Wingdings"/>
                <a:buNone/>
                <a:defRPr/>
              </a:pPr>
              <a:t>7</a:t>
            </a:fld>
            <a:endParaRPr kumimoji="1" lang="en-US" altLang="ru-RU"/>
          </a:p>
        </p:txBody>
      </p:sp>
      <p:sp>
        <p:nvSpPr>
          <p:cNvPr id="9" name="object 20"/>
          <p:cNvSpPr txBox="1"/>
          <p:nvPr/>
        </p:nvSpPr>
        <p:spPr>
          <a:xfrm>
            <a:off x="224628" y="5733256"/>
            <a:ext cx="8651786" cy="810418"/>
          </a:xfrm>
          <a:prstGeom prst="rect">
            <a:avLst/>
          </a:prstGeom>
        </p:spPr>
        <p:txBody>
          <a:bodyPr vert="horz" wrap="square" lIns="0" tIns="0" rIns="0" bIns="0">
            <a:spAutoFit/>
          </a:bodyPr>
          <a:lstStyle/>
          <a:p>
            <a:pPr marL="5334" defTabSz="345035" hangingPunct="0">
              <a:lnSpc>
                <a:spcPct val="150000"/>
              </a:lnSpc>
              <a:defRPr/>
            </a:pPr>
            <a:r>
              <a:rPr lang="ru-RU" sz="900" b="0" i="1" kern="0" spc="4">
                <a:solidFill>
                  <a:srgbClr val="000000"/>
                </a:solidFill>
                <a:latin typeface="+mj-lt"/>
                <a:ea typeface="Verdana"/>
                <a:cs typeface="Calibri"/>
                <a:sym typeface="Helvetica Neue"/>
              </a:rPr>
              <a:t>* </a:t>
            </a:r>
            <a:r>
              <a:rPr lang="ru-RU" sz="1200" i="1">
                <a:solidFill>
                  <a:srgbClr val="000000">
                    <a:lumMod val="75000"/>
                    <a:lumOff val="25000"/>
                  </a:srgbClr>
                </a:solidFill>
                <a:latin typeface="+mj-lt"/>
                <a:ea typeface="MS PGothic"/>
                <a:cs typeface="Tahoma"/>
                <a:sym typeface="Helvetica Neue"/>
              </a:rPr>
              <a:t>В соответствии со ст. 219 НК РФ. Текущим законодательством предусмотрена максимальная сумма, на которую может быть уменьшена налоговая база- 1</a:t>
            </a:r>
            <a:r>
              <a:rPr lang="en-US" sz="1200" i="1">
                <a:solidFill>
                  <a:srgbClr val="000000">
                    <a:lumMod val="75000"/>
                    <a:lumOff val="25000"/>
                  </a:srgbClr>
                </a:solidFill>
                <a:latin typeface="+mj-lt"/>
                <a:ea typeface="MS PGothic"/>
                <a:cs typeface="Tahoma"/>
                <a:sym typeface="Helvetica Neue"/>
              </a:rPr>
              <a:t>5</a:t>
            </a:r>
            <a:r>
              <a:rPr lang="ru-RU" sz="1200" i="1">
                <a:solidFill>
                  <a:srgbClr val="000000">
                    <a:lumMod val="75000"/>
                    <a:lumOff val="25000"/>
                  </a:srgbClr>
                </a:solidFill>
                <a:latin typeface="+mj-lt"/>
                <a:ea typeface="MS PGothic"/>
                <a:cs typeface="Tahoma"/>
                <a:sym typeface="Helvetica Neue"/>
              </a:rPr>
              <a:t>0 000 руб., т.е. сумма, которую может вернуть страхователь ежегодно по всем договорам страхования жизни составляет </a:t>
            </a:r>
            <a:r>
              <a:rPr lang="en-US" sz="1200" i="1">
                <a:solidFill>
                  <a:srgbClr val="000000">
                    <a:lumMod val="75000"/>
                    <a:lumOff val="25000"/>
                  </a:srgbClr>
                </a:solidFill>
                <a:latin typeface="+mj-lt"/>
                <a:ea typeface="MS PGothic"/>
                <a:cs typeface="Tahoma"/>
                <a:sym typeface="Helvetica Neue"/>
              </a:rPr>
              <a:t>19</a:t>
            </a:r>
            <a:r>
              <a:rPr lang="ru-RU" sz="1200" i="1">
                <a:solidFill>
                  <a:srgbClr val="000000">
                    <a:lumMod val="75000"/>
                    <a:lumOff val="25000"/>
                  </a:srgbClr>
                </a:solidFill>
                <a:latin typeface="+mj-lt"/>
                <a:ea typeface="MS PGothic"/>
                <a:cs typeface="Tahoma"/>
                <a:sym typeface="Helvetica Neue"/>
              </a:rPr>
              <a:t> </a:t>
            </a:r>
            <a:r>
              <a:rPr lang="en-US" sz="1200" i="1">
                <a:solidFill>
                  <a:srgbClr val="000000">
                    <a:lumMod val="75000"/>
                    <a:lumOff val="25000"/>
                  </a:srgbClr>
                </a:solidFill>
                <a:latin typeface="+mj-lt"/>
                <a:ea typeface="MS PGothic"/>
                <a:cs typeface="Tahoma"/>
                <a:sym typeface="Helvetica Neue"/>
              </a:rPr>
              <a:t>5</a:t>
            </a:r>
            <a:r>
              <a:rPr lang="ru-RU" sz="1200" i="1">
                <a:solidFill>
                  <a:srgbClr val="000000">
                    <a:lumMod val="75000"/>
                    <a:lumOff val="25000"/>
                  </a:srgbClr>
                </a:solidFill>
                <a:latin typeface="+mj-lt"/>
                <a:ea typeface="MS PGothic"/>
                <a:cs typeface="Tahoma"/>
                <a:sym typeface="Helvetica Neue"/>
              </a:rPr>
              <a:t>00 руб. </a:t>
            </a:r>
          </a:p>
        </p:txBody>
      </p:sp>
      <p:sp>
        <p:nvSpPr>
          <p:cNvPr id="10" name="object 3"/>
          <p:cNvSpPr txBox="1"/>
          <p:nvPr/>
        </p:nvSpPr>
        <p:spPr>
          <a:xfrm>
            <a:off x="202899" y="1362307"/>
            <a:ext cx="8651786" cy="653064"/>
          </a:xfrm>
          <a:prstGeom prst="rect">
            <a:avLst/>
          </a:prstGeom>
        </p:spPr>
        <p:txBody>
          <a:bodyPr vert="horz" wrap="square" lIns="0" tIns="6668" rIns="0" bIns="0">
            <a:spAutoFit/>
          </a:bodyPr>
          <a:lstStyle/>
          <a:p>
            <a:pPr>
              <a:spcBef>
                <a:spcPts val="52"/>
              </a:spcBef>
              <a:defRPr/>
            </a:pPr>
            <a:r>
              <a:rPr sz="1400">
                <a:latin typeface="+mj-lt"/>
                <a:ea typeface="Cambria"/>
                <a:sym typeface="Helvetica Neue"/>
              </a:rPr>
              <a:t>Клиент открыл программу страхования «Комплексная гарантия</a:t>
            </a:r>
            <a:r>
              <a:rPr lang="ru-RU" sz="1400">
                <a:latin typeface="+mj-lt"/>
                <a:ea typeface="Cambria"/>
                <a:sym typeface="Helvetica Neue"/>
              </a:rPr>
              <a:t> Драйв</a:t>
            </a:r>
            <a:r>
              <a:rPr sz="1400">
                <a:latin typeface="+mj-lt"/>
                <a:ea typeface="Cambria"/>
                <a:sym typeface="Helvetica Neue"/>
              </a:rPr>
              <a:t>»</a:t>
            </a:r>
            <a:r>
              <a:rPr lang="ru-RU" sz="1400">
                <a:latin typeface="+mj-lt"/>
                <a:ea typeface="Cambria"/>
                <a:sym typeface="Helvetica Neue"/>
              </a:rPr>
              <a:t> с ежегодным взносом </a:t>
            </a:r>
            <a:r>
              <a:rPr lang="ru-RU" sz="1400" b="1">
                <a:latin typeface="+mj-lt"/>
                <a:ea typeface="Cambria"/>
                <a:sym typeface="Helvetica Neue"/>
              </a:rPr>
              <a:t>150 000 ₽</a:t>
            </a:r>
            <a:r>
              <a:rPr lang="ru-RU" sz="1400">
                <a:latin typeface="+mj-lt"/>
                <a:ea typeface="Cambria"/>
                <a:sym typeface="Helvetica Neue"/>
              </a:rPr>
              <a:t>. Выплата по риску «Дожитие» (с учетом налогового вычета): </a:t>
            </a:r>
            <a:r>
              <a:rPr lang="ru-RU" sz="1400" b="1">
                <a:latin typeface="+mj-lt"/>
                <a:ea typeface="Cambria"/>
                <a:sym typeface="Helvetica Neue"/>
              </a:rPr>
              <a:t>1 2</a:t>
            </a:r>
            <a:r>
              <a:rPr lang="en-US" altLang="ru-RU" sz="1400" b="1">
                <a:latin typeface="+mj-lt"/>
                <a:ea typeface="Cambria"/>
                <a:sym typeface="Helvetica Neue"/>
              </a:rPr>
              <a:t>30</a:t>
            </a:r>
            <a:r>
              <a:rPr lang="ru-RU" altLang="en-US" sz="1400" b="1">
                <a:latin typeface="+mj-lt"/>
                <a:ea typeface="Cambria"/>
                <a:sym typeface="Helvetica Neue"/>
              </a:rPr>
              <a:t> </a:t>
            </a:r>
            <a:r>
              <a:rPr lang="en-US" altLang="ru-RU" sz="1400" b="1">
                <a:latin typeface="+mj-lt"/>
                <a:ea typeface="Cambria"/>
                <a:sym typeface="Helvetica Neue"/>
              </a:rPr>
              <a:t>000</a:t>
            </a:r>
            <a:r>
              <a:rPr lang="ru-RU" sz="1400" b="1">
                <a:latin typeface="+mj-lt"/>
                <a:ea typeface="Cambria"/>
                <a:sym typeface="Helvetica Neue"/>
              </a:rPr>
              <a:t> ₽ </a:t>
            </a:r>
            <a:r>
              <a:rPr lang="ru-RU" sz="1400">
                <a:latin typeface="+mj-lt"/>
                <a:ea typeface="Cambria"/>
                <a:sym typeface="Helvetica Neue"/>
              </a:rPr>
              <a:t>(сумма ежегодных взносов </a:t>
            </a:r>
            <a:r>
              <a:rPr lang="ru-RU" sz="1400" b="1">
                <a:latin typeface="+mj-lt"/>
                <a:ea typeface="Cambria"/>
                <a:sym typeface="Helvetica Neue"/>
              </a:rPr>
              <a:t>750 000 ₽ </a:t>
            </a:r>
            <a:r>
              <a:rPr lang="ru-RU" sz="1400">
                <a:latin typeface="+mj-lt"/>
                <a:ea typeface="Cambria"/>
                <a:sym typeface="Helvetica Neue"/>
              </a:rPr>
              <a:t>+ кешбэк от СК в размере </a:t>
            </a:r>
            <a:r>
              <a:rPr lang="en-US" altLang="ru-RU" sz="1400">
                <a:latin typeface="+mj-lt"/>
                <a:ea typeface="Cambria"/>
                <a:sym typeface="Helvetica Neue"/>
              </a:rPr>
              <a:t>51</a:t>
            </a:r>
            <a:r>
              <a:rPr lang="ru-RU" sz="1400">
                <a:latin typeface="+mj-lt"/>
                <a:ea typeface="Cambria"/>
                <a:sym typeface="Helvetica Neue"/>
              </a:rPr>
              <a:t>% </a:t>
            </a:r>
            <a:r>
              <a:rPr lang="ru-RU" sz="1400" b="1">
                <a:latin typeface="+mj-lt"/>
                <a:ea typeface="Cambria"/>
                <a:sym typeface="Helvetica Neue"/>
              </a:rPr>
              <a:t>3</a:t>
            </a:r>
            <a:r>
              <a:rPr lang="en-US" altLang="ru-RU" sz="1400" b="1">
                <a:latin typeface="+mj-lt"/>
                <a:ea typeface="Cambria"/>
                <a:sym typeface="Helvetica Neue"/>
              </a:rPr>
              <a:t>82</a:t>
            </a:r>
            <a:r>
              <a:rPr lang="ru-RU" altLang="en-US" sz="1400" b="1">
                <a:latin typeface="+mj-lt"/>
                <a:ea typeface="Cambria"/>
                <a:sym typeface="Helvetica Neue"/>
              </a:rPr>
              <a:t> </a:t>
            </a:r>
            <a:r>
              <a:rPr lang="en-US" altLang="ru-RU" sz="1400" b="1">
                <a:latin typeface="+mj-lt"/>
                <a:ea typeface="Cambria"/>
                <a:sym typeface="Helvetica Neue"/>
              </a:rPr>
              <a:t>500</a:t>
            </a:r>
            <a:r>
              <a:rPr lang="ru-RU" sz="1400" b="1">
                <a:latin typeface="+mj-lt"/>
                <a:ea typeface="Cambria"/>
                <a:sym typeface="Helvetica Neue"/>
              </a:rPr>
              <a:t> ₽ </a:t>
            </a:r>
            <a:r>
              <a:rPr lang="ru-RU" sz="1400">
                <a:latin typeface="+mj-lt"/>
                <a:ea typeface="Cambria"/>
                <a:sym typeface="Helvetica Neue"/>
              </a:rPr>
              <a:t>+ налоговый вычет* </a:t>
            </a:r>
            <a:r>
              <a:rPr lang="ru-RU" sz="1400" b="1">
                <a:latin typeface="+mj-lt"/>
                <a:ea typeface="Cambria"/>
                <a:sym typeface="Helvetica Neue"/>
              </a:rPr>
              <a:t>97 500 ₽</a:t>
            </a:r>
            <a:r>
              <a:rPr lang="ru-RU" sz="1400">
                <a:latin typeface="+mj-lt"/>
                <a:ea typeface="Cambria"/>
                <a:sym typeface="Helvetica Neue"/>
              </a:rPr>
              <a:t>) 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54887" y="3705501"/>
            <a:ext cx="1056636" cy="357087"/>
          </a:xfrm>
          <a:prstGeom prst="rect">
            <a:avLst/>
          </a:prstGeom>
          <a:solidFill>
            <a:srgbClr val="FFFFFF"/>
          </a:solidFill>
          <a:ln w="3175" cap="flat">
            <a:noFill/>
            <a:miter/>
          </a:ln>
          <a:effectLst/>
          <a:sp3d/>
        </p:spPr>
        <p:txBody>
          <a:bodyPr rot="0" vert="horz" wrap="square" lIns="28299" tIns="28299" rIns="28299" bIns="28299" anchor="ctr">
            <a:spAutoFit/>
          </a:bodyPr>
          <a:lstStyle/>
          <a:p>
            <a:pPr marL="0" marR="0" lvl="0" indent="0" algn="ctr" defTabSz="345035" eaLnBrk="1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FontTx/>
              <a:buNone/>
              <a:defRPr/>
            </a:pPr>
            <a:r>
              <a:rPr kumimoji="0" lang="ru-RU" sz="1000" b="1" i="0" u="none" strike="noStrike" kern="0" cap="none" spc="0" normalizeH="0" baseline="0">
                <a:solidFill>
                  <a:srgbClr val="000000"/>
                </a:solidFill>
                <a:effectLst/>
                <a:uLnTx/>
                <a:uFillTx/>
                <a:ea typeface="Cambria"/>
                <a:cs typeface="Verdana"/>
                <a:sym typeface="Helvetica Neue"/>
              </a:rPr>
              <a:t>Кешбэк от СК:</a:t>
            </a:r>
          </a:p>
          <a:p>
            <a:pPr marL="0" marR="0" lvl="0" indent="0" algn="ctr" defTabSz="345035" eaLnBrk="1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FontTx/>
              <a:buNone/>
              <a:defRPr/>
            </a:pPr>
            <a:r>
              <a:rPr kumimoji="0" lang="ru-RU" sz="1000" b="0" i="0" u="none" strike="noStrike" kern="0" cap="none" spc="0" normalizeH="0" baseline="0">
                <a:solidFill>
                  <a:srgbClr val="000000"/>
                </a:solidFill>
                <a:effectLst/>
                <a:uLnTx/>
                <a:uFillTx/>
                <a:ea typeface="Cambria"/>
                <a:cs typeface="Verdana"/>
                <a:sym typeface="Helvetica Neue"/>
              </a:rPr>
              <a:t> </a:t>
            </a:r>
            <a:r>
              <a:rPr lang="ru-RU" sz="1000" kern="0">
                <a:solidFill>
                  <a:srgbClr val="000000"/>
                </a:solidFill>
                <a:ea typeface="Cambria"/>
                <a:cs typeface="Verdana"/>
                <a:sym typeface="Helvetica Neue"/>
              </a:rPr>
              <a:t>7</a:t>
            </a:r>
            <a:r>
              <a:rPr kumimoji="0" lang="en-US" altLang="ru-RU" sz="1000" b="0" i="0" u="none" strike="noStrike" kern="0" cap="none" spc="0" normalizeH="0">
                <a:solidFill>
                  <a:srgbClr val="000000"/>
                </a:solidFill>
                <a:effectLst/>
                <a:uLnTx/>
                <a:uFillTx/>
                <a:ea typeface="Cambria"/>
                <a:cs typeface="Verdana"/>
                <a:sym typeface="Helvetica Neue"/>
              </a:rPr>
              <a:t>6</a:t>
            </a:r>
            <a:r>
              <a:rPr kumimoji="0" lang="ru-RU" altLang="en-US" sz="1000" b="0" i="0" u="none" strike="noStrike" kern="0" cap="none" spc="0" normalizeH="0">
                <a:solidFill>
                  <a:srgbClr val="000000"/>
                </a:solidFill>
                <a:effectLst/>
                <a:uLnTx/>
                <a:uFillTx/>
                <a:ea typeface="Cambria"/>
                <a:cs typeface="Verdana"/>
                <a:sym typeface="Helvetica Neue"/>
              </a:rPr>
              <a:t> </a:t>
            </a:r>
            <a:r>
              <a:rPr kumimoji="0" lang="en-US" altLang="ru-RU" sz="1000" b="0" i="0" u="none" strike="noStrike" kern="0" cap="none" spc="0" normalizeH="0">
                <a:solidFill>
                  <a:srgbClr val="000000"/>
                </a:solidFill>
                <a:effectLst/>
                <a:uLnTx/>
                <a:uFillTx/>
                <a:ea typeface="Cambria"/>
                <a:cs typeface="Verdana"/>
                <a:sym typeface="Helvetica Neue"/>
              </a:rPr>
              <a:t>500</a:t>
            </a:r>
            <a:r>
              <a:rPr kumimoji="0" lang="en-US" sz="1000" b="0" i="0" u="none" strike="noStrike" kern="0" cap="none" spc="0" normalizeH="0" baseline="0">
                <a:solidFill>
                  <a:srgbClr val="000000"/>
                </a:solidFill>
                <a:effectLst/>
                <a:uLnTx/>
                <a:uFillTx/>
                <a:ea typeface="Cambria"/>
                <a:cs typeface="Verdana"/>
                <a:sym typeface="Helvetica Neue"/>
              </a:rPr>
              <a:t> ₽</a:t>
            </a:r>
            <a:r>
              <a:rPr kumimoji="0" lang="ru-RU" sz="1000" b="0" i="0" u="none" strike="noStrike" kern="0" cap="none" spc="0" normalizeH="0" baseline="0">
                <a:solidFill>
                  <a:srgbClr val="000000"/>
                </a:solidFill>
                <a:effectLst/>
                <a:uLnTx/>
                <a:uFillTx/>
                <a:ea typeface="Cambria"/>
                <a:cs typeface="Verdana"/>
                <a:sym typeface="Helvetica Neue"/>
              </a:rPr>
              <a:t> 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47609" y="2425418"/>
            <a:ext cx="1012023" cy="395705"/>
          </a:xfrm>
          <a:prstGeom prst="rect">
            <a:avLst/>
          </a:prstGeom>
          <a:solidFill>
            <a:srgbClr val="FFFFFF"/>
          </a:solidFill>
          <a:ln w="3175" cap="flat">
            <a:noFill/>
            <a:miter/>
          </a:ln>
          <a:effectLst/>
          <a:sp3d/>
        </p:spPr>
        <p:txBody>
          <a:bodyPr rot="0" vert="horz" wrap="square" lIns="28299" tIns="28299" rIns="28299" bIns="28299" anchor="ctr">
            <a:spAutoFit/>
          </a:bodyPr>
          <a:lstStyle/>
          <a:p>
            <a:pPr marL="0" marR="0" lvl="0" indent="0" algn="ctr" defTabSz="345035" eaLnBrk="1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FontTx/>
              <a:buNone/>
              <a:defRPr/>
            </a:pPr>
            <a:r>
              <a:rPr kumimoji="0" lang="ru-RU" sz="1100" b="1" i="0" u="none" strike="noStrike" kern="0" cap="none" spc="0" normalizeH="0" baseline="0">
                <a:solidFill>
                  <a:srgbClr val="C00000"/>
                </a:solidFill>
                <a:effectLst/>
                <a:uLnTx/>
                <a:uFillTx/>
                <a:ea typeface="Verdana"/>
                <a:cs typeface="Calibri"/>
                <a:sym typeface="Helvetica Neue"/>
              </a:rPr>
              <a:t>Клиент вносит  1-й взнос</a:t>
            </a:r>
            <a:endParaRPr kumimoji="0" lang="ru-RU" sz="1100" b="1" i="0" u="none" strike="noStrike" kern="0" cap="none" spc="0" normalizeH="0" baseline="0">
              <a:solidFill>
                <a:srgbClr val="C00000"/>
              </a:solidFill>
              <a:ea typeface="Verdana"/>
              <a:cs typeface="Calibri"/>
              <a:sym typeface="Helvetica Neue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744487" y="2442369"/>
            <a:ext cx="999599" cy="395805"/>
          </a:xfrm>
          <a:prstGeom prst="rect">
            <a:avLst/>
          </a:prstGeom>
          <a:solidFill>
            <a:srgbClr val="FFFFFF"/>
          </a:solidFill>
          <a:ln w="3175" cap="flat">
            <a:noFill/>
            <a:miter/>
          </a:ln>
          <a:effectLst/>
          <a:sp3d/>
        </p:spPr>
        <p:txBody>
          <a:bodyPr rot="0" vert="horz" wrap="square" lIns="28299" tIns="28299" rIns="28299" bIns="28299" anchor="ctr">
            <a:spAutoFit/>
          </a:bodyPr>
          <a:lstStyle/>
          <a:p>
            <a:pPr marL="0" marR="0" lvl="0" indent="0" algn="ctr" defTabSz="345035" eaLnBrk="1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FontTx/>
              <a:buNone/>
              <a:defRPr/>
            </a:pPr>
            <a:r>
              <a:rPr kumimoji="0" lang="ru-RU" sz="1100" b="1" i="0" u="none" strike="noStrike" kern="0" cap="none" spc="0" normalizeH="0" baseline="0">
                <a:solidFill>
                  <a:srgbClr val="C00000"/>
                </a:solidFill>
                <a:effectLst/>
                <a:uLnTx/>
                <a:uFillTx/>
                <a:ea typeface="Verdana"/>
                <a:cs typeface="Calibri"/>
                <a:sym typeface="Helvetica Neue"/>
              </a:rPr>
              <a:t>Клиент вносит  2-й взнос</a:t>
            </a:r>
            <a:endParaRPr kumimoji="0" lang="ru-RU" sz="1100" b="1" i="0" u="none" strike="noStrike" kern="0" cap="none" spc="0" normalizeH="0" baseline="0">
              <a:solidFill>
                <a:srgbClr val="C00000"/>
              </a:solidFill>
              <a:ea typeface="Verdana"/>
              <a:cs typeface="Calibri"/>
              <a:sym typeface="Helvetica Neue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025896" y="2469123"/>
            <a:ext cx="1018202" cy="397626"/>
          </a:xfrm>
          <a:prstGeom prst="rect">
            <a:avLst/>
          </a:prstGeom>
          <a:solidFill>
            <a:srgbClr val="FFFFFF"/>
          </a:solidFill>
          <a:ln w="3175" cap="flat">
            <a:noFill/>
            <a:miter/>
          </a:ln>
          <a:effectLst/>
          <a:sp3d/>
        </p:spPr>
        <p:txBody>
          <a:bodyPr rot="0" vert="horz" wrap="square" lIns="28299" tIns="28299" rIns="28299" bIns="28299" anchor="ctr">
            <a:spAutoFit/>
          </a:bodyPr>
          <a:lstStyle/>
          <a:p>
            <a:pPr marL="0" marR="0" lvl="0" indent="0" algn="ctr" defTabSz="345035" eaLnBrk="1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FontTx/>
              <a:buNone/>
              <a:defRPr/>
            </a:pPr>
            <a:r>
              <a:rPr kumimoji="0" lang="ru-RU" sz="1100" b="1" i="0" u="none" strike="noStrike" kern="0" cap="none" spc="0" normalizeH="0" baseline="0">
                <a:solidFill>
                  <a:srgbClr val="C00000"/>
                </a:solidFill>
                <a:effectLst/>
                <a:uLnTx/>
                <a:uFillTx/>
                <a:ea typeface="Verdana"/>
                <a:cs typeface="Calibri"/>
                <a:sym typeface="Helvetica Neue"/>
              </a:rPr>
              <a:t>Клиент вносит  3-й взнос</a:t>
            </a:r>
            <a:endParaRPr kumimoji="0" lang="ru-RU" sz="1100" b="1" i="0" u="none" strike="noStrike" kern="0" cap="none" spc="0" normalizeH="0" baseline="0">
              <a:solidFill>
                <a:srgbClr val="C00000"/>
              </a:solidFill>
              <a:ea typeface="Verdana"/>
              <a:cs typeface="Calibri"/>
              <a:sym typeface="Helvetica Neue"/>
            </a:endParaRPr>
          </a:p>
        </p:txBody>
      </p:sp>
      <p:cxnSp>
        <p:nvCxnSpPr>
          <p:cNvPr id="15" name="Прямая со стрелкой 14"/>
          <p:cNvCxnSpPr/>
          <p:nvPr/>
        </p:nvCxnSpPr>
        <p:spPr>
          <a:xfrm>
            <a:off x="255783" y="2408761"/>
            <a:ext cx="8598902" cy="0"/>
          </a:xfrm>
          <a:prstGeom prst="straightConnector1">
            <a:avLst/>
          </a:prstGeom>
          <a:noFill/>
          <a:ln w="28575" cap="flat">
            <a:solidFill>
              <a:srgbClr val="000000"/>
            </a:solidFill>
            <a:prstDash val="solid"/>
            <a:miter/>
            <a:tailEnd type="arrow"/>
          </a:ln>
          <a:effectLst/>
          <a:sp3d/>
        </p:spPr>
      </p:cxnSp>
      <p:sp>
        <p:nvSpPr>
          <p:cNvPr id="17" name="Стрелка вправо 16"/>
          <p:cNvSpPr/>
          <p:nvPr/>
        </p:nvSpPr>
        <p:spPr>
          <a:xfrm>
            <a:off x="589414" y="2181025"/>
            <a:ext cx="328411" cy="166395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C00000"/>
          </a:solidFill>
          <a:ln w="3175" cap="flat">
            <a:noFill/>
            <a:miter/>
          </a:ln>
          <a:effectLst/>
          <a:sp3d/>
        </p:spPr>
        <p:txBody>
          <a:bodyPr rot="0" vert="horz" wrap="square" lIns="67380" tIns="67380" rIns="67380" bIns="67380" anchor="ctr">
            <a:spAutoFit/>
          </a:bodyPr>
          <a:lstStyle/>
          <a:p>
            <a:pPr marL="0" marR="0" lvl="0" indent="0" algn="ctr" defTabSz="821531" eaLnBrk="1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FontTx/>
              <a:buNone/>
              <a:defRPr/>
            </a:pPr>
            <a:endParaRPr kumimoji="0" lang="ru-RU" sz="2400" b="0" i="0" u="none" strike="noStrike" kern="0" cap="none" spc="0" normalizeH="0" baseline="0">
              <a:solidFill>
                <a:srgbClr val="FFFFFF"/>
              </a:solidFill>
              <a:effectLst/>
              <a:uLnTx/>
              <a:uFillTx/>
              <a:latin typeface="Helvetica Neue Medium"/>
              <a:ea typeface="+mj-ea"/>
              <a:cs typeface="+mj-cs"/>
              <a:sym typeface="Helvetica Neue Medium"/>
            </a:endParaRPr>
          </a:p>
        </p:txBody>
      </p:sp>
      <p:sp>
        <p:nvSpPr>
          <p:cNvPr id="18" name="Стрелка вправо 17"/>
          <p:cNvSpPr/>
          <p:nvPr/>
        </p:nvSpPr>
        <p:spPr>
          <a:xfrm>
            <a:off x="2067805" y="2186016"/>
            <a:ext cx="328411" cy="166395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C00000"/>
          </a:solidFill>
          <a:ln w="3175" cap="flat">
            <a:noFill/>
            <a:miter/>
          </a:ln>
          <a:effectLst/>
          <a:sp3d/>
        </p:spPr>
        <p:txBody>
          <a:bodyPr rot="0" vert="horz" wrap="square" lIns="67380" tIns="67380" rIns="67380" bIns="67380" anchor="ctr">
            <a:spAutoFit/>
          </a:bodyPr>
          <a:lstStyle/>
          <a:p>
            <a:pPr marL="0" marR="0" lvl="0" indent="0" algn="ctr" defTabSz="821531" eaLnBrk="1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FontTx/>
              <a:buNone/>
              <a:defRPr/>
            </a:pPr>
            <a:endParaRPr kumimoji="0" lang="ru-RU" sz="2400" b="0" i="0" u="none" strike="noStrike" kern="0" cap="none" spc="0" normalizeH="0" baseline="0">
              <a:solidFill>
                <a:srgbClr val="FFFFFF"/>
              </a:solidFill>
              <a:effectLst/>
              <a:uLnTx/>
              <a:uFillTx/>
              <a:latin typeface="Helvetica Neue Medium"/>
              <a:ea typeface="+mj-ea"/>
              <a:cs typeface="+mj-cs"/>
              <a:sym typeface="Helvetica Neue Medium"/>
            </a:endParaRPr>
          </a:p>
        </p:txBody>
      </p:sp>
      <p:sp>
        <p:nvSpPr>
          <p:cNvPr id="19" name="Стрелка вправо 18"/>
          <p:cNvSpPr/>
          <p:nvPr/>
        </p:nvSpPr>
        <p:spPr>
          <a:xfrm>
            <a:off x="3357679" y="2182046"/>
            <a:ext cx="304755" cy="166395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C00000"/>
          </a:solidFill>
          <a:ln w="3175" cap="flat">
            <a:noFill/>
            <a:miter/>
          </a:ln>
          <a:effectLst/>
          <a:sp3d/>
        </p:spPr>
        <p:txBody>
          <a:bodyPr rot="0" vert="horz" wrap="square" lIns="67380" tIns="67380" rIns="67380" bIns="67380" anchor="ctr">
            <a:spAutoFit/>
          </a:bodyPr>
          <a:lstStyle/>
          <a:p>
            <a:pPr marL="0" marR="0" lvl="0" indent="0" algn="ctr" defTabSz="821531" eaLnBrk="1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FontTx/>
              <a:buNone/>
              <a:defRPr/>
            </a:pPr>
            <a:endParaRPr kumimoji="0" lang="ru-RU" sz="2400" b="0" i="0" u="none" strike="noStrike" kern="0" cap="none" spc="0" normalizeH="0" baseline="0">
              <a:solidFill>
                <a:srgbClr val="FFFFFF"/>
              </a:solidFill>
              <a:effectLst/>
              <a:uLnTx/>
              <a:uFillTx/>
              <a:latin typeface="Helvetica Neue Medium"/>
              <a:ea typeface="+mj-ea"/>
              <a:cs typeface="+mj-cs"/>
              <a:sym typeface="Helvetica Neue Medium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050836" y="2857776"/>
            <a:ext cx="1244919" cy="351873"/>
          </a:xfrm>
          <a:prstGeom prst="rect">
            <a:avLst/>
          </a:prstGeom>
          <a:solidFill>
            <a:srgbClr val="FFFFFF"/>
          </a:solidFill>
          <a:ln w="3175" cap="flat">
            <a:noFill/>
            <a:miter/>
          </a:ln>
          <a:effectLst/>
          <a:sp3d/>
        </p:spPr>
        <p:txBody>
          <a:bodyPr rot="0" vert="horz" wrap="square" lIns="28299" tIns="28299" rIns="28299" bIns="28299" anchor="ctr">
            <a:spAutoFit/>
          </a:bodyPr>
          <a:lstStyle/>
          <a:p>
            <a:pPr marL="0" marR="0" lvl="0" indent="0" algn="ctr" defTabSz="345035" eaLnBrk="1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FontTx/>
              <a:buNone/>
              <a:defRPr/>
            </a:pPr>
            <a:r>
              <a:rPr kumimoji="0" lang="ru-RU" sz="1000" b="0" i="0" u="none" strike="noStrike" kern="0" cap="none" spc="0" normalizeH="0" baseline="0">
                <a:solidFill>
                  <a:srgbClr val="000000"/>
                </a:solidFill>
                <a:effectLst/>
                <a:uLnTx/>
                <a:uFillTx/>
                <a:ea typeface="Verdana"/>
                <a:cs typeface="Calibri"/>
                <a:sym typeface="Helvetica Neue"/>
              </a:rPr>
              <a:t>СК  начисляет </a:t>
            </a:r>
            <a:r>
              <a:rPr kumimoji="0" lang="en-US" altLang="ru-RU" sz="1000" b="0" i="0" u="none" strike="noStrike" kern="0" cap="none" spc="0" normalizeH="0" baseline="0">
                <a:solidFill>
                  <a:srgbClr val="000000"/>
                </a:solidFill>
                <a:effectLst/>
                <a:uLnTx/>
                <a:uFillTx/>
                <a:ea typeface="Verdana"/>
                <a:cs typeface="Calibri"/>
                <a:sym typeface="Helvetica Neue"/>
              </a:rPr>
              <a:t>51</a:t>
            </a:r>
            <a:r>
              <a:rPr kumimoji="0" lang="en-US" sz="1000" b="0" i="0" u="none" strike="noStrike" kern="0" cap="none" spc="0" normalizeH="0" baseline="0">
                <a:solidFill>
                  <a:srgbClr val="000000"/>
                </a:solidFill>
                <a:effectLst/>
                <a:uLnTx/>
                <a:uFillTx/>
                <a:ea typeface="Verdana"/>
                <a:cs typeface="Calibri"/>
                <a:sym typeface="Helvetica Neue"/>
              </a:rPr>
              <a:t>%</a:t>
            </a:r>
            <a:r>
              <a:rPr kumimoji="0" lang="ru-RU" sz="1000" b="0" i="0" u="none" strike="noStrike" kern="0" cap="none" spc="0" normalizeH="0" baseline="0">
                <a:solidFill>
                  <a:srgbClr val="000000"/>
                </a:solidFill>
                <a:effectLst/>
                <a:uLnTx/>
                <a:uFillTx/>
                <a:ea typeface="Verdana"/>
                <a:cs typeface="Calibri"/>
                <a:sym typeface="Helvetica Neue"/>
              </a:rPr>
              <a:t> на взнос</a:t>
            </a:r>
            <a:endParaRPr kumimoji="0" lang="ru-RU" sz="1000" b="0" i="0" u="none" strike="noStrike" kern="0" cap="none" spc="0" normalizeH="0" baseline="0">
              <a:solidFill>
                <a:srgbClr val="000000"/>
              </a:solidFill>
              <a:ea typeface="Verdana"/>
              <a:cs typeface="Calibri"/>
              <a:sym typeface="Helvetica Neue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232014" y="3295926"/>
            <a:ext cx="1280027" cy="351873"/>
          </a:xfrm>
          <a:prstGeom prst="rect">
            <a:avLst/>
          </a:prstGeom>
          <a:solidFill>
            <a:srgbClr val="FFFFFF"/>
          </a:solidFill>
          <a:ln w="3175" cap="flat">
            <a:noFill/>
            <a:miter/>
          </a:ln>
          <a:effectLst/>
          <a:sp3d/>
        </p:spPr>
        <p:txBody>
          <a:bodyPr rot="0" vert="horz" wrap="square" lIns="28299" tIns="28299" rIns="28299" bIns="28299" anchor="ctr">
            <a:spAutoFit/>
          </a:bodyPr>
          <a:lstStyle/>
          <a:p>
            <a:pPr marL="0" marR="0" lvl="0" indent="0" algn="ctr" defTabSz="345035" eaLnBrk="1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FontTx/>
              <a:buNone/>
              <a:defRPr/>
            </a:pPr>
            <a:r>
              <a:rPr kumimoji="0" lang="ru-RU" sz="1000" b="1" i="0" u="none" strike="noStrike" kern="0" cap="none" spc="0" normalizeH="0" baseline="0">
                <a:solidFill>
                  <a:srgbClr val="000000"/>
                </a:solidFill>
                <a:effectLst/>
                <a:uLnTx/>
                <a:uFillTx/>
                <a:ea typeface="Verdana"/>
                <a:cs typeface="Calibri"/>
                <a:sym typeface="Helvetica Neue"/>
              </a:rPr>
              <a:t>Сумма накоплений</a:t>
            </a:r>
            <a:r>
              <a:rPr kumimoji="0" lang="ru-RU" sz="1000" b="0" i="0" u="none" strike="noStrike" kern="0" cap="none" spc="0" normalizeH="0" baseline="0">
                <a:solidFill>
                  <a:srgbClr val="000000"/>
                </a:solidFill>
                <a:effectLst/>
                <a:uLnTx/>
                <a:uFillTx/>
                <a:ea typeface="Verdana"/>
                <a:cs typeface="Calibri"/>
                <a:sym typeface="Helvetica Neue"/>
              </a:rPr>
              <a:t>: 150 000 ₽ </a:t>
            </a:r>
            <a:endParaRPr kumimoji="0" lang="ru-RU" sz="1000" b="0" i="0" u="none" strike="noStrike" kern="0" cap="none" spc="0" normalizeH="0" baseline="0">
              <a:solidFill>
                <a:srgbClr val="000000"/>
              </a:solidFill>
              <a:ea typeface="Verdana"/>
              <a:cs typeface="Calibri"/>
              <a:sym typeface="Helvetica Neue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1755195" y="3295926"/>
            <a:ext cx="1303459" cy="351873"/>
          </a:xfrm>
          <a:prstGeom prst="rect">
            <a:avLst/>
          </a:prstGeom>
          <a:solidFill>
            <a:srgbClr val="FFFFFF"/>
          </a:solidFill>
          <a:ln w="3175" cap="flat">
            <a:noFill/>
            <a:miter/>
          </a:ln>
          <a:effectLst/>
          <a:sp3d/>
        </p:spPr>
        <p:txBody>
          <a:bodyPr rot="0" vert="horz" wrap="square" lIns="28299" tIns="28299" rIns="28299" bIns="28299" anchor="ctr">
            <a:spAutoFit/>
          </a:bodyPr>
          <a:lstStyle/>
          <a:p>
            <a:pPr marL="0" marR="0" lvl="0" indent="0" algn="ctr" defTabSz="345035" eaLnBrk="1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FontTx/>
              <a:buNone/>
              <a:defRPr/>
            </a:pPr>
            <a:r>
              <a:rPr kumimoji="0" lang="ru-RU" sz="1000" b="1" i="0" u="none" strike="noStrike" kern="0" cap="none" spc="0" normalizeH="0" baseline="0">
                <a:solidFill>
                  <a:srgbClr val="000000"/>
                </a:solidFill>
                <a:effectLst/>
                <a:uLnTx/>
                <a:uFillTx/>
                <a:ea typeface="Cambria"/>
                <a:cs typeface="Verdana"/>
                <a:sym typeface="Helvetica Neue"/>
              </a:rPr>
              <a:t>Сумма накоплений</a:t>
            </a:r>
            <a:r>
              <a:rPr kumimoji="0" lang="ru-RU" sz="1000" b="0" i="0" u="none" strike="noStrike" kern="0" cap="none" spc="0" normalizeH="0" baseline="0">
                <a:solidFill>
                  <a:srgbClr val="000000"/>
                </a:solidFill>
                <a:effectLst/>
                <a:uLnTx/>
                <a:uFillTx/>
                <a:ea typeface="Cambria"/>
                <a:cs typeface="Verdana"/>
                <a:sym typeface="Helvetica Neue"/>
              </a:rPr>
              <a:t>: 300 000 ₽</a:t>
            </a:r>
            <a:endParaRPr kumimoji="0" lang="ru-RU" sz="1000" b="0" i="0" u="none" strike="noStrike" kern="0" cap="none" spc="0" normalizeH="0" baseline="0">
              <a:solidFill>
                <a:srgbClr val="000000"/>
              </a:solidFill>
              <a:ea typeface="Cambria"/>
              <a:cs typeface="Verdana"/>
              <a:sym typeface="Helvetica Neue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2985122" y="3305451"/>
            <a:ext cx="1201983" cy="351873"/>
          </a:xfrm>
          <a:prstGeom prst="rect">
            <a:avLst/>
          </a:prstGeom>
          <a:solidFill>
            <a:srgbClr val="FFFFFF"/>
          </a:solidFill>
          <a:ln w="3175" cap="flat">
            <a:noFill/>
            <a:miter/>
          </a:ln>
          <a:effectLst/>
          <a:sp3d/>
        </p:spPr>
        <p:txBody>
          <a:bodyPr rot="0" vert="horz" wrap="square" lIns="28299" tIns="28299" rIns="28299" bIns="28299" anchor="ctr">
            <a:spAutoFit/>
          </a:bodyPr>
          <a:lstStyle/>
          <a:p>
            <a:pPr marL="0" marR="0" lvl="0" indent="0" algn="ctr" defTabSz="345035" eaLnBrk="1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FontTx/>
              <a:buNone/>
              <a:defRPr/>
            </a:pPr>
            <a:r>
              <a:rPr kumimoji="0" lang="ru-RU" sz="1000" b="1" i="0" u="none" strike="noStrike" kern="0" cap="none" spc="0" normalizeH="0" baseline="0">
                <a:solidFill>
                  <a:srgbClr val="000000"/>
                </a:solidFill>
                <a:effectLst/>
                <a:uLnTx/>
                <a:uFillTx/>
                <a:ea typeface="Cambria"/>
                <a:cs typeface="Verdana"/>
                <a:sym typeface="Helvetica Neue"/>
              </a:rPr>
              <a:t>Сумма накоплений</a:t>
            </a:r>
            <a:r>
              <a:rPr kumimoji="0" lang="ru-RU" sz="1000" b="0" i="0" u="none" strike="noStrike" kern="0" cap="none" spc="0" normalizeH="0" baseline="0">
                <a:solidFill>
                  <a:srgbClr val="000000"/>
                </a:solidFill>
                <a:effectLst/>
                <a:uLnTx/>
                <a:uFillTx/>
                <a:ea typeface="Cambria"/>
                <a:cs typeface="Verdana"/>
                <a:sym typeface="Helvetica Neue"/>
              </a:rPr>
              <a:t>: </a:t>
            </a:r>
          </a:p>
          <a:p>
            <a:pPr marL="0" marR="0" lvl="0" indent="0" algn="ctr" defTabSz="345035" eaLnBrk="1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FontTx/>
              <a:buNone/>
              <a:defRPr/>
            </a:pPr>
            <a:r>
              <a:rPr kumimoji="0" lang="ru-RU" sz="1000" b="0" i="0" u="none" strike="noStrike" kern="0" cap="none" spc="0" normalizeH="0" baseline="0">
                <a:solidFill>
                  <a:srgbClr val="000000"/>
                </a:solidFill>
                <a:effectLst/>
                <a:uLnTx/>
                <a:uFillTx/>
                <a:ea typeface="Cambria"/>
                <a:cs typeface="Verdana"/>
                <a:sym typeface="Helvetica Neue"/>
              </a:rPr>
              <a:t>450 000 ₽ 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3095064" y="3705501"/>
            <a:ext cx="1056636" cy="360671"/>
          </a:xfrm>
          <a:prstGeom prst="rect">
            <a:avLst/>
          </a:prstGeom>
          <a:solidFill>
            <a:srgbClr val="FFFFFF"/>
          </a:solidFill>
          <a:ln w="3175" cap="flat">
            <a:noFill/>
            <a:miter/>
          </a:ln>
          <a:effectLst/>
          <a:sp3d/>
        </p:spPr>
        <p:txBody>
          <a:bodyPr rot="0" vert="horz" wrap="square" lIns="28299" tIns="28299" rIns="28299" bIns="28299" anchor="ctr">
            <a:spAutoFit/>
          </a:bodyPr>
          <a:lstStyle/>
          <a:p>
            <a:pPr marL="0" marR="0" lvl="0" indent="0" algn="ctr" defTabSz="345035" eaLnBrk="1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FontTx/>
              <a:buNone/>
              <a:defRPr/>
            </a:pPr>
            <a:r>
              <a:rPr kumimoji="0" lang="ru-RU" sz="1000" b="1" i="0" u="none" strike="noStrike" kern="0" cap="none" spc="0" normalizeH="0" baseline="0">
                <a:solidFill>
                  <a:srgbClr val="000000"/>
                </a:solidFill>
                <a:effectLst/>
                <a:uLnTx/>
                <a:uFillTx/>
                <a:ea typeface="Cambria"/>
                <a:cs typeface="Verdana"/>
                <a:sym typeface="Helvetica Neue"/>
              </a:rPr>
              <a:t>Кешбэк от СК</a:t>
            </a:r>
            <a:r>
              <a:rPr kumimoji="0" lang="ru-RU" sz="1000" b="0" i="0" u="none" strike="noStrike" kern="0" cap="none" spc="0" normalizeH="0" baseline="0">
                <a:solidFill>
                  <a:srgbClr val="000000"/>
                </a:solidFill>
                <a:effectLst/>
                <a:uLnTx/>
                <a:uFillTx/>
                <a:ea typeface="Cambria"/>
                <a:cs typeface="Verdana"/>
                <a:sym typeface="Helvetica Neue"/>
              </a:rPr>
              <a:t>:</a:t>
            </a:r>
          </a:p>
          <a:p>
            <a:pPr marL="0" marR="0" lvl="0" indent="0" algn="ctr" defTabSz="345035" eaLnBrk="1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FontTx/>
              <a:buNone/>
              <a:defRPr/>
            </a:pPr>
            <a:r>
              <a:rPr lang="ru-RU" sz="1000" kern="0">
                <a:solidFill>
                  <a:srgbClr val="000000"/>
                </a:solidFill>
                <a:ea typeface="Cambria"/>
                <a:cs typeface="Verdana"/>
                <a:sym typeface="Helvetica Neue"/>
              </a:rPr>
              <a:t>2</a:t>
            </a:r>
            <a:r>
              <a:rPr kumimoji="0" lang="en-US" altLang="ru-RU" sz="1000" b="0" i="0" u="none" strike="noStrike" kern="0" cap="none" spc="0" normalizeH="0" baseline="0">
                <a:solidFill>
                  <a:srgbClr val="000000"/>
                </a:solidFill>
                <a:effectLst/>
                <a:uLnTx/>
                <a:uFillTx/>
                <a:ea typeface="Cambria"/>
                <a:cs typeface="Verdana"/>
                <a:sym typeface="Helvetica Neue"/>
              </a:rPr>
              <a:t>29</a:t>
            </a:r>
            <a:r>
              <a:rPr kumimoji="0" lang="ru-RU" altLang="en-US" sz="1000" b="0" i="0" u="none" strike="noStrike" kern="0" cap="none" spc="0" normalizeH="0" baseline="0">
                <a:solidFill>
                  <a:srgbClr val="000000"/>
                </a:solidFill>
                <a:effectLst/>
                <a:uLnTx/>
                <a:uFillTx/>
                <a:ea typeface="Cambria"/>
                <a:cs typeface="Verdana"/>
                <a:sym typeface="Helvetica Neue"/>
              </a:rPr>
              <a:t> </a:t>
            </a:r>
            <a:r>
              <a:rPr kumimoji="0" lang="en-US" altLang="ru-RU" sz="1000" b="0" i="0" u="none" strike="noStrike" kern="0" cap="none" spc="0" normalizeH="0" baseline="0">
                <a:solidFill>
                  <a:srgbClr val="000000"/>
                </a:solidFill>
                <a:effectLst/>
                <a:uLnTx/>
                <a:uFillTx/>
                <a:ea typeface="Cambria"/>
                <a:cs typeface="Verdana"/>
                <a:sym typeface="Helvetica Neue"/>
              </a:rPr>
              <a:t>500</a:t>
            </a:r>
            <a:r>
              <a:rPr kumimoji="0" lang="en-US" sz="1000" b="0" i="0" u="none" strike="noStrike" kern="0" cap="none" spc="0" normalizeH="0" baseline="0">
                <a:solidFill>
                  <a:srgbClr val="000000"/>
                </a:solidFill>
                <a:effectLst/>
                <a:uLnTx/>
                <a:uFillTx/>
                <a:ea typeface="Cambria"/>
                <a:cs typeface="Verdana"/>
                <a:sym typeface="Helvetica Neue"/>
              </a:rPr>
              <a:t> ₽</a:t>
            </a:r>
            <a:r>
              <a:rPr kumimoji="0" lang="ru-RU" sz="1000" b="0" i="0" u="none" strike="noStrike" kern="0" cap="none" spc="0" normalizeH="0" baseline="0">
                <a:solidFill>
                  <a:srgbClr val="000000"/>
                </a:solidFill>
                <a:effectLst/>
                <a:uLnTx/>
                <a:uFillTx/>
                <a:ea typeface="Cambria"/>
                <a:cs typeface="Verdana"/>
                <a:sym typeface="Helvetica Neue"/>
              </a:rPr>
              <a:t> 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1904606" y="3705501"/>
            <a:ext cx="1056636" cy="351873"/>
          </a:xfrm>
          <a:prstGeom prst="rect">
            <a:avLst/>
          </a:prstGeom>
          <a:solidFill>
            <a:srgbClr val="FFFFFF"/>
          </a:solidFill>
          <a:ln w="3175" cap="flat">
            <a:noFill/>
            <a:miter/>
          </a:ln>
          <a:effectLst/>
          <a:sp3d/>
        </p:spPr>
        <p:txBody>
          <a:bodyPr rot="0" vert="horz" wrap="square" lIns="28299" tIns="28299" rIns="28299" bIns="28299" anchor="ctr">
            <a:spAutoFit/>
          </a:bodyPr>
          <a:lstStyle/>
          <a:p>
            <a:pPr marL="0" marR="0" lvl="0" indent="0" algn="ctr" defTabSz="345035" eaLnBrk="1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FontTx/>
              <a:buNone/>
              <a:defRPr/>
            </a:pPr>
            <a:r>
              <a:rPr kumimoji="0" lang="ru-RU" sz="1000" b="1" i="0" u="none" strike="noStrike" kern="0" cap="none" spc="0" normalizeH="0" baseline="0">
                <a:solidFill>
                  <a:srgbClr val="000000"/>
                </a:solidFill>
                <a:effectLst/>
                <a:uLnTx/>
                <a:uFillTx/>
                <a:ea typeface="Cambria"/>
                <a:cs typeface="Verdana"/>
                <a:sym typeface="Helvetica Neue"/>
              </a:rPr>
              <a:t>Кешбэк от СК:</a:t>
            </a:r>
          </a:p>
          <a:p>
            <a:pPr marL="0" marR="0" lvl="0" indent="0" algn="ctr" defTabSz="345035" eaLnBrk="1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FontTx/>
              <a:buNone/>
              <a:defRPr/>
            </a:pPr>
            <a:r>
              <a:rPr lang="ru-RU" sz="1000" kern="0">
                <a:solidFill>
                  <a:srgbClr val="000000"/>
                </a:solidFill>
                <a:ea typeface="Cambria"/>
                <a:cs typeface="Verdana"/>
                <a:sym typeface="Helvetica Neue"/>
              </a:rPr>
              <a:t>1</a:t>
            </a:r>
            <a:r>
              <a:rPr kumimoji="0" lang="en-US" altLang="ru-RU" sz="1000" b="0" i="0" u="none" strike="noStrike" kern="0" cap="none" spc="0" normalizeH="0" baseline="0">
                <a:solidFill>
                  <a:srgbClr val="000000"/>
                </a:solidFill>
                <a:effectLst/>
                <a:uLnTx/>
                <a:uFillTx/>
                <a:ea typeface="Cambria"/>
                <a:cs typeface="Verdana"/>
                <a:sym typeface="Helvetica Neue"/>
              </a:rPr>
              <a:t>53</a:t>
            </a:r>
            <a:r>
              <a:rPr kumimoji="0" lang="ru-RU" altLang="en-US" sz="1000" b="0" i="0" u="none" strike="noStrike" kern="0" cap="none" spc="0" normalizeH="0" baseline="0">
                <a:solidFill>
                  <a:srgbClr val="000000"/>
                </a:solidFill>
                <a:effectLst/>
                <a:uLnTx/>
                <a:uFillTx/>
                <a:ea typeface="Cambria"/>
                <a:cs typeface="Verdana"/>
                <a:sym typeface="Helvetica Neue"/>
              </a:rPr>
              <a:t> </a:t>
            </a:r>
            <a:r>
              <a:rPr kumimoji="0" lang="en-US" altLang="ru-RU" sz="1000" b="0" i="0" u="none" strike="noStrike" kern="0" cap="none" spc="0" normalizeH="0" baseline="0">
                <a:solidFill>
                  <a:srgbClr val="000000"/>
                </a:solidFill>
                <a:effectLst/>
                <a:uLnTx/>
                <a:uFillTx/>
                <a:ea typeface="Cambria"/>
                <a:cs typeface="Verdana"/>
                <a:sym typeface="Helvetica Neue"/>
              </a:rPr>
              <a:t>000</a:t>
            </a:r>
            <a:r>
              <a:rPr kumimoji="0" lang="en-US" sz="1000" b="0" i="0" u="none" strike="noStrike" kern="0" cap="none" spc="0" normalizeH="0" baseline="0">
                <a:solidFill>
                  <a:srgbClr val="000000"/>
                </a:solidFill>
                <a:effectLst/>
                <a:uLnTx/>
                <a:uFillTx/>
                <a:ea typeface="Cambria"/>
                <a:cs typeface="Verdana"/>
                <a:sym typeface="Helvetica Neue"/>
              </a:rPr>
              <a:t> ₽</a:t>
            </a:r>
            <a:r>
              <a:rPr kumimoji="0" lang="ru-RU" sz="1000" b="0" i="0" u="none" strike="noStrike" kern="0" cap="none" spc="0" normalizeH="0" baseline="0">
                <a:solidFill>
                  <a:srgbClr val="000000"/>
                </a:solidFill>
                <a:effectLst/>
                <a:uLnTx/>
                <a:uFillTx/>
                <a:ea typeface="Cambria"/>
                <a:cs typeface="Verdana"/>
                <a:sym typeface="Helvetica Neue"/>
              </a:rPr>
              <a:t> 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1990174" y="4124601"/>
            <a:ext cx="885500" cy="504273"/>
          </a:xfrm>
          <a:prstGeom prst="rect">
            <a:avLst/>
          </a:prstGeom>
          <a:solidFill>
            <a:srgbClr val="FFFFFF"/>
          </a:solidFill>
          <a:ln w="3175" cap="flat">
            <a:noFill/>
            <a:miter/>
          </a:ln>
          <a:effectLst/>
          <a:sp3d/>
        </p:spPr>
        <p:txBody>
          <a:bodyPr rot="0" vert="horz" wrap="square" lIns="28299" tIns="28299" rIns="28299" bIns="28299" anchor="ctr">
            <a:spAutoFit/>
          </a:bodyPr>
          <a:lstStyle/>
          <a:p>
            <a:pPr marL="0" marR="0" lvl="0" indent="0" algn="ctr" defTabSz="345035" eaLnBrk="1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FontTx/>
              <a:buNone/>
              <a:defRPr/>
            </a:pPr>
            <a:r>
              <a:rPr kumimoji="0" lang="ru-RU" sz="1000" b="1" i="0" u="none" strike="noStrike" kern="0" cap="none" spc="0" normalizeH="0" baseline="0">
                <a:solidFill>
                  <a:srgbClr val="000000"/>
                </a:solidFill>
                <a:effectLst/>
                <a:uLnTx/>
                <a:uFillTx/>
                <a:ea typeface="Cambria"/>
                <a:cs typeface="Verdana"/>
                <a:sym typeface="Helvetica Neue"/>
              </a:rPr>
              <a:t>Налоговый вычет*: </a:t>
            </a:r>
          </a:p>
          <a:p>
            <a:pPr marL="0" marR="0" lvl="0" indent="0" algn="ctr" defTabSz="345035" eaLnBrk="1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FontTx/>
              <a:buNone/>
              <a:defRPr/>
            </a:pPr>
            <a:r>
              <a:rPr kumimoji="0" lang="ru-RU" sz="1000" b="0" i="0" u="none" strike="noStrike" kern="0" cap="none" spc="0" normalizeH="0" baseline="0">
                <a:solidFill>
                  <a:srgbClr val="000000"/>
                </a:solidFill>
                <a:effectLst/>
                <a:uLnTx/>
                <a:uFillTx/>
                <a:ea typeface="Cambria"/>
                <a:cs typeface="Verdana"/>
                <a:sym typeface="Helvetica Neue"/>
              </a:rPr>
              <a:t>19 500 </a:t>
            </a:r>
            <a:r>
              <a:rPr kumimoji="0" lang="en-US" sz="1000" b="0" i="0" u="none" strike="noStrike" kern="0" cap="none" spc="0" normalizeH="0" baseline="0">
                <a:solidFill>
                  <a:srgbClr val="000000"/>
                </a:solidFill>
                <a:effectLst/>
                <a:uLnTx/>
                <a:uFillTx/>
                <a:ea typeface="Cambria"/>
                <a:cs typeface="Verdana"/>
                <a:sym typeface="Helvetica Neue"/>
              </a:rPr>
              <a:t>₽</a:t>
            </a:r>
            <a:r>
              <a:rPr kumimoji="0" lang="ru-RU" sz="1000" b="0" i="0" u="none" strike="noStrike" kern="0" cap="none" spc="0" normalizeH="0" baseline="0">
                <a:solidFill>
                  <a:srgbClr val="000000"/>
                </a:solidFill>
                <a:effectLst/>
                <a:uLnTx/>
                <a:uFillTx/>
                <a:ea typeface="Cambria"/>
                <a:cs typeface="Verdana"/>
                <a:sym typeface="Helvetica Neue"/>
              </a:rPr>
              <a:t> 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3050837" y="4134126"/>
            <a:ext cx="968321" cy="504273"/>
          </a:xfrm>
          <a:prstGeom prst="rect">
            <a:avLst/>
          </a:prstGeom>
          <a:solidFill>
            <a:srgbClr val="FFFFFF"/>
          </a:solidFill>
          <a:ln w="3175" cap="flat">
            <a:noFill/>
            <a:miter/>
          </a:ln>
          <a:effectLst/>
          <a:sp3d/>
        </p:spPr>
        <p:txBody>
          <a:bodyPr rot="0" vert="horz" wrap="square" lIns="28299" tIns="28299" rIns="28299" bIns="28299" anchor="ctr">
            <a:spAutoFit/>
          </a:bodyPr>
          <a:lstStyle/>
          <a:p>
            <a:pPr marL="0" marR="0" lvl="0" indent="0" algn="ctr" defTabSz="345035" eaLnBrk="1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FontTx/>
              <a:buNone/>
              <a:defRPr/>
            </a:pPr>
            <a:r>
              <a:rPr kumimoji="0" lang="ru-RU" sz="1000" b="1" i="0" u="none" strike="noStrike" kern="0" cap="none" spc="0" normalizeH="0" baseline="0">
                <a:solidFill>
                  <a:srgbClr val="000000"/>
                </a:solidFill>
                <a:effectLst/>
                <a:uLnTx/>
                <a:uFillTx/>
                <a:ea typeface="Cambria"/>
                <a:cs typeface="Verdana"/>
                <a:sym typeface="Helvetica Neue"/>
              </a:rPr>
              <a:t>Налоговый вычет*: </a:t>
            </a:r>
          </a:p>
          <a:p>
            <a:pPr marL="0" marR="0" lvl="0" indent="0" algn="ctr" defTabSz="345035" eaLnBrk="1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FontTx/>
              <a:buNone/>
              <a:defRPr/>
            </a:pPr>
            <a:r>
              <a:rPr kumimoji="0" lang="ru-RU" sz="1000" b="0" i="0" u="none" strike="noStrike" kern="0" cap="none" spc="0" normalizeH="0" baseline="0">
                <a:solidFill>
                  <a:srgbClr val="000000"/>
                </a:solidFill>
                <a:effectLst/>
                <a:uLnTx/>
                <a:uFillTx/>
                <a:ea typeface="Cambria"/>
                <a:cs typeface="Verdana"/>
                <a:sym typeface="Helvetica Neue"/>
              </a:rPr>
              <a:t>39 000 </a:t>
            </a:r>
            <a:r>
              <a:rPr kumimoji="0" lang="en-US" sz="1000" b="0" i="0" u="none" strike="noStrike" kern="0" cap="none" spc="0" normalizeH="0" baseline="0">
                <a:solidFill>
                  <a:srgbClr val="000000"/>
                </a:solidFill>
                <a:effectLst/>
                <a:uLnTx/>
                <a:uFillTx/>
                <a:ea typeface="Cambria"/>
                <a:cs typeface="Verdana"/>
                <a:sym typeface="Helvetica Neue"/>
              </a:rPr>
              <a:t>₽</a:t>
            </a:r>
            <a:r>
              <a:rPr kumimoji="0" lang="ru-RU" sz="1000" b="0" i="0" u="none" strike="noStrike" kern="0" cap="none" spc="0" normalizeH="0" baseline="0">
                <a:solidFill>
                  <a:srgbClr val="000000"/>
                </a:solidFill>
                <a:effectLst/>
                <a:uLnTx/>
                <a:uFillTx/>
                <a:ea typeface="Cambria"/>
                <a:cs typeface="Verdana"/>
                <a:sym typeface="Helvetica Neue"/>
              </a:rPr>
              <a:t> 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1755194" y="2876826"/>
            <a:ext cx="1229928" cy="361185"/>
          </a:xfrm>
          <a:prstGeom prst="rect">
            <a:avLst/>
          </a:prstGeom>
          <a:solidFill>
            <a:srgbClr val="FFFFFF"/>
          </a:solidFill>
          <a:ln w="3175" cap="flat">
            <a:noFill/>
            <a:miter/>
          </a:ln>
          <a:effectLst/>
          <a:sp3d/>
        </p:spPr>
        <p:txBody>
          <a:bodyPr rot="0" vert="horz" wrap="square" lIns="28299" tIns="28299" rIns="28299" bIns="28299" anchor="ctr">
            <a:spAutoFit/>
          </a:bodyPr>
          <a:lstStyle/>
          <a:p>
            <a:pPr marL="0" marR="0" lvl="0" indent="0" algn="ctr" defTabSz="345035" eaLnBrk="1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FontTx/>
              <a:buNone/>
              <a:defRPr/>
            </a:pPr>
            <a:r>
              <a:rPr kumimoji="0" lang="ru-RU" sz="1000" b="0" i="0" u="none" strike="noStrike" kern="0" cap="none" spc="0" normalizeH="0" baseline="0">
                <a:solidFill>
                  <a:srgbClr val="000000"/>
                </a:solidFill>
                <a:effectLst/>
                <a:uLnTx/>
                <a:uFillTx/>
                <a:ea typeface="Verdana"/>
                <a:cs typeface="Calibri"/>
                <a:sym typeface="Helvetica Neue"/>
              </a:rPr>
              <a:t>СК  начисляет </a:t>
            </a:r>
            <a:r>
              <a:rPr lang="en-US" altLang="ru-RU" sz="1000" kern="0">
                <a:solidFill>
                  <a:srgbClr val="000000"/>
                </a:solidFill>
                <a:ea typeface="Verdana"/>
                <a:cs typeface="Calibri"/>
                <a:sym typeface="Helvetica Neue"/>
              </a:rPr>
              <a:t>51</a:t>
            </a:r>
            <a:r>
              <a:rPr kumimoji="0" lang="en-US" sz="1000" b="0" i="0" u="none" strike="noStrike" kern="0" cap="none" spc="0" normalizeH="0" baseline="0">
                <a:solidFill>
                  <a:srgbClr val="000000"/>
                </a:solidFill>
                <a:effectLst/>
                <a:uLnTx/>
                <a:uFillTx/>
                <a:ea typeface="Verdana"/>
                <a:cs typeface="Calibri"/>
                <a:sym typeface="Helvetica Neue"/>
              </a:rPr>
              <a:t>%</a:t>
            </a:r>
            <a:r>
              <a:rPr kumimoji="0" lang="ru-RU" sz="1000" b="0" i="0" u="none" strike="noStrike" kern="0" cap="none" spc="0" normalizeH="0" baseline="0">
                <a:solidFill>
                  <a:srgbClr val="000000"/>
                </a:solidFill>
                <a:effectLst/>
                <a:uLnTx/>
                <a:uFillTx/>
                <a:ea typeface="Verdana"/>
                <a:cs typeface="Calibri"/>
                <a:sym typeface="Helvetica Neue"/>
              </a:rPr>
              <a:t> на взнос</a:t>
            </a:r>
            <a:endParaRPr kumimoji="0" lang="ru-RU" sz="1000" b="0" i="0" u="none" strike="noStrike" kern="0" cap="none" spc="0" normalizeH="0" baseline="0">
              <a:solidFill>
                <a:srgbClr val="000000"/>
              </a:solidFill>
              <a:ea typeface="Verdana"/>
              <a:cs typeface="Calibri"/>
              <a:sym typeface="Helvetica Neue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276261" y="2876826"/>
            <a:ext cx="1235780" cy="359121"/>
          </a:xfrm>
          <a:prstGeom prst="rect">
            <a:avLst/>
          </a:prstGeom>
          <a:solidFill>
            <a:srgbClr val="FFFFFF"/>
          </a:solidFill>
          <a:ln w="3175" cap="flat">
            <a:noFill/>
            <a:miter/>
          </a:ln>
          <a:effectLst/>
          <a:sp3d/>
        </p:spPr>
        <p:txBody>
          <a:bodyPr rot="0" vert="horz" wrap="square" lIns="28299" tIns="28299" rIns="28299" bIns="28299" anchor="ctr">
            <a:spAutoFit/>
          </a:bodyPr>
          <a:lstStyle/>
          <a:p>
            <a:pPr marL="0" marR="0" lvl="0" indent="0" algn="ctr" defTabSz="345035" eaLnBrk="1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FontTx/>
              <a:buNone/>
              <a:defRPr/>
            </a:pPr>
            <a:r>
              <a:rPr kumimoji="0" lang="ru-RU" sz="1000" b="0" i="0" u="none" strike="noStrike" kern="0" cap="none" spc="0" normalizeH="0" baseline="0">
                <a:solidFill>
                  <a:srgbClr val="000000"/>
                </a:solidFill>
                <a:effectLst/>
                <a:uLnTx/>
                <a:uFillTx/>
                <a:ea typeface="Verdana"/>
                <a:cs typeface="Calibri"/>
                <a:sym typeface="Helvetica Neue"/>
              </a:rPr>
              <a:t>СК  начисляет </a:t>
            </a:r>
            <a:r>
              <a:rPr lang="en-US" altLang="ru-RU" sz="1000" kern="0">
                <a:solidFill>
                  <a:srgbClr val="000000"/>
                </a:solidFill>
                <a:ea typeface="Verdana"/>
                <a:cs typeface="Calibri"/>
                <a:sym typeface="Helvetica Neue"/>
              </a:rPr>
              <a:t>51</a:t>
            </a:r>
            <a:r>
              <a:rPr kumimoji="0" lang="ru-RU" sz="1000" b="0" i="0" u="none" strike="noStrike" kern="0" cap="none" spc="0" normalizeH="0" baseline="0">
                <a:solidFill>
                  <a:srgbClr val="000000"/>
                </a:solidFill>
                <a:effectLst/>
                <a:uLnTx/>
                <a:uFillTx/>
                <a:ea typeface="Verdana"/>
                <a:cs typeface="Calibri"/>
                <a:sym typeface="Helvetica Neue"/>
              </a:rPr>
              <a:t> </a:t>
            </a:r>
            <a:r>
              <a:rPr kumimoji="0" lang="en-US" sz="1000" b="0" i="0" u="none" strike="noStrike" kern="0" cap="none" spc="0" normalizeH="0" baseline="0">
                <a:solidFill>
                  <a:srgbClr val="000000"/>
                </a:solidFill>
                <a:effectLst/>
                <a:uLnTx/>
                <a:uFillTx/>
                <a:ea typeface="Verdana"/>
                <a:cs typeface="Calibri"/>
                <a:sym typeface="Helvetica Neue"/>
              </a:rPr>
              <a:t>%</a:t>
            </a:r>
            <a:r>
              <a:rPr kumimoji="0" lang="ru-RU" sz="1000" b="0" i="0" u="none" strike="noStrike" kern="0" cap="none" spc="0" normalizeH="0" baseline="0">
                <a:solidFill>
                  <a:srgbClr val="000000"/>
                </a:solidFill>
                <a:effectLst/>
                <a:uLnTx/>
                <a:uFillTx/>
                <a:ea typeface="Verdana"/>
                <a:cs typeface="Calibri"/>
                <a:sym typeface="Helvetica Neue"/>
              </a:rPr>
              <a:t> на взнос</a:t>
            </a:r>
            <a:endParaRPr kumimoji="0" lang="ru-RU" sz="1000" b="0" i="0" u="none" strike="noStrike" kern="0" cap="none" spc="0" normalizeH="0" baseline="0">
              <a:solidFill>
                <a:srgbClr val="000000"/>
              </a:solidFill>
              <a:ea typeface="Verdana"/>
              <a:cs typeface="Calibri"/>
              <a:sym typeface="Helvetica Neue"/>
            </a:endParaRPr>
          </a:p>
        </p:txBody>
      </p:sp>
      <p:sp>
        <p:nvSpPr>
          <p:cNvPr id="36" name="Стрелка вправо 35"/>
          <p:cNvSpPr/>
          <p:nvPr/>
        </p:nvSpPr>
        <p:spPr>
          <a:xfrm>
            <a:off x="4528792" y="2182046"/>
            <a:ext cx="304755" cy="166395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C00000"/>
          </a:solidFill>
          <a:ln w="3175" cap="flat">
            <a:noFill/>
            <a:miter/>
          </a:ln>
          <a:effectLst/>
          <a:sp3d/>
        </p:spPr>
        <p:txBody>
          <a:bodyPr rot="0" vert="horz" wrap="square" lIns="67380" tIns="67380" rIns="67380" bIns="67380" anchor="ctr">
            <a:spAutoFit/>
          </a:bodyPr>
          <a:lstStyle/>
          <a:p>
            <a:pPr marL="0" marR="0" lvl="0" indent="0" algn="ctr" defTabSz="821531" eaLnBrk="1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FontTx/>
              <a:buNone/>
              <a:defRPr/>
            </a:pPr>
            <a:endParaRPr kumimoji="0" lang="ru-RU" sz="2400" b="0" i="0" u="none" strike="noStrike" kern="0" cap="none" spc="0" normalizeH="0" baseline="0">
              <a:solidFill>
                <a:srgbClr val="FFFFFF"/>
              </a:solidFill>
              <a:effectLst/>
              <a:uLnTx/>
              <a:uFillTx/>
              <a:latin typeface="Helvetica Neue Medium"/>
              <a:ea typeface="+mj-ea"/>
              <a:cs typeface="+mj-cs"/>
              <a:sym typeface="Helvetica Neue Medium"/>
            </a:endParaRPr>
          </a:p>
        </p:txBody>
      </p:sp>
      <p:sp>
        <p:nvSpPr>
          <p:cNvPr id="37" name="Стрелка вправо 36"/>
          <p:cNvSpPr/>
          <p:nvPr/>
        </p:nvSpPr>
        <p:spPr>
          <a:xfrm>
            <a:off x="5947479" y="2186015"/>
            <a:ext cx="304755" cy="166395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C00000"/>
          </a:solidFill>
          <a:ln w="3175" cap="flat">
            <a:noFill/>
            <a:miter/>
          </a:ln>
          <a:effectLst/>
          <a:sp3d/>
        </p:spPr>
        <p:txBody>
          <a:bodyPr rot="0" vert="horz" wrap="square" lIns="67380" tIns="67380" rIns="67380" bIns="67380" anchor="ctr">
            <a:spAutoFit/>
          </a:bodyPr>
          <a:lstStyle/>
          <a:p>
            <a:pPr marL="0" marR="0" lvl="0" indent="0" algn="ctr" defTabSz="821531" eaLnBrk="1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FontTx/>
              <a:buNone/>
              <a:defRPr/>
            </a:pPr>
            <a:endParaRPr kumimoji="0" lang="ru-RU" sz="2400" b="0" i="0" u="none" strike="noStrike" kern="0" cap="none" spc="0" normalizeH="0" baseline="0">
              <a:solidFill>
                <a:srgbClr val="FFFFFF"/>
              </a:solidFill>
              <a:effectLst/>
              <a:uLnTx/>
              <a:uFillTx/>
              <a:latin typeface="Helvetica Neue Medium"/>
              <a:ea typeface="+mj-ea"/>
              <a:cs typeface="+mj-cs"/>
              <a:sym typeface="Helvetica Neue Medium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4130152" y="2473028"/>
            <a:ext cx="1096843" cy="395705"/>
          </a:xfrm>
          <a:prstGeom prst="rect">
            <a:avLst/>
          </a:prstGeom>
          <a:solidFill>
            <a:srgbClr val="FFFFFF"/>
          </a:solidFill>
          <a:ln w="3175" cap="flat">
            <a:noFill/>
            <a:miter/>
          </a:ln>
          <a:effectLst/>
          <a:sp3d/>
        </p:spPr>
        <p:txBody>
          <a:bodyPr rot="0" vert="horz" wrap="square" lIns="28299" tIns="28299" rIns="28299" bIns="28299" anchor="ctr">
            <a:spAutoFit/>
          </a:bodyPr>
          <a:lstStyle/>
          <a:p>
            <a:pPr marL="0" marR="0" lvl="0" indent="0" algn="ctr" defTabSz="345035" eaLnBrk="1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FontTx/>
              <a:buNone/>
              <a:defRPr/>
            </a:pPr>
            <a:r>
              <a:rPr kumimoji="0" lang="ru-RU" sz="1100" b="1" i="0" u="none" strike="noStrike" kern="0" cap="none" spc="0" normalizeH="0" baseline="0">
                <a:solidFill>
                  <a:srgbClr val="C00000"/>
                </a:solidFill>
                <a:effectLst/>
                <a:uLnTx/>
                <a:uFillTx/>
                <a:ea typeface="Verdana"/>
                <a:cs typeface="Calibri"/>
                <a:sym typeface="Helvetica Neue"/>
              </a:rPr>
              <a:t>Клиент вносит  4-й взнос</a:t>
            </a:r>
            <a:endParaRPr kumimoji="0" lang="ru-RU" sz="1100" b="1" i="0" u="none" strike="noStrike" kern="0" cap="none" spc="0" normalizeH="0" baseline="0">
              <a:solidFill>
                <a:srgbClr val="C00000"/>
              </a:solidFill>
              <a:ea typeface="Verdana"/>
              <a:cs typeface="Calibri"/>
              <a:sym typeface="Helvetica Neue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5574249" y="2473028"/>
            <a:ext cx="1036560" cy="395705"/>
          </a:xfrm>
          <a:prstGeom prst="rect">
            <a:avLst/>
          </a:prstGeom>
          <a:solidFill>
            <a:srgbClr val="FFFFFF"/>
          </a:solidFill>
          <a:ln w="3175" cap="flat">
            <a:noFill/>
            <a:miter/>
          </a:ln>
          <a:effectLst/>
          <a:sp3d/>
        </p:spPr>
        <p:txBody>
          <a:bodyPr rot="0" vert="horz" wrap="square" lIns="28299" tIns="28299" rIns="28299" bIns="28299" anchor="ctr">
            <a:spAutoFit/>
          </a:bodyPr>
          <a:lstStyle/>
          <a:p>
            <a:pPr marL="0" marR="0" lvl="0" indent="0" algn="ctr" defTabSz="345035" eaLnBrk="1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FontTx/>
              <a:buNone/>
              <a:defRPr/>
            </a:pPr>
            <a:r>
              <a:rPr kumimoji="0" lang="ru-RU" sz="1100" b="1" i="0" u="none" strike="noStrike" kern="0" cap="none" spc="0" normalizeH="0" baseline="0">
                <a:solidFill>
                  <a:srgbClr val="C00000"/>
                </a:solidFill>
                <a:effectLst/>
                <a:uLnTx/>
                <a:uFillTx/>
                <a:ea typeface="Verdana"/>
                <a:cs typeface="Calibri"/>
                <a:sym typeface="Helvetica Neue"/>
              </a:rPr>
              <a:t>Клиент вносит  5-й взнос</a:t>
            </a:r>
            <a:endParaRPr kumimoji="0" lang="ru-RU" sz="1100" b="1" i="0" u="none" strike="noStrike" kern="0" cap="none" spc="0" normalizeH="0" baseline="0">
              <a:solidFill>
                <a:srgbClr val="C00000"/>
              </a:solidFill>
              <a:ea typeface="Verdana"/>
              <a:cs typeface="Calibri"/>
              <a:sym typeface="Helvetica Neue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4295756" y="2876826"/>
            <a:ext cx="1203110" cy="361185"/>
          </a:xfrm>
          <a:prstGeom prst="rect">
            <a:avLst/>
          </a:prstGeom>
          <a:solidFill>
            <a:srgbClr val="FFFFFF"/>
          </a:solidFill>
          <a:ln w="3175" cap="flat">
            <a:noFill/>
            <a:miter/>
          </a:ln>
          <a:effectLst/>
          <a:sp3d/>
        </p:spPr>
        <p:txBody>
          <a:bodyPr rot="0" vert="horz" wrap="square" lIns="28299" tIns="28299" rIns="28299" bIns="28299" anchor="ctr">
            <a:spAutoFit/>
          </a:bodyPr>
          <a:lstStyle/>
          <a:p>
            <a:pPr marL="0" marR="0" lvl="0" indent="0" algn="ctr" defTabSz="345035" eaLnBrk="1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FontTx/>
              <a:buNone/>
              <a:defRPr/>
            </a:pPr>
            <a:r>
              <a:rPr kumimoji="0" lang="ru-RU" sz="1000" b="0" i="0" u="none" strike="noStrike" kern="0" cap="none" spc="0" normalizeH="0" baseline="0">
                <a:solidFill>
                  <a:srgbClr val="000000"/>
                </a:solidFill>
                <a:effectLst/>
                <a:uLnTx/>
                <a:uFillTx/>
                <a:ea typeface="Verdana"/>
                <a:cs typeface="Calibri"/>
                <a:sym typeface="Helvetica Neue"/>
              </a:rPr>
              <a:t>СК  начисляет </a:t>
            </a:r>
            <a:r>
              <a:rPr kumimoji="0" lang="en-US" altLang="ru-RU" sz="1000" b="0" i="0" u="none" strike="noStrike" kern="0" cap="none" spc="0" normalizeH="0" baseline="0">
                <a:solidFill>
                  <a:srgbClr val="000000"/>
                </a:solidFill>
                <a:effectLst/>
                <a:uLnTx/>
                <a:uFillTx/>
                <a:ea typeface="Verdana"/>
                <a:cs typeface="Calibri"/>
                <a:sym typeface="Helvetica Neue"/>
              </a:rPr>
              <a:t>51</a:t>
            </a:r>
            <a:r>
              <a:rPr kumimoji="0" lang="en-US" sz="1000" b="0" i="0" u="none" strike="noStrike" kern="0" cap="none" spc="0" normalizeH="0" baseline="0">
                <a:solidFill>
                  <a:srgbClr val="000000"/>
                </a:solidFill>
                <a:effectLst/>
                <a:uLnTx/>
                <a:uFillTx/>
                <a:ea typeface="Verdana"/>
                <a:cs typeface="Calibri"/>
                <a:sym typeface="Helvetica Neue"/>
              </a:rPr>
              <a:t>%</a:t>
            </a:r>
            <a:r>
              <a:rPr kumimoji="0" lang="ru-RU" sz="1000" b="0" i="0" u="none" strike="noStrike" kern="0" cap="none" spc="0" normalizeH="0" baseline="0">
                <a:solidFill>
                  <a:srgbClr val="000000"/>
                </a:solidFill>
                <a:effectLst/>
                <a:uLnTx/>
                <a:uFillTx/>
                <a:ea typeface="Verdana"/>
                <a:cs typeface="Calibri"/>
                <a:sym typeface="Helvetica Neue"/>
              </a:rPr>
              <a:t> на взнос</a:t>
            </a:r>
            <a:endParaRPr kumimoji="0" lang="ru-RU" sz="1000" b="0" i="0" u="none" strike="noStrike" kern="0" cap="none" spc="0" normalizeH="0" baseline="0">
              <a:solidFill>
                <a:srgbClr val="000000"/>
              </a:solidFill>
              <a:ea typeface="Verdana"/>
              <a:cs typeface="Calibri"/>
              <a:sym typeface="Helvetica Neue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5608710" y="2876826"/>
            <a:ext cx="1200789" cy="356834"/>
          </a:xfrm>
          <a:prstGeom prst="rect">
            <a:avLst/>
          </a:prstGeom>
          <a:solidFill>
            <a:srgbClr val="FFFFFF"/>
          </a:solidFill>
          <a:ln w="3175" cap="flat">
            <a:noFill/>
            <a:miter/>
          </a:ln>
          <a:effectLst/>
          <a:sp3d/>
        </p:spPr>
        <p:txBody>
          <a:bodyPr rot="0" vert="horz" wrap="square" lIns="28299" tIns="28299" rIns="28299" bIns="28299" anchor="ctr">
            <a:spAutoFit/>
          </a:bodyPr>
          <a:lstStyle/>
          <a:p>
            <a:pPr marL="0" marR="0" lvl="0" indent="0" algn="ctr" defTabSz="345035" eaLnBrk="1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FontTx/>
              <a:buNone/>
              <a:defRPr/>
            </a:pPr>
            <a:r>
              <a:rPr kumimoji="0" lang="ru-RU" sz="1000" b="0" i="0" u="none" strike="noStrike" kern="0" cap="none" spc="0" normalizeH="0" baseline="0">
                <a:solidFill>
                  <a:srgbClr val="000000"/>
                </a:solidFill>
                <a:effectLst/>
                <a:uLnTx/>
                <a:uFillTx/>
                <a:ea typeface="Verdana"/>
                <a:cs typeface="Calibri"/>
                <a:sym typeface="Helvetica Neue"/>
              </a:rPr>
              <a:t>СК  начисляет </a:t>
            </a:r>
            <a:r>
              <a:rPr lang="en-US" altLang="ru-RU" sz="1000" kern="0">
                <a:solidFill>
                  <a:srgbClr val="000000"/>
                </a:solidFill>
                <a:ea typeface="Verdana"/>
                <a:cs typeface="Calibri"/>
                <a:sym typeface="Helvetica Neue"/>
              </a:rPr>
              <a:t>51</a:t>
            </a:r>
            <a:r>
              <a:rPr kumimoji="0" lang="en-US" sz="1000" b="0" i="0" u="none" strike="noStrike" kern="0" cap="none" spc="0" normalizeH="0" baseline="0">
                <a:solidFill>
                  <a:srgbClr val="000000"/>
                </a:solidFill>
                <a:effectLst/>
                <a:uLnTx/>
                <a:uFillTx/>
                <a:ea typeface="Verdana"/>
                <a:cs typeface="Calibri"/>
                <a:sym typeface="Helvetica Neue"/>
              </a:rPr>
              <a:t>%</a:t>
            </a:r>
            <a:r>
              <a:rPr kumimoji="0" lang="ru-RU" sz="1000" b="0" i="0" u="none" strike="noStrike" kern="0" cap="none" spc="0" normalizeH="0" baseline="0">
                <a:solidFill>
                  <a:srgbClr val="000000"/>
                </a:solidFill>
                <a:effectLst/>
                <a:uLnTx/>
                <a:uFillTx/>
                <a:ea typeface="Verdana"/>
                <a:cs typeface="Calibri"/>
                <a:sym typeface="Helvetica Neue"/>
              </a:rPr>
              <a:t> на взнос</a:t>
            </a:r>
            <a:endParaRPr kumimoji="0" lang="ru-RU" sz="1000" b="0" i="0" u="none" strike="noStrike" kern="0" cap="none" spc="0" normalizeH="0" baseline="0">
              <a:solidFill>
                <a:srgbClr val="000000"/>
              </a:solidFill>
              <a:ea typeface="Verdana"/>
              <a:cs typeface="Calibri"/>
              <a:sym typeface="Helvetica Neue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4161574" y="3286401"/>
            <a:ext cx="1202513" cy="351873"/>
          </a:xfrm>
          <a:prstGeom prst="rect">
            <a:avLst/>
          </a:prstGeom>
          <a:solidFill>
            <a:srgbClr val="FFFFFF"/>
          </a:solidFill>
          <a:ln w="3175" cap="flat">
            <a:noFill/>
            <a:miter/>
          </a:ln>
          <a:effectLst/>
          <a:sp3d/>
        </p:spPr>
        <p:txBody>
          <a:bodyPr rot="0" vert="horz" wrap="square" lIns="28299" tIns="28299" rIns="28299" bIns="28299" anchor="ctr">
            <a:spAutoFit/>
          </a:bodyPr>
          <a:lstStyle/>
          <a:p>
            <a:pPr marL="0" marR="0" lvl="0" indent="0" algn="ctr" defTabSz="345035" eaLnBrk="1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FontTx/>
              <a:buNone/>
              <a:defRPr/>
            </a:pPr>
            <a:r>
              <a:rPr kumimoji="0" lang="ru-RU" sz="1000" b="1" i="0" u="none" strike="noStrike" kern="0" cap="none" spc="0" normalizeH="0" baseline="0">
                <a:solidFill>
                  <a:srgbClr val="000000"/>
                </a:solidFill>
                <a:effectLst/>
                <a:uLnTx/>
                <a:uFillTx/>
                <a:ea typeface="Cambria"/>
                <a:cs typeface="Verdana"/>
                <a:sym typeface="Helvetica Neue"/>
              </a:rPr>
              <a:t>Сумма накоплений</a:t>
            </a:r>
            <a:r>
              <a:rPr kumimoji="0" lang="ru-RU" sz="1000" b="0" i="0" u="none" strike="noStrike" kern="0" cap="none" spc="0" normalizeH="0" baseline="0">
                <a:solidFill>
                  <a:srgbClr val="000000"/>
                </a:solidFill>
                <a:effectLst/>
                <a:uLnTx/>
                <a:uFillTx/>
                <a:ea typeface="Cambria"/>
                <a:cs typeface="Verdana"/>
                <a:sym typeface="Helvetica Neue"/>
              </a:rPr>
              <a:t>: </a:t>
            </a:r>
          </a:p>
          <a:p>
            <a:pPr marL="0" marR="0" lvl="0" indent="0" algn="ctr" defTabSz="345035" eaLnBrk="1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FontTx/>
              <a:buNone/>
              <a:defRPr/>
            </a:pPr>
            <a:r>
              <a:rPr kumimoji="0" lang="ru-RU" sz="1000" b="0" i="0" u="none" strike="noStrike" kern="0" cap="none" spc="0" normalizeH="0" baseline="0">
                <a:solidFill>
                  <a:srgbClr val="000000"/>
                </a:solidFill>
                <a:effectLst/>
                <a:uLnTx/>
                <a:uFillTx/>
                <a:ea typeface="Cambria"/>
                <a:cs typeface="Verdana"/>
                <a:sym typeface="Helvetica Neue"/>
              </a:rPr>
              <a:t>600 000 ₽ 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5498866" y="3305451"/>
            <a:ext cx="1201983" cy="351873"/>
          </a:xfrm>
          <a:prstGeom prst="rect">
            <a:avLst/>
          </a:prstGeom>
          <a:solidFill>
            <a:srgbClr val="FFFFFF"/>
          </a:solidFill>
          <a:ln w="3175" cap="flat">
            <a:noFill/>
            <a:miter/>
          </a:ln>
          <a:effectLst/>
          <a:sp3d/>
        </p:spPr>
        <p:txBody>
          <a:bodyPr rot="0" vert="horz" wrap="square" lIns="28299" tIns="28299" rIns="28299" bIns="28299" anchor="ctr">
            <a:spAutoFit/>
          </a:bodyPr>
          <a:lstStyle/>
          <a:p>
            <a:pPr marL="0" marR="0" lvl="0" indent="0" algn="ctr" defTabSz="345035" eaLnBrk="1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FontTx/>
              <a:buNone/>
              <a:defRPr/>
            </a:pPr>
            <a:r>
              <a:rPr kumimoji="0" lang="ru-RU" sz="1000" b="1" i="0" u="none" strike="noStrike" kern="0" cap="none" spc="0" normalizeH="0" baseline="0">
                <a:solidFill>
                  <a:srgbClr val="000000"/>
                </a:solidFill>
                <a:effectLst/>
                <a:uLnTx/>
                <a:uFillTx/>
                <a:ea typeface="Cambria"/>
                <a:cs typeface="Verdana"/>
                <a:sym typeface="Helvetica Neue"/>
              </a:rPr>
              <a:t>Сумма накоплений</a:t>
            </a:r>
            <a:r>
              <a:rPr kumimoji="0" lang="ru-RU" sz="1000" b="0" i="0" u="none" strike="noStrike" kern="0" cap="none" spc="0" normalizeH="0" baseline="0">
                <a:solidFill>
                  <a:srgbClr val="000000"/>
                </a:solidFill>
                <a:effectLst/>
                <a:uLnTx/>
                <a:uFillTx/>
                <a:ea typeface="Cambria"/>
                <a:cs typeface="Verdana"/>
                <a:sym typeface="Helvetica Neue"/>
              </a:rPr>
              <a:t>: </a:t>
            </a:r>
          </a:p>
          <a:p>
            <a:pPr marL="0" marR="0" lvl="0" indent="0" algn="ctr" defTabSz="345035" eaLnBrk="1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FontTx/>
              <a:buNone/>
              <a:defRPr/>
            </a:pPr>
            <a:r>
              <a:rPr kumimoji="0" lang="ru-RU" sz="1000" b="0" i="0" u="none" strike="noStrike" kern="0" cap="none" spc="0" normalizeH="0" baseline="0">
                <a:solidFill>
                  <a:srgbClr val="000000"/>
                </a:solidFill>
                <a:effectLst/>
                <a:uLnTx/>
                <a:uFillTx/>
                <a:ea typeface="Cambria"/>
                <a:cs typeface="Verdana"/>
                <a:sym typeface="Helvetica Neue"/>
              </a:rPr>
              <a:t>750 000 ₽ 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4206707" y="3705501"/>
            <a:ext cx="1056636" cy="357088"/>
          </a:xfrm>
          <a:prstGeom prst="rect">
            <a:avLst/>
          </a:prstGeom>
          <a:solidFill>
            <a:srgbClr val="FFFFFF"/>
          </a:solidFill>
          <a:ln w="3175" cap="flat">
            <a:noFill/>
            <a:miter/>
          </a:ln>
          <a:effectLst/>
          <a:sp3d/>
        </p:spPr>
        <p:txBody>
          <a:bodyPr rot="0" vert="horz" wrap="square" lIns="28299" tIns="28299" rIns="28299" bIns="28299" anchor="ctr">
            <a:spAutoFit/>
          </a:bodyPr>
          <a:lstStyle/>
          <a:p>
            <a:pPr marL="0" marR="0" lvl="0" indent="0" algn="ctr" defTabSz="345035" eaLnBrk="1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FontTx/>
              <a:buNone/>
              <a:defRPr/>
            </a:pPr>
            <a:r>
              <a:rPr kumimoji="0" lang="ru-RU" sz="1000" b="1" i="0" u="none" strike="noStrike" kern="0" cap="none" spc="0" normalizeH="0" baseline="0">
                <a:solidFill>
                  <a:srgbClr val="000000"/>
                </a:solidFill>
                <a:effectLst/>
                <a:uLnTx/>
                <a:uFillTx/>
                <a:ea typeface="Cambria"/>
                <a:cs typeface="Verdana"/>
                <a:sym typeface="Helvetica Neue"/>
              </a:rPr>
              <a:t>Кешбэк от СК</a:t>
            </a:r>
            <a:r>
              <a:rPr kumimoji="0" lang="ru-RU" sz="1000" b="0" i="0" u="none" strike="noStrike" kern="0" cap="none" spc="0" normalizeH="0" baseline="0">
                <a:solidFill>
                  <a:srgbClr val="000000"/>
                </a:solidFill>
                <a:effectLst/>
                <a:uLnTx/>
                <a:uFillTx/>
                <a:ea typeface="Cambria"/>
                <a:cs typeface="Verdana"/>
                <a:sym typeface="Helvetica Neue"/>
              </a:rPr>
              <a:t>:</a:t>
            </a:r>
          </a:p>
          <a:p>
            <a:pPr marL="0" marR="0" lvl="0" indent="0" algn="ctr" defTabSz="345035" eaLnBrk="1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FontTx/>
              <a:buNone/>
              <a:defRPr/>
            </a:pPr>
            <a:r>
              <a:rPr kumimoji="0" lang="en-US" altLang="ru-RU" sz="1000" b="0" i="0" u="none" strike="noStrike" kern="0" cap="none" spc="0" normalizeH="0" baseline="0">
                <a:solidFill>
                  <a:srgbClr val="000000"/>
                </a:solidFill>
                <a:effectLst/>
                <a:uLnTx/>
                <a:uFillTx/>
                <a:ea typeface="Cambria"/>
                <a:cs typeface="Verdana"/>
                <a:sym typeface="Helvetica Neue"/>
              </a:rPr>
              <a:t>306</a:t>
            </a:r>
            <a:r>
              <a:rPr kumimoji="0" lang="ru-RU" altLang="en-US" sz="1000" b="0" i="0" u="none" strike="noStrike" kern="0" cap="none" spc="0" normalizeH="0" baseline="0">
                <a:solidFill>
                  <a:srgbClr val="000000"/>
                </a:solidFill>
                <a:effectLst/>
                <a:uLnTx/>
                <a:uFillTx/>
                <a:ea typeface="Cambria"/>
                <a:cs typeface="Verdana"/>
                <a:sym typeface="Helvetica Neue"/>
              </a:rPr>
              <a:t> </a:t>
            </a:r>
            <a:r>
              <a:rPr kumimoji="0" lang="en-US" altLang="ru-RU" sz="1000" b="0" i="0" u="none" strike="noStrike" kern="0" cap="none" spc="0" normalizeH="0" baseline="0">
                <a:solidFill>
                  <a:srgbClr val="000000"/>
                </a:solidFill>
                <a:effectLst/>
                <a:uLnTx/>
                <a:uFillTx/>
                <a:ea typeface="Cambria"/>
                <a:cs typeface="Verdana"/>
                <a:sym typeface="Helvetica Neue"/>
              </a:rPr>
              <a:t>000</a:t>
            </a:r>
            <a:r>
              <a:rPr kumimoji="0" lang="en-US" sz="1000" b="0" i="0" u="none" strike="noStrike" kern="0" cap="none" spc="0" normalizeH="0" baseline="0">
                <a:solidFill>
                  <a:srgbClr val="000000"/>
                </a:solidFill>
                <a:effectLst/>
                <a:uLnTx/>
                <a:uFillTx/>
                <a:ea typeface="Cambria"/>
                <a:cs typeface="Verdana"/>
                <a:sym typeface="Helvetica Neue"/>
              </a:rPr>
              <a:t>₽</a:t>
            </a:r>
            <a:r>
              <a:rPr kumimoji="0" lang="ru-RU" sz="1000" b="0" i="0" u="none" strike="noStrike" kern="0" cap="none" spc="0" normalizeH="0" baseline="0">
                <a:solidFill>
                  <a:srgbClr val="000000"/>
                </a:solidFill>
                <a:effectLst/>
                <a:uLnTx/>
                <a:uFillTx/>
                <a:ea typeface="Cambria"/>
                <a:cs typeface="Verdana"/>
                <a:sym typeface="Helvetica Neue"/>
              </a:rPr>
              <a:t> 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5548942" y="3715026"/>
            <a:ext cx="956484" cy="358311"/>
          </a:xfrm>
          <a:prstGeom prst="rect">
            <a:avLst/>
          </a:prstGeom>
          <a:solidFill>
            <a:srgbClr val="FFFFFF"/>
          </a:solidFill>
          <a:ln w="3175" cap="flat">
            <a:noFill/>
            <a:miter/>
          </a:ln>
          <a:effectLst/>
          <a:sp3d/>
        </p:spPr>
        <p:txBody>
          <a:bodyPr rot="0" vert="horz" wrap="square" lIns="28299" tIns="28299" rIns="28299" bIns="28299" anchor="ctr">
            <a:spAutoFit/>
          </a:bodyPr>
          <a:lstStyle/>
          <a:p>
            <a:pPr marL="0" marR="0" lvl="0" indent="0" algn="ctr" defTabSz="345035" eaLnBrk="1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FontTx/>
              <a:buNone/>
              <a:defRPr/>
            </a:pPr>
            <a:r>
              <a:rPr kumimoji="0" lang="ru-RU" sz="1000" b="1" i="0" u="none" strike="noStrike" kern="0" cap="none" spc="0" normalizeH="0" baseline="0">
                <a:solidFill>
                  <a:srgbClr val="000000"/>
                </a:solidFill>
                <a:effectLst/>
                <a:uLnTx/>
                <a:uFillTx/>
                <a:ea typeface="Cambria"/>
                <a:cs typeface="Verdana"/>
                <a:sym typeface="Helvetica Neue"/>
              </a:rPr>
              <a:t>Кешбэк от СК</a:t>
            </a:r>
            <a:r>
              <a:rPr kumimoji="0" lang="ru-RU" sz="1000" b="0" i="0" u="none" strike="noStrike" kern="0" cap="none" spc="0" normalizeH="0" baseline="0">
                <a:solidFill>
                  <a:srgbClr val="000000"/>
                </a:solidFill>
                <a:effectLst/>
                <a:uLnTx/>
                <a:uFillTx/>
                <a:ea typeface="Cambria"/>
                <a:cs typeface="Verdana"/>
                <a:sym typeface="Helvetica Neue"/>
              </a:rPr>
              <a:t>:</a:t>
            </a:r>
          </a:p>
          <a:p>
            <a:pPr marL="0" marR="0" lvl="0" indent="0" algn="ctr" defTabSz="345035" eaLnBrk="1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FontTx/>
              <a:buNone/>
              <a:defRPr/>
            </a:pPr>
            <a:r>
              <a:rPr lang="ru-RU" sz="1000" kern="0">
                <a:solidFill>
                  <a:srgbClr val="000000"/>
                </a:solidFill>
                <a:ea typeface="Cambria"/>
                <a:cs typeface="Verdana"/>
                <a:sym typeface="Helvetica Neue"/>
              </a:rPr>
              <a:t>3</a:t>
            </a:r>
            <a:r>
              <a:rPr kumimoji="0" lang="en-US" altLang="ru-RU" sz="1000" b="0" i="0" u="none" strike="noStrike" kern="0" cap="none" spc="0" normalizeH="0" baseline="0">
                <a:solidFill>
                  <a:srgbClr val="000000"/>
                </a:solidFill>
                <a:effectLst/>
                <a:uLnTx/>
                <a:uFillTx/>
                <a:ea typeface="Cambria"/>
                <a:cs typeface="Verdana"/>
                <a:sym typeface="Helvetica Neue"/>
              </a:rPr>
              <a:t>82</a:t>
            </a:r>
            <a:r>
              <a:rPr kumimoji="0" lang="ru-RU" altLang="en-US" sz="1000" b="0" i="0" u="none" strike="noStrike" kern="0" cap="none" spc="0" normalizeH="0" baseline="0">
                <a:solidFill>
                  <a:srgbClr val="000000"/>
                </a:solidFill>
                <a:effectLst/>
                <a:uLnTx/>
                <a:uFillTx/>
                <a:ea typeface="Cambria"/>
                <a:cs typeface="Verdana"/>
                <a:sym typeface="Helvetica Neue"/>
              </a:rPr>
              <a:t> </a:t>
            </a:r>
            <a:r>
              <a:rPr kumimoji="0" lang="en-US" altLang="ru-RU" sz="1000" b="0" i="0" u="none" strike="noStrike" kern="0" cap="none" spc="0" normalizeH="0" baseline="0">
                <a:solidFill>
                  <a:srgbClr val="000000"/>
                </a:solidFill>
                <a:effectLst/>
                <a:uLnTx/>
                <a:uFillTx/>
                <a:ea typeface="Cambria"/>
                <a:cs typeface="Verdana"/>
                <a:sym typeface="Helvetica Neue"/>
              </a:rPr>
              <a:t>500</a:t>
            </a:r>
            <a:r>
              <a:rPr kumimoji="0" lang="en-US" sz="1000" b="0" i="0" u="none" strike="noStrike" kern="0" cap="none" spc="0" normalizeH="0" baseline="0">
                <a:solidFill>
                  <a:srgbClr val="000000"/>
                </a:solidFill>
                <a:effectLst/>
                <a:uLnTx/>
                <a:uFillTx/>
                <a:ea typeface="Cambria"/>
                <a:cs typeface="Verdana"/>
                <a:sym typeface="Helvetica Neue"/>
              </a:rPr>
              <a:t>₽</a:t>
            </a:r>
            <a:r>
              <a:rPr kumimoji="0" lang="ru-RU" sz="1000" b="0" i="0" u="none" strike="noStrike" kern="0" cap="none" spc="0" normalizeH="0" baseline="0">
                <a:solidFill>
                  <a:srgbClr val="000000"/>
                </a:solidFill>
                <a:effectLst/>
                <a:uLnTx/>
                <a:uFillTx/>
                <a:ea typeface="Cambria"/>
                <a:cs typeface="Verdana"/>
                <a:sym typeface="Helvetica Neue"/>
              </a:rPr>
              <a:t> 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4206707" y="4134126"/>
            <a:ext cx="1056636" cy="504273"/>
          </a:xfrm>
          <a:prstGeom prst="rect">
            <a:avLst/>
          </a:prstGeom>
          <a:solidFill>
            <a:srgbClr val="FFFFFF"/>
          </a:solidFill>
          <a:ln w="3175" cap="flat">
            <a:noFill/>
            <a:miter/>
          </a:ln>
          <a:effectLst/>
          <a:sp3d/>
        </p:spPr>
        <p:txBody>
          <a:bodyPr rot="0" vert="horz" wrap="square" lIns="28299" tIns="28299" rIns="28299" bIns="28299" anchor="ctr">
            <a:spAutoFit/>
          </a:bodyPr>
          <a:lstStyle/>
          <a:p>
            <a:pPr marL="0" marR="0" lvl="0" indent="0" algn="ctr" defTabSz="345035" eaLnBrk="1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FontTx/>
              <a:buNone/>
              <a:defRPr/>
            </a:pPr>
            <a:r>
              <a:rPr kumimoji="0" lang="ru-RU" sz="1000" b="1" i="0" u="none" strike="noStrike" kern="0" cap="none" spc="0" normalizeH="0" baseline="0">
                <a:solidFill>
                  <a:srgbClr val="000000"/>
                </a:solidFill>
                <a:effectLst/>
                <a:uLnTx/>
                <a:uFillTx/>
                <a:ea typeface="Cambria"/>
                <a:cs typeface="Verdana"/>
                <a:sym typeface="Helvetica Neue"/>
              </a:rPr>
              <a:t>Налоговый вычет*: </a:t>
            </a:r>
          </a:p>
          <a:p>
            <a:pPr marL="0" marR="0" lvl="0" indent="0" algn="ctr" defTabSz="345035" eaLnBrk="1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FontTx/>
              <a:buNone/>
              <a:defRPr/>
            </a:pPr>
            <a:r>
              <a:rPr kumimoji="0" lang="ru-RU" sz="1000" b="0" i="0" u="none" strike="noStrike" kern="0" cap="none" spc="0" normalizeH="0" baseline="0">
                <a:solidFill>
                  <a:srgbClr val="000000"/>
                </a:solidFill>
                <a:effectLst/>
                <a:uLnTx/>
                <a:uFillTx/>
                <a:ea typeface="Cambria"/>
                <a:cs typeface="Verdana"/>
                <a:sym typeface="Helvetica Neue"/>
              </a:rPr>
              <a:t>58 500 </a:t>
            </a:r>
            <a:r>
              <a:rPr kumimoji="0" lang="en-US" sz="1000" b="0" i="0" u="none" strike="noStrike" kern="0" cap="none" spc="0" normalizeH="0" baseline="0">
                <a:solidFill>
                  <a:srgbClr val="000000"/>
                </a:solidFill>
                <a:effectLst/>
                <a:uLnTx/>
                <a:uFillTx/>
                <a:ea typeface="Cambria"/>
                <a:cs typeface="Verdana"/>
                <a:sym typeface="Helvetica Neue"/>
              </a:rPr>
              <a:t>₽</a:t>
            </a:r>
            <a:r>
              <a:rPr kumimoji="0" lang="ru-RU" sz="1000" b="0" i="0" u="none" strike="noStrike" kern="0" cap="none" spc="0" normalizeH="0" baseline="0">
                <a:solidFill>
                  <a:srgbClr val="000000"/>
                </a:solidFill>
                <a:effectLst/>
                <a:uLnTx/>
                <a:uFillTx/>
                <a:ea typeface="Cambria"/>
                <a:cs typeface="Verdana"/>
                <a:sym typeface="Helvetica Neue"/>
              </a:rPr>
              <a:t> 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5506723" y="4143651"/>
            <a:ext cx="1056636" cy="512503"/>
          </a:xfrm>
          <a:prstGeom prst="rect">
            <a:avLst/>
          </a:prstGeom>
          <a:solidFill>
            <a:srgbClr val="FFFFFF"/>
          </a:solidFill>
          <a:ln w="3175" cap="flat">
            <a:noFill/>
            <a:miter/>
          </a:ln>
          <a:effectLst/>
          <a:sp3d/>
        </p:spPr>
        <p:txBody>
          <a:bodyPr rot="0" vert="horz" wrap="square" lIns="28299" tIns="28299" rIns="28299" bIns="28299" anchor="ctr">
            <a:spAutoFit/>
          </a:bodyPr>
          <a:lstStyle/>
          <a:p>
            <a:pPr marL="0" marR="0" lvl="0" indent="0" algn="ctr" defTabSz="345035" eaLnBrk="1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FontTx/>
              <a:buNone/>
              <a:defRPr/>
            </a:pPr>
            <a:r>
              <a:rPr kumimoji="0" lang="ru-RU" sz="1000" b="1" i="0" u="none" strike="noStrike" kern="0" cap="none" spc="0" normalizeH="0" baseline="0">
                <a:solidFill>
                  <a:srgbClr val="000000"/>
                </a:solidFill>
                <a:effectLst/>
                <a:uLnTx/>
                <a:uFillTx/>
                <a:ea typeface="Cambria"/>
                <a:cs typeface="Verdana"/>
                <a:sym typeface="Helvetica Neue"/>
              </a:rPr>
              <a:t>Налоговый вычет*: </a:t>
            </a:r>
          </a:p>
          <a:p>
            <a:pPr marL="0" marR="0" lvl="0" indent="0" algn="ctr" defTabSz="345035" eaLnBrk="1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FontTx/>
              <a:buNone/>
              <a:defRPr/>
            </a:pPr>
            <a:r>
              <a:rPr kumimoji="0" lang="ru-RU" sz="1000" b="0" i="0" u="none" strike="noStrike" kern="0" cap="none" spc="0" normalizeH="0" baseline="0">
                <a:solidFill>
                  <a:srgbClr val="000000"/>
                </a:solidFill>
                <a:effectLst/>
                <a:uLnTx/>
                <a:uFillTx/>
                <a:ea typeface="Cambria"/>
                <a:cs typeface="Verdana"/>
                <a:sym typeface="Helvetica Neue"/>
              </a:rPr>
              <a:t>78 000 </a:t>
            </a:r>
            <a:r>
              <a:rPr kumimoji="0" lang="en-US" sz="1000" b="0" i="0" u="none" strike="noStrike" kern="0" cap="none" spc="0" normalizeH="0" baseline="0">
                <a:solidFill>
                  <a:srgbClr val="000000"/>
                </a:solidFill>
                <a:effectLst/>
                <a:uLnTx/>
                <a:uFillTx/>
                <a:ea typeface="Cambria"/>
                <a:cs typeface="Verdana"/>
                <a:sym typeface="Helvetica Neue"/>
              </a:rPr>
              <a:t>₽</a:t>
            </a:r>
            <a:r>
              <a:rPr kumimoji="0" lang="ru-RU" sz="1000" b="0" i="0" u="none" strike="noStrike" kern="0" cap="none" spc="0" normalizeH="0" baseline="0">
                <a:solidFill>
                  <a:srgbClr val="000000"/>
                </a:solidFill>
                <a:effectLst/>
                <a:uLnTx/>
                <a:uFillTx/>
                <a:ea typeface="Cambria"/>
                <a:cs typeface="Verdana"/>
                <a:sym typeface="Helvetica Neue"/>
              </a:rPr>
              <a:t> 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7153130" y="2514876"/>
            <a:ext cx="1174281" cy="504273"/>
          </a:xfrm>
          <a:prstGeom prst="rect">
            <a:avLst/>
          </a:prstGeom>
          <a:solidFill>
            <a:srgbClr val="FFFFFF"/>
          </a:solidFill>
          <a:ln w="3175" cap="flat">
            <a:noFill/>
            <a:miter/>
          </a:ln>
          <a:effectLst/>
          <a:sp3d/>
        </p:spPr>
        <p:txBody>
          <a:bodyPr rot="0" vert="horz" wrap="square" lIns="28299" tIns="28299" rIns="28299" bIns="28299" anchor="ctr">
            <a:spAutoFit/>
          </a:bodyPr>
          <a:lstStyle/>
          <a:p>
            <a:pPr marL="0" marR="0" lvl="0" indent="0" algn="ctr" defTabSz="345035" eaLnBrk="1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FontTx/>
              <a:buNone/>
              <a:defRPr/>
            </a:pPr>
            <a:r>
              <a:rPr kumimoji="0" lang="ru-RU" sz="1000" b="1" i="0" u="none" strike="noStrike" kern="0" cap="none" spc="0" normalizeH="0" baseline="0">
                <a:solidFill>
                  <a:srgbClr val="000000"/>
                </a:solidFill>
                <a:effectLst/>
                <a:uLnTx/>
                <a:uFillTx/>
                <a:ea typeface="Cambria"/>
                <a:cs typeface="Verdana"/>
                <a:sym typeface="Helvetica Neue"/>
              </a:rPr>
              <a:t>Налоговый вычет*: </a:t>
            </a:r>
          </a:p>
          <a:p>
            <a:pPr marL="0" marR="0" lvl="0" indent="0" algn="ctr" defTabSz="345035" eaLnBrk="1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FontTx/>
              <a:buNone/>
              <a:defRPr/>
            </a:pPr>
            <a:r>
              <a:rPr kumimoji="0" lang="ru-RU" sz="1000" b="0" i="0" u="none" strike="noStrike" kern="0" cap="none" spc="0" normalizeH="0" baseline="0">
                <a:solidFill>
                  <a:srgbClr val="000000"/>
                </a:solidFill>
                <a:effectLst/>
                <a:uLnTx/>
                <a:uFillTx/>
                <a:ea typeface="Cambria"/>
                <a:cs typeface="Verdana"/>
                <a:sym typeface="Helvetica Neue"/>
              </a:rPr>
              <a:t>97 500 </a:t>
            </a:r>
            <a:r>
              <a:rPr kumimoji="0" lang="en-US" sz="1000" b="0" i="0" u="none" strike="noStrike" kern="0" cap="none" spc="0" normalizeH="0" baseline="0">
                <a:solidFill>
                  <a:srgbClr val="000000"/>
                </a:solidFill>
                <a:effectLst/>
                <a:uLnTx/>
                <a:uFillTx/>
                <a:ea typeface="Cambria"/>
                <a:cs typeface="Verdana"/>
                <a:sym typeface="Helvetica Neue"/>
              </a:rPr>
              <a:t>₽</a:t>
            </a:r>
            <a:r>
              <a:rPr kumimoji="0" lang="ru-RU" sz="1000" b="0" i="0" u="none" strike="noStrike" kern="0" cap="none" spc="0" normalizeH="0" baseline="0">
                <a:solidFill>
                  <a:srgbClr val="000000"/>
                </a:solidFill>
                <a:effectLst/>
                <a:uLnTx/>
                <a:uFillTx/>
                <a:ea typeface="Cambria"/>
                <a:cs typeface="Verdana"/>
                <a:sym typeface="Helvetica Neue"/>
              </a:rPr>
              <a:t>  </a:t>
            </a:r>
          </a:p>
          <a:p>
            <a:pPr marL="0" marR="0" lvl="0" indent="0" algn="ctr" defTabSz="345035" eaLnBrk="1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FontTx/>
              <a:buNone/>
              <a:defRPr/>
            </a:pPr>
            <a:r>
              <a:rPr kumimoji="0" lang="ru-RU" sz="1000" b="0" i="0" u="none" strike="noStrike" kern="0" cap="none" spc="0" normalizeH="0" baseline="0">
                <a:solidFill>
                  <a:srgbClr val="000000"/>
                </a:solidFill>
                <a:effectLst/>
                <a:uLnTx/>
                <a:uFillTx/>
                <a:ea typeface="Cambria"/>
                <a:cs typeface="Verdana"/>
                <a:sym typeface="Helvetica Neue"/>
              </a:rPr>
              <a:t>(за 5-й взнос)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/>
    </mc:Choice>
    <mc:Fallback xmlns:dsp="http://schemas.microsoft.com/office/drawing/2008/diagram" xmlns:dgm="http://schemas.openxmlformats.org/drawingml/2006/diagram" xmlns:c="http://schemas.openxmlformats.org/drawingml/2006/chart" xmlns="">
      <p:transition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9492" y="420495"/>
            <a:ext cx="7788892" cy="848265"/>
          </a:xfrm>
          <a:noFill/>
          <a:extLst/>
        </p:spPr>
        <p:txBody>
          <a:bodyPr vert="horz" lIns="0" tIns="0" rIns="0" bIns="0" rtlCol="0" anchor="ctr">
            <a:noAutofit/>
          </a:bodyPr>
          <a:lstStyle/>
          <a:p>
            <a:r>
              <a:rPr lang="ru-RU" sz="2000" dirty="0"/>
              <a:t>ВЫКУПНЫЕ </a:t>
            </a:r>
            <a:r>
              <a:rPr lang="ru-RU" sz="2000" dirty="0" smtClean="0"/>
              <a:t>СУММЫ ПО ПРОГРАММЕ </a:t>
            </a:r>
            <a:br>
              <a:rPr lang="ru-RU" sz="2000" dirty="0" smtClean="0"/>
            </a:br>
            <a:r>
              <a:rPr lang="ru-RU" sz="2000" spc="5" dirty="0" smtClean="0">
                <a:cs typeface="Calibri"/>
              </a:rPr>
              <a:t>«КОМПЛЕКСНАЯ</a:t>
            </a:r>
            <a:r>
              <a:rPr lang="ru-RU" sz="2000" spc="225" dirty="0" smtClean="0">
                <a:cs typeface="Calibri"/>
              </a:rPr>
              <a:t> </a:t>
            </a:r>
            <a:r>
              <a:rPr lang="ru-RU" sz="2000" dirty="0" smtClean="0">
                <a:cs typeface="Calibri"/>
              </a:rPr>
              <a:t>ГАРАНТИЯ ДРАЙВ»</a:t>
            </a:r>
            <a:r>
              <a:rPr lang="ru-RU" sz="2000" spc="5" dirty="0" smtClean="0">
                <a:cs typeface="Calibri"/>
              </a:rPr>
              <a:t> </a:t>
            </a:r>
            <a:r>
              <a:rPr lang="en-US" sz="2000" spc="5" dirty="0">
                <a:cs typeface="Calibri"/>
              </a:rPr>
              <a:t/>
            </a:r>
            <a:br>
              <a:rPr lang="en-US" sz="2000" spc="5" dirty="0">
                <a:cs typeface="Calibri"/>
              </a:rPr>
            </a:br>
            <a:endParaRPr lang="ru-RU" sz="2000" dirty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07310226"/>
              </p:ext>
            </p:extLst>
          </p:nvPr>
        </p:nvGraphicFramePr>
        <p:xfrm>
          <a:off x="236168" y="1628800"/>
          <a:ext cx="8644124" cy="151216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26296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9517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0776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5969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8329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3522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509391">
                <a:tc gridSpan="6">
                  <a:txBody>
                    <a:bodyPr/>
                    <a:lstStyle/>
                    <a:p>
                      <a:r>
                        <a:rPr lang="ru-RU" sz="1600" dirty="0" smtClean="0">
                          <a:latin typeface="+mj-lt"/>
                        </a:rPr>
                        <a:t>Размер выкупной суммы по Договору страхования, заключенному в рублях РФ:</a:t>
                      </a:r>
                      <a:endParaRPr lang="ru-RU" sz="1600" dirty="0">
                        <a:latin typeface="+mj-lt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600" b="1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600" b="1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600" b="1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600" b="1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600" b="1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0939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Cambria" panose="02040503050406030204" pitchFamily="18" charset="0"/>
                        </a:rPr>
                        <a:t>Количество полных лет до окончания срока страхования по Договору страхования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0" i="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Cambria" panose="02040503050406030204" pitchFamily="18" charset="0"/>
                        </a:rPr>
                        <a:t>4</a:t>
                      </a:r>
                      <a:endParaRPr lang="ru-RU" sz="1600" b="0" i="0" dirty="0">
                        <a:effectLst/>
                        <a:latin typeface="+mj-lt"/>
                        <a:ea typeface="Cambria" panose="020405030504060302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0" i="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Cambria" panose="02040503050406030204" pitchFamily="18" charset="0"/>
                        </a:rPr>
                        <a:t>3</a:t>
                      </a:r>
                      <a:endParaRPr lang="ru-RU" sz="1600" b="0" i="0" dirty="0">
                        <a:effectLst/>
                        <a:latin typeface="+mj-lt"/>
                        <a:ea typeface="Cambria" panose="020405030504060302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0" i="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Cambria" panose="02040503050406030204" pitchFamily="18" charset="0"/>
                        </a:rPr>
                        <a:t>2</a:t>
                      </a:r>
                      <a:endParaRPr lang="ru-RU" sz="1600" b="0" i="0" dirty="0">
                        <a:effectLst/>
                        <a:latin typeface="+mj-lt"/>
                        <a:ea typeface="Cambria" panose="020405030504060302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0" i="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Cambria" panose="02040503050406030204" pitchFamily="18" charset="0"/>
                        </a:rPr>
                        <a:t>1</a:t>
                      </a:r>
                      <a:endParaRPr lang="ru-RU" sz="1600" b="0" i="0" dirty="0">
                        <a:effectLst/>
                        <a:latin typeface="+mj-lt"/>
                        <a:ea typeface="Cambria" panose="020405030504060302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0" i="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Cambria" panose="02040503050406030204" pitchFamily="18" charset="0"/>
                        </a:rPr>
                        <a:t>0</a:t>
                      </a:r>
                      <a:endParaRPr lang="ru-RU" sz="1600" b="0" i="0" dirty="0">
                        <a:effectLst/>
                        <a:latin typeface="+mj-lt"/>
                        <a:ea typeface="Cambria" panose="020405030504060302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9338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Cambria" panose="02040503050406030204" pitchFamily="18" charset="0"/>
                        </a:rPr>
                        <a:t>Выкупная сумма, % от уплаченной страховой премии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Cambria" panose="02040503050406030204" pitchFamily="18" charset="0"/>
                        </a:rPr>
                        <a:t>0</a:t>
                      </a:r>
                      <a:endParaRPr lang="ru-RU" sz="1600" b="0" dirty="0">
                        <a:solidFill>
                          <a:schemeClr val="tx1"/>
                        </a:solidFill>
                        <a:effectLst/>
                        <a:latin typeface="+mj-lt"/>
                        <a:ea typeface="Cambria" panose="020405030504060302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Cambria" panose="02040503050406030204" pitchFamily="18" charset="0"/>
                        </a:rPr>
                        <a:t>45</a:t>
                      </a:r>
                      <a:endParaRPr lang="ru-RU" sz="1600" b="0" dirty="0">
                        <a:solidFill>
                          <a:schemeClr val="tx1"/>
                        </a:solidFill>
                        <a:effectLst/>
                        <a:latin typeface="+mj-lt"/>
                        <a:ea typeface="Cambria" panose="020405030504060302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Cambria" panose="02040503050406030204" pitchFamily="18" charset="0"/>
                        </a:rPr>
                        <a:t>70</a:t>
                      </a:r>
                      <a:endParaRPr lang="ru-RU" sz="1600" b="0" dirty="0">
                        <a:solidFill>
                          <a:schemeClr val="tx1"/>
                        </a:solidFill>
                        <a:effectLst/>
                        <a:latin typeface="+mj-lt"/>
                        <a:ea typeface="Cambria" panose="020405030504060302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Cambria" panose="02040503050406030204" pitchFamily="18" charset="0"/>
                        </a:rPr>
                        <a:t>80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Cambria" panose="02040503050406030204" pitchFamily="18" charset="0"/>
                        </a:rPr>
                        <a:t>90</a:t>
                      </a:r>
                      <a:endParaRPr lang="ru-RU" sz="1600" b="0" dirty="0">
                        <a:solidFill>
                          <a:schemeClr val="tx1"/>
                        </a:solidFill>
                        <a:effectLst/>
                        <a:latin typeface="+mj-lt"/>
                        <a:ea typeface="Cambria" panose="020405030504060302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4" name="Номер слайда 3"/>
          <p:cNvSpPr>
            <a:spLocks noGrp="1"/>
          </p:cNvSpPr>
          <p:nvPr>
            <p:ph type="sldNum" sz="quarter" idx="4294967295"/>
          </p:nvPr>
        </p:nvSpPr>
        <p:spPr>
          <a:xfrm>
            <a:off x="8164478" y="6572821"/>
            <a:ext cx="719138" cy="2308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20000"/>
              </a:spcBef>
              <a:spcAft>
                <a:spcPct val="0"/>
              </a:spcAft>
              <a:buClr>
                <a:srgbClr val="B70D18"/>
              </a:buClr>
              <a:buSzPct val="90000"/>
              <a:buFont typeface="Wingdings" panose="05000000000000000000" pitchFamily="2" charset="2"/>
              <a:buNone/>
            </a:pPr>
            <a:fld id="{00F11FE4-8E33-4FB2-87A2-C9DFC016509D}" type="slidenum">
              <a:rPr kumimoji="1" lang="ru-RU" altLang="ru-RU"/>
              <a:pPr fontAlgn="base">
                <a:spcBef>
                  <a:spcPct val="20000"/>
                </a:spcBef>
                <a:spcAft>
                  <a:spcPct val="0"/>
                </a:spcAft>
                <a:buClr>
                  <a:srgbClr val="B70D18"/>
                </a:buClr>
                <a:buSzPct val="90000"/>
                <a:buFont typeface="Wingdings" panose="05000000000000000000" pitchFamily="2" charset="2"/>
                <a:buNone/>
              </a:pPr>
              <a:t>8</a:t>
            </a:fld>
            <a:endParaRPr kumimoji="1"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217733195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9492" y="204471"/>
            <a:ext cx="7788892" cy="1136297"/>
          </a:xfrm>
          <a:noFill/>
          <a:extLst/>
        </p:spPr>
        <p:txBody>
          <a:bodyPr vert="horz" lIns="0" tIns="0" rIns="0" bIns="0" rtlCol="0" anchor="ctr">
            <a:noAutofit/>
          </a:bodyPr>
          <a:lstStyle/>
          <a:p>
            <a:r>
              <a:rPr lang="ru-RU" sz="2000" dirty="0"/>
              <a:t>СОБЫТИЯ, НЕ ЯВЛЯЮЩИЕСЯ СТРАХОВЫМИ </a:t>
            </a:r>
            <a:r>
              <a:rPr lang="ru-RU" sz="2000" dirty="0" smtClean="0"/>
              <a:t>СЛУЧАЯМИ </a:t>
            </a:r>
            <a:r>
              <a:rPr lang="ru-RU" sz="2000" dirty="0"/>
              <a:t>ПО </a:t>
            </a:r>
            <a:br>
              <a:rPr lang="ru-RU" sz="2000" dirty="0"/>
            </a:br>
            <a:r>
              <a:rPr lang="ru-RU" sz="2000" dirty="0"/>
              <a:t>ПРОГРАММАМ «КОМПЛЕКСНАЯ </a:t>
            </a:r>
            <a:r>
              <a:rPr lang="ru-RU" sz="2000" dirty="0" smtClean="0"/>
              <a:t>ГАРАНТИЯ», </a:t>
            </a:r>
            <a:r>
              <a:rPr lang="ru-RU" sz="2000" dirty="0"/>
              <a:t>«КОМПЛЕКСНАЯ ГАРАНТИЯ ДРАЙВ» </a:t>
            </a:r>
            <a:br>
              <a:rPr lang="ru-RU" sz="2000" dirty="0"/>
            </a:br>
            <a:endParaRPr lang="ru-RU" sz="20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251520" y="1572756"/>
            <a:ext cx="8568952" cy="40164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500" b="1" dirty="0">
                <a:solidFill>
                  <a:prstClr val="black"/>
                </a:solidFill>
                <a:latin typeface="+mj-lt"/>
                <a:ea typeface="Cambria" panose="02040503050406030204" pitchFamily="18" charset="0"/>
              </a:rPr>
              <a:t>Не являются страховыми случаями события, происшедшие </a:t>
            </a:r>
            <a:r>
              <a:rPr lang="ru-RU" sz="1500" b="1" dirty="0" smtClean="0">
                <a:solidFill>
                  <a:prstClr val="black"/>
                </a:solidFill>
                <a:latin typeface="+mj-lt"/>
                <a:ea typeface="Cambria" panose="02040503050406030204" pitchFamily="18" charset="0"/>
              </a:rPr>
              <a:t>вследствие*:</a:t>
            </a:r>
          </a:p>
          <a:p>
            <a:endParaRPr lang="ru-RU" sz="1500" b="1" dirty="0" smtClean="0">
              <a:solidFill>
                <a:prstClr val="black"/>
              </a:solidFill>
              <a:latin typeface="+mj-lt"/>
              <a:ea typeface="Cambria" panose="020405030504060302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500" dirty="0" smtClean="0">
                <a:latin typeface="+mj-lt"/>
                <a:ea typeface="Cambria" panose="02040503050406030204" pitchFamily="18" charset="0"/>
              </a:rPr>
              <a:t>Управления </a:t>
            </a:r>
            <a:r>
              <a:rPr lang="ru-RU" sz="1500" dirty="0">
                <a:latin typeface="+mj-lt"/>
                <a:ea typeface="Cambria" panose="02040503050406030204" pitchFamily="18" charset="0"/>
              </a:rPr>
              <a:t>любым транспортным средством без права на его управление либо в состоянии алкогольного, наркотического или токсического опьянения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500" dirty="0">
                <a:latin typeface="+mj-lt"/>
                <a:ea typeface="Cambria" panose="02040503050406030204" pitchFamily="18" charset="0"/>
              </a:rPr>
              <a:t>Заболеваний, вызванных употреблением алкоголя, наркотических или токсических веществ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500" dirty="0">
                <a:latin typeface="+mj-lt"/>
                <a:ea typeface="Cambria" panose="02040503050406030204" pitchFamily="18" charset="0"/>
              </a:rPr>
              <a:t>Участия в любых авиационных перелетах, за исключением полетов в качестве пассажира регулярного авиарейса или пассажира чартерного авиарейса (на самолете </a:t>
            </a:r>
            <a:r>
              <a:rPr lang="ru-RU" sz="1500" dirty="0" smtClean="0">
                <a:latin typeface="+mj-lt"/>
                <a:ea typeface="Cambria" panose="02040503050406030204" pitchFamily="18" charset="0"/>
              </a:rPr>
              <a:t>пассажировместимостью </a:t>
            </a:r>
            <a:r>
              <a:rPr lang="ru-RU" sz="1500" dirty="0">
                <a:latin typeface="+mj-lt"/>
                <a:ea typeface="Cambria" panose="02040503050406030204" pitchFamily="18" charset="0"/>
              </a:rPr>
              <a:t>более 70 человек)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500" dirty="0" smtClean="0">
                <a:latin typeface="+mj-lt"/>
                <a:ea typeface="Cambria" panose="02040503050406030204" pitchFamily="18" charset="0"/>
              </a:rPr>
              <a:t>Участия </a:t>
            </a:r>
            <a:r>
              <a:rPr lang="ru-RU" sz="1500" dirty="0">
                <a:latin typeface="+mj-lt"/>
                <a:ea typeface="Cambria" panose="02040503050406030204" pitchFamily="18" charset="0"/>
              </a:rPr>
              <a:t>в гражданской войне, народных волнениях всякого рода или забастовках, мятеже, путче, военных действиях, вооруженных столкновениях, иных аналогичных или приравниваемых к ним событиях (независимо от того, была ли объявлена война), а также маневрах или иных военных </a:t>
            </a:r>
            <a:r>
              <a:rPr lang="ru-RU" sz="1500" dirty="0" smtClean="0">
                <a:latin typeface="+mj-lt"/>
                <a:ea typeface="Cambria" panose="02040503050406030204" pitchFamily="18" charset="0"/>
              </a:rPr>
              <a:t>мероприятиях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500" dirty="0" smtClean="0">
                <a:latin typeface="+mj-lt"/>
                <a:ea typeface="Cambria" panose="02040503050406030204" pitchFamily="18" charset="0"/>
              </a:rPr>
              <a:t>Применения </a:t>
            </a:r>
            <a:r>
              <a:rPr lang="ru-RU" sz="1500" dirty="0">
                <a:latin typeface="+mj-lt"/>
                <a:ea typeface="Cambria" panose="02040503050406030204" pitchFamily="18" charset="0"/>
              </a:rPr>
              <a:t>лекарственных веществ без назначения врача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500" dirty="0">
                <a:latin typeface="+mj-lt"/>
                <a:ea typeface="Cambria" panose="02040503050406030204" pitchFamily="18" charset="0"/>
              </a:rPr>
              <a:t>Занятий одним или несколькими опасными видами спорта или хобби </a:t>
            </a:r>
            <a:r>
              <a:rPr lang="ru-RU" sz="1500" dirty="0" smtClean="0">
                <a:latin typeface="+mj-lt"/>
                <a:ea typeface="Cambria" panose="02040503050406030204" pitchFamily="18" charset="0"/>
              </a:rPr>
              <a:t> </a:t>
            </a:r>
            <a:endParaRPr lang="ru-RU" sz="1500" dirty="0">
              <a:latin typeface="+mj-lt"/>
              <a:ea typeface="Cambria" panose="020405030504060302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500" dirty="0">
                <a:latin typeface="+mj-lt"/>
                <a:ea typeface="Cambria" panose="02040503050406030204" pitchFamily="18" charset="0"/>
              </a:rPr>
              <a:t>Совершение умышленного преступления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500" dirty="0" smtClean="0">
                <a:latin typeface="+mj-lt"/>
                <a:ea typeface="Cambria" panose="02040503050406030204" pitchFamily="18" charset="0"/>
              </a:rPr>
              <a:t>Самоубийства </a:t>
            </a:r>
            <a:r>
              <a:rPr lang="ru-RU" sz="1500" dirty="0">
                <a:latin typeface="+mj-lt"/>
                <a:ea typeface="Cambria" panose="02040503050406030204" pitchFamily="18" charset="0"/>
              </a:rPr>
              <a:t>или попытки самоубийства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500" dirty="0">
                <a:latin typeface="+mj-lt"/>
                <a:ea typeface="Cambria" panose="02040503050406030204" pitchFamily="18" charset="0"/>
              </a:rPr>
              <a:t>В</a:t>
            </a:r>
            <a:r>
              <a:rPr lang="ru-RU" sz="1500" dirty="0" smtClean="0">
                <a:latin typeface="+mj-lt"/>
                <a:ea typeface="Cambria" panose="02040503050406030204" pitchFamily="18" charset="0"/>
              </a:rPr>
              <a:t>оздействия </a:t>
            </a:r>
            <a:r>
              <a:rPr lang="ru-RU" sz="1500" dirty="0">
                <a:latin typeface="+mj-lt"/>
                <a:ea typeface="Cambria" panose="02040503050406030204" pitchFamily="18" charset="0"/>
              </a:rPr>
              <a:t>ядерного взрыва, радиации или радиоактивного заражения.</a:t>
            </a:r>
            <a:endParaRPr lang="ru-RU" sz="1600" dirty="0">
              <a:latin typeface="+mj-lt"/>
              <a:ea typeface="Cambria" panose="020405030504060302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39493" y="6165304"/>
            <a:ext cx="8508972" cy="2618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lnSpc>
                <a:spcPts val="12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600" dirty="0" smtClean="0">
                <a:latin typeface="+mj-lt"/>
                <a:ea typeface="Cambria" panose="02040503050406030204" pitchFamily="18" charset="0"/>
              </a:rPr>
              <a:t>* </a:t>
            </a:r>
            <a:r>
              <a:rPr lang="ru-RU" sz="1400" i="1" dirty="0" smtClean="0">
                <a:latin typeface="+mj-lt"/>
                <a:ea typeface="Cambria" panose="02040503050406030204" pitchFamily="18" charset="0"/>
              </a:rPr>
              <a:t>Полный </a:t>
            </a:r>
            <a:r>
              <a:rPr lang="ru-RU" sz="1400" i="1" dirty="0">
                <a:latin typeface="+mj-lt"/>
                <a:ea typeface="Cambria" panose="02040503050406030204" pitchFamily="18" charset="0"/>
              </a:rPr>
              <a:t>перечень представлен в описании </a:t>
            </a:r>
            <a:r>
              <a:rPr lang="ru-RU" sz="1400" i="1" dirty="0" smtClean="0">
                <a:latin typeface="+mj-lt"/>
                <a:ea typeface="Cambria" panose="02040503050406030204" pitchFamily="18" charset="0"/>
              </a:rPr>
              <a:t>Программ</a:t>
            </a:r>
            <a:endParaRPr lang="ru-RU" sz="1400" i="1" dirty="0">
              <a:latin typeface="+mj-lt"/>
              <a:ea typeface="Cambria" panose="02040503050406030204" pitchFamily="18" charset="0"/>
            </a:endParaRPr>
          </a:p>
        </p:txBody>
      </p:sp>
      <p:sp>
        <p:nvSpPr>
          <p:cNvPr id="8" name="Номер слайда 3"/>
          <p:cNvSpPr>
            <a:spLocks noGrp="1"/>
          </p:cNvSpPr>
          <p:nvPr>
            <p:ph type="sldNum" sz="quarter" idx="4294967295"/>
          </p:nvPr>
        </p:nvSpPr>
        <p:spPr>
          <a:xfrm>
            <a:off x="8164478" y="6572821"/>
            <a:ext cx="719138" cy="2308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r" fontAlgn="base">
              <a:spcBef>
                <a:spcPct val="20000"/>
              </a:spcBef>
              <a:spcAft>
                <a:spcPct val="0"/>
              </a:spcAft>
              <a:buClr>
                <a:srgbClr val="B70D18"/>
              </a:buClr>
              <a:buSzPct val="90000"/>
              <a:buFont typeface="Wingdings" panose="05000000000000000000" pitchFamily="2" charset="2"/>
              <a:buNone/>
            </a:pPr>
            <a:fld id="{00F11FE4-8E33-4FB2-87A2-C9DFC016509D}" type="slidenum">
              <a:rPr kumimoji="1" lang="ru-RU" altLang="ru-RU" sz="900">
                <a:solidFill>
                  <a:srgbClr val="323232"/>
                </a:solidFill>
                <a:latin typeface="Calibri" panose="020F0502020204030204" pitchFamily="34" charset="0"/>
                <a:cs typeface="Arial" charset="0"/>
              </a:rPr>
              <a:pPr algn="r" fontAlgn="base">
                <a:spcBef>
                  <a:spcPct val="20000"/>
                </a:spcBef>
                <a:spcAft>
                  <a:spcPct val="0"/>
                </a:spcAft>
                <a:buClr>
                  <a:srgbClr val="B70D18"/>
                </a:buClr>
                <a:buSzPct val="90000"/>
                <a:buFont typeface="Wingdings" panose="05000000000000000000" pitchFamily="2" charset="2"/>
                <a:buNone/>
              </a:pPr>
              <a:t>9</a:t>
            </a:fld>
            <a:endParaRPr kumimoji="1" lang="ru-RU" altLang="ru-RU" sz="900" dirty="0">
              <a:solidFill>
                <a:srgbClr val="323232"/>
              </a:solidFill>
              <a:latin typeface="Calibri" panose="020F0502020204030204" pitchFamily="34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56804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theme/theme1.xml><?xml version="1.0" encoding="utf-8"?>
<a:theme xmlns:a="http://schemas.openxmlformats.org/drawingml/2006/main" name="КапЛайф2018">
  <a:themeElements>
    <a:clrScheme name="KAPITAL LIFE">
      <a:dk1>
        <a:srgbClr val="3F3F3F"/>
      </a:dk1>
      <a:lt1>
        <a:srgbClr val="FFFFFF"/>
      </a:lt1>
      <a:dk2>
        <a:srgbClr val="F2E9DB"/>
      </a:dk2>
      <a:lt2>
        <a:srgbClr val="FFFFFF"/>
      </a:lt2>
      <a:accent1>
        <a:srgbClr val="B70D18"/>
      </a:accent1>
      <a:accent2>
        <a:srgbClr val="B70D18"/>
      </a:accent2>
      <a:accent3>
        <a:srgbClr val="D8D8D8"/>
      </a:accent3>
      <a:accent4>
        <a:srgbClr val="74000B"/>
      </a:accent4>
      <a:accent5>
        <a:srgbClr val="A5A5A5"/>
      </a:accent5>
      <a:accent6>
        <a:srgbClr val="1F1F1F"/>
      </a:accent6>
      <a:hlink>
        <a:srgbClr val="3F3F3F"/>
      </a:hlink>
      <a:folHlink>
        <a:srgbClr val="858585"/>
      </a:folHlink>
    </a:clrScheme>
    <a:fontScheme name="KL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FontTx/>
          <a:buNone/>
          <a:defRPr kumimoji="0" lang="ru-RU" sz="1800" b="1" i="0" u="none" strike="noStrike" cap="none" normalizeH="0" baseline="0" smtClean="0">
            <a:solidFill>
              <a:schemeClr val="tx1"/>
            </a:solidFill>
            <a:effectLst/>
            <a:latin typeface="Arial"/>
          </a:defRPr>
        </a:defPPr>
      </a:lstStyle>
    </a:spDef>
    <a:lnDef>
      <a:spPr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FontTx/>
          <a:buNone/>
          <a:defRPr kumimoji="0" lang="ru-RU" sz="1800" b="1" i="0" u="none" strike="noStrike" cap="none" normalizeH="0" baseline="0" smtClean="0">
            <a:solidFill>
              <a:schemeClr val="tx1"/>
            </a:solidFill>
            <a:effectLst/>
            <a:latin typeface="Arial"/>
          </a:defRPr>
        </a:defPPr>
      </a:lstStyle>
    </a:lnDef>
    <a:txDef>
      <a:spPr/>
      <a:bodyPr/>
      <a:lstStyle/>
    </a:txDef>
  </a:objectDefaults>
  <a:extraClrSchemeLst/>
</a:theme>
</file>

<file path=ppt/theme/theme2.xml><?xml version="1.0" encoding="utf-8"?>
<a:theme xmlns:a="http://schemas.openxmlformats.org/drawingml/2006/main" name="1_КапЛайф2018">
  <a:themeElements>
    <a:clrScheme name="KAPITAL LIFE">
      <a:dk1>
        <a:srgbClr val="3F3F3F"/>
      </a:dk1>
      <a:lt1>
        <a:srgbClr val="FFFFFF"/>
      </a:lt1>
      <a:dk2>
        <a:srgbClr val="F2E9DB"/>
      </a:dk2>
      <a:lt2>
        <a:srgbClr val="FFFFFF"/>
      </a:lt2>
      <a:accent1>
        <a:srgbClr val="B70D18"/>
      </a:accent1>
      <a:accent2>
        <a:srgbClr val="B70D18"/>
      </a:accent2>
      <a:accent3>
        <a:srgbClr val="D8D8D8"/>
      </a:accent3>
      <a:accent4>
        <a:srgbClr val="74000B"/>
      </a:accent4>
      <a:accent5>
        <a:srgbClr val="A5A5A5"/>
      </a:accent5>
      <a:accent6>
        <a:srgbClr val="1F1F1F"/>
      </a:accent6>
      <a:hlink>
        <a:srgbClr val="3F3F3F"/>
      </a:hlink>
      <a:folHlink>
        <a:srgbClr val="858585"/>
      </a:folHlink>
    </a:clrScheme>
    <a:fontScheme name="KL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FontTx/>
          <a:buNone/>
          <a:defRPr kumimoji="0" lang="ru-RU" sz="1800" b="1" i="0" u="none" strike="noStrike" cap="none" normalizeH="0" baseline="0" smtClean="0">
            <a:solidFill>
              <a:schemeClr val="tx1"/>
            </a:solidFill>
            <a:effectLst/>
            <a:latin typeface="Arial"/>
          </a:defRPr>
        </a:defPPr>
      </a:lstStyle>
    </a:spDef>
    <a:lnDef>
      <a:spPr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FontTx/>
          <a:buNone/>
          <a:defRPr kumimoji="0" lang="ru-RU" sz="1800" b="1" i="0" u="none" strike="noStrike" cap="none" normalizeH="0" baseline="0" smtClean="0">
            <a:solidFill>
              <a:schemeClr val="tx1"/>
            </a:solidFill>
            <a:effectLst/>
            <a:latin typeface="Arial"/>
          </a:defRPr>
        </a:defPPr>
      </a:lstStyle>
    </a:lnDef>
    <a:txDef>
      <a:spPr/>
      <a:bodyPr/>
      <a:lstStyle/>
    </a:txDef>
  </a:objectDefaults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MS PGothic"/>
        <a:font script="Hang" typeface="Malgun Gothic"/>
        <a:font script="Hans" typeface="SimSun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MS PGothic"/>
        <a:font script="Hang" typeface="Malgun Gothic"/>
        <a:font script="Hans" typeface="SimSu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MS PGothic"/>
        <a:font script="Hang" typeface="Malgun Gothic"/>
        <a:font script="Hans" typeface="SimSun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MS PGothic"/>
        <a:font script="Hang" typeface="Malgun Gothic"/>
        <a:font script="Hans" typeface="SimSu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161</TotalTime>
  <Words>1809</Words>
  <Application>Microsoft Office PowerPoint</Application>
  <PresentationFormat>Экран (4:3)</PresentationFormat>
  <Paragraphs>225</Paragraphs>
  <Slides>17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16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17</vt:i4>
      </vt:variant>
    </vt:vector>
  </HeadingPairs>
  <TitlesOfParts>
    <vt:vector size="35" baseType="lpstr">
      <vt:lpstr>MS PGothic</vt:lpstr>
      <vt:lpstr>Aktiv Grotesk Corp</vt:lpstr>
      <vt:lpstr>Aktiv Grotesk Corp Light</vt:lpstr>
      <vt:lpstr>Arial</vt:lpstr>
      <vt:lpstr>Arial MT</vt:lpstr>
      <vt:lpstr>Calibri</vt:lpstr>
      <vt:lpstr>Cambria</vt:lpstr>
      <vt:lpstr>Carlito</vt:lpstr>
      <vt:lpstr>DINPro</vt:lpstr>
      <vt:lpstr>Helvetica Neue</vt:lpstr>
      <vt:lpstr>Helvetica Neue Medium</vt:lpstr>
      <vt:lpstr>Open Sans</vt:lpstr>
      <vt:lpstr>Tahoma</vt:lpstr>
      <vt:lpstr>Times New Roman</vt:lpstr>
      <vt:lpstr>Verdana</vt:lpstr>
      <vt:lpstr>Wingdings</vt:lpstr>
      <vt:lpstr>КапЛайф2018</vt:lpstr>
      <vt:lpstr>1_КапЛайф2018</vt:lpstr>
      <vt:lpstr>ПРОГРАММА СТРАХОВАНИЯ КОМПЛЕКСНАЯ ГАРАНТИЯ</vt:lpstr>
      <vt:lpstr>ОСНОВНЫЕ УСЛОВИЯ ПРОГРАММЫ  «КОМПЛЕКСНАЯ ГАРАНТИЯ»</vt:lpstr>
      <vt:lpstr>ПРИМЕР РАБОТЫ ПРОГРАММЫ «КОМПЛЕКСНАЯ ГАРАНТИЯ»</vt:lpstr>
      <vt:lpstr>ВЫКУПНЫЕ СУММЫ ПО ПРОГРАММАМ  «КОМПЛЕКСНАЯ ГАРАНТИЯ»</vt:lpstr>
      <vt:lpstr>ПРОГРАММА СТРАХОВАНИЯ КОМПЛЕКСНАЯ ГАРАНТИЯ ДРАЙВ</vt:lpstr>
      <vt:lpstr>ОСНОВНЫЕ УСЛОВИЯ ПРОГРАММЫ «КОМПЛЕКСНАЯ  ГАРАНТИЯ ДРАЙВ»</vt:lpstr>
      <vt:lpstr>ПРИМЕР РАБОТЫ ПРОГРАММЫ «КОМПЛЕКСНАЯ ГАРАНТИЯ ДРАЙВ» </vt:lpstr>
      <vt:lpstr>ВЫКУПНЫЕ СУММЫ ПО ПРОГРАММЕ  «КОМПЛЕКСНАЯ ГАРАНТИЯ ДРАЙВ»  </vt:lpstr>
      <vt:lpstr>СОБЫТИЯ, НЕ ЯВЛЯЮЩИЕСЯ СТРАХОВЫМИ СЛУЧАЯМИ ПО  ПРОГРАММАМ «КОМПЛЕКСНАЯ ГАРАНТИЯ», «КОМПЛЕКСНАЯ ГАРАНТИЯ ДРАЙВ»  </vt:lpstr>
      <vt:lpstr>ЛИЦА, НЕ ПРИНИМАЕМЫЕ НА СТРАХОВАНИЕ ПО  ПРОГРАММАМ  «КОМПЛЕКСНАЯ ГАРАНТИЯ», «КОМПЛЕКСНАЯ ГАРАНТИЯ ДРАЙВ» *</vt:lpstr>
      <vt:lpstr>ПРЕИМУЩЕСТВА ПРОГРАММ  «КОМПЛЕКСНАЯ ГАРАНТИЯ», «КОМПЛЕКСНАЯ ГАРАНТИЯ ДРАЙВ» </vt:lpstr>
      <vt:lpstr>СЕРВИСНЫЕ УСЛУГИ И ПРЕИМУЩЕСТВА</vt:lpstr>
      <vt:lpstr>КАБИНЕТ КЛИЕНТА: ВСЯ ИНФОРМАЦИЯ О ВАШЕЙ СТРАХОВОЙ ЗАЩИТЕ В ЛЮБОЙ МОМЕНТ</vt:lpstr>
      <vt:lpstr>УРЕГУЛИРОВАНИЕ СТРАХОВЫХ СЛУЧАЕВ ОНЛАЙН</vt:lpstr>
      <vt:lpstr>СПЕЦИАЛЬНЫЕ ПРЕДЛОЖЕНИЯ НА KAPLIFE.RU</vt:lpstr>
      <vt:lpstr>СТРАХОВАНИЕ ЖИЗНИ: ПРЕИМУЩЕСТВА</vt:lpstr>
      <vt:lpstr>Презентация PowerPoint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УПРАВЛЕНИЕ КАПИТАЛОМ+ НОВЫЙ ВЗГЛЯД НА ИНВЕСТИЦИИ  Обучающий курс для сотрудников</dc:title>
  <dc:creator>Дубинин Антон Юрьевич (Dubinin Anton)</dc:creator>
  <cp:lastModifiedBy>Куренская Юлия Александровна</cp:lastModifiedBy>
  <cp:revision>634</cp:revision>
  <dcterms:created xsi:type="dcterms:W3CDTF">2015-09-29T08:33:26Z</dcterms:created>
  <dcterms:modified xsi:type="dcterms:W3CDTF">2024-11-25T03:38:34Z</dcterms:modified>
  <cp:version>0906.0100.01</cp:version>
</cp:coreProperties>
</file>