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notesMasterIdLst>
    <p:notesMasterId r:id="rId10"/>
  </p:notesMasterIdLst>
  <p:sldIdLst>
    <p:sldId id="327" r:id="rId3"/>
    <p:sldId id="394" r:id="rId4"/>
    <p:sldId id="387" r:id="rId5"/>
    <p:sldId id="377" r:id="rId6"/>
    <p:sldId id="388" r:id="rId7"/>
    <p:sldId id="389" r:id="rId8"/>
    <p:sldId id="39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55" userDrawn="1">
          <p15:clr>
            <a:srgbClr val="A4A3A4"/>
          </p15:clr>
        </p15:guide>
        <p15:guide id="2" pos="393" userDrawn="1">
          <p15:clr>
            <a:srgbClr val="A4A3A4"/>
          </p15:clr>
        </p15:guide>
        <p15:guide id="3" pos="4021" userDrawn="1">
          <p15:clr>
            <a:srgbClr val="A4A3A4"/>
          </p15:clr>
        </p15:guide>
        <p15:guide id="4" orient="horz" pos="1616" userDrawn="1">
          <p15:clr>
            <a:srgbClr val="A4A3A4"/>
          </p15:clr>
        </p15:guide>
        <p15:guide id="5" orient="horz" pos="5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9000"/>
    <a:srgbClr val="9A0B28"/>
    <a:srgbClr val="404040"/>
    <a:srgbClr val="F7A813"/>
    <a:srgbClr val="873B4D"/>
    <a:srgbClr val="064793"/>
    <a:srgbClr val="3DBEEB"/>
    <a:srgbClr val="E1A2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62" y="84"/>
      </p:cViewPr>
      <p:guideLst>
        <p:guide orient="horz" pos="2455"/>
        <p:guide pos="393"/>
        <p:guide pos="4021"/>
        <p:guide orient="horz" pos="1616"/>
        <p:guide orient="horz" pos="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C333F-5F3A-4CBA-8B6A-59973EEAAF90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59C8F-509B-4670-8C64-5ADD00713B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215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45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47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843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430434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4"/>
          </p:nvPr>
        </p:nvSpPr>
        <p:spPr>
          <a:xfrm>
            <a:off x="0" y="3950955"/>
            <a:ext cx="12192000" cy="290704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9425" y="474663"/>
            <a:ext cx="5286953" cy="387798"/>
          </a:xfrm>
        </p:spPr>
        <p:txBody>
          <a:bodyPr lIns="0" tIns="0" anchor="t">
            <a:spAutoFit/>
          </a:bodyPr>
          <a:lstStyle>
            <a:lvl1pPr algn="l">
              <a:defRPr sz="2800">
                <a:solidFill>
                  <a:srgbClr val="50287D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9425" y="882310"/>
            <a:ext cx="3987992" cy="221599"/>
          </a:xfrm>
        </p:spPr>
        <p:txBody>
          <a:bodyPr/>
          <a:lstStyle>
            <a:lvl1pPr marL="0" indent="0" algn="l">
              <a:buNone/>
              <a:defRPr sz="1600">
                <a:solidFill>
                  <a:srgbClr val="28323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3"/>
          </p:nvPr>
        </p:nvSpPr>
        <p:spPr>
          <a:xfrm>
            <a:off x="479425" y="1770686"/>
            <a:ext cx="3987992" cy="1472687"/>
          </a:xfrm>
        </p:spPr>
        <p:txBody>
          <a:bodyPr numCol="1"/>
          <a:lstStyle>
            <a:lvl1pPr>
              <a:defRPr>
                <a:solidFill>
                  <a:srgbClr val="28323C"/>
                </a:solidFill>
              </a:defRPr>
            </a:lvl1pPr>
            <a:lvl2pPr>
              <a:defRPr>
                <a:solidFill>
                  <a:srgbClr val="28323C"/>
                </a:solidFill>
              </a:defRPr>
            </a:lvl2pPr>
            <a:lvl3pPr>
              <a:defRPr>
                <a:solidFill>
                  <a:srgbClr val="28323C"/>
                </a:solidFill>
              </a:defRPr>
            </a:lvl3pPr>
            <a:lvl4pPr>
              <a:defRPr>
                <a:solidFill>
                  <a:srgbClr val="28323C"/>
                </a:solidFill>
              </a:defRPr>
            </a:lvl4pPr>
            <a:lvl5pPr>
              <a:defRPr>
                <a:solidFill>
                  <a:srgbClr val="28323C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pic>
        <p:nvPicPr>
          <p:cNvPr id="7" name="Изображение 1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09" y="6331868"/>
            <a:ext cx="316136" cy="316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337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430434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689151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54173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4192710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040316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040800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56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36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922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71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235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921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38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7E104-E931-4AA8-A823-8E376290C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17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6" r:id="rId12"/>
    <p:sldLayoutId id="2147483687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25378022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microsoft.com/office/2007/relationships/hdphoto" Target="../media/hdphoto1.wdp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11.png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help@d2insur.ru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5711A63-0672-46F6-9540-F84AD84552EA}"/>
              </a:ext>
            </a:extLst>
          </p:cNvPr>
          <p:cNvSpPr txBox="1"/>
          <p:nvPr/>
        </p:nvSpPr>
        <p:spPr>
          <a:xfrm>
            <a:off x="493581" y="1533777"/>
            <a:ext cx="9004645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0"/>
              </a:lnSpc>
              <a:tabLst>
                <a:tab pos="6815138" algn="l"/>
              </a:tabLst>
            </a:pPr>
            <a:r>
              <a:rPr lang="ru-RU" sz="4800" dirty="0" smtClean="0">
                <a:solidFill>
                  <a:srgbClr val="9C2133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j-cs"/>
              </a:rPr>
              <a:t>КАСКО ПО-2.2.</a:t>
            </a:r>
            <a:endParaRPr lang="ru-RU" sz="4800" dirty="0">
              <a:solidFill>
                <a:srgbClr val="9C2133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+mj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109E7F-8484-4C45-8C75-70863A457257}"/>
              </a:ext>
            </a:extLst>
          </p:cNvPr>
          <p:cNvSpPr txBox="1"/>
          <p:nvPr/>
        </p:nvSpPr>
        <p:spPr>
          <a:xfrm>
            <a:off x="1466604" y="5763639"/>
            <a:ext cx="101025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tabLst>
                <a:tab pos="6815138" algn="l"/>
              </a:tabLst>
            </a:pPr>
            <a:r>
              <a:rPr lang="ru-RU" sz="2000" dirty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Васильева О.</a:t>
            </a:r>
          </a:p>
          <a:p>
            <a:pPr algn="r">
              <a:tabLst>
                <a:tab pos="6815138" algn="l"/>
              </a:tabLst>
            </a:pPr>
            <a:r>
              <a:rPr lang="ru-RU" sz="2000" dirty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23.03.2022г.</a:t>
            </a:r>
          </a:p>
          <a:p>
            <a:pPr algn="r">
              <a:tabLst>
                <a:tab pos="6815138" algn="l"/>
              </a:tabLst>
            </a:pPr>
            <a:r>
              <a:rPr lang="ru-RU" sz="2000" dirty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Москва </a:t>
            </a:r>
            <a:endParaRPr lang="ru-RU" sz="2000" dirty="0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4BCF31-5B52-438A-94EC-3330227DA685}"/>
              </a:ext>
            </a:extLst>
          </p:cNvPr>
          <p:cNvSpPr txBox="1"/>
          <p:nvPr/>
        </p:nvSpPr>
        <p:spPr>
          <a:xfrm>
            <a:off x="7832947" y="6058612"/>
            <a:ext cx="3691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tabLst>
                <a:tab pos="5111354" algn="l"/>
              </a:tabLst>
            </a:pPr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апрель  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2022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8527983" y="27040"/>
            <a:ext cx="3664017" cy="5699719"/>
            <a:chOff x="6460646" y="0"/>
            <a:chExt cx="2687961" cy="4007044"/>
          </a:xfrm>
        </p:grpSpPr>
        <p:pic>
          <p:nvPicPr>
            <p:cNvPr id="15" name="Рисунок 14">
              <a:extLst>
                <a:ext uri="{FF2B5EF4-FFF2-40B4-BE49-F238E27FC236}">
                  <a16:creationId xmlns:a16="http://schemas.microsoft.com/office/drawing/2014/main" id="{64B0223C-E7BD-4776-949C-F22582753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7171" y="411163"/>
              <a:ext cx="1641542" cy="377019"/>
            </a:xfrm>
            <a:prstGeom prst="rect">
              <a:avLst/>
            </a:prstGeom>
          </p:spPr>
        </p:pic>
        <p:sp>
          <p:nvSpPr>
            <p:cNvPr id="16" name="Овал 1">
              <a:extLst>
                <a:ext uri="{FF2B5EF4-FFF2-40B4-BE49-F238E27FC236}">
                  <a16:creationId xmlns:a16="http://schemas.microsoft.com/office/drawing/2014/main" id="{DA30B994-7B0A-40FE-AAB1-A10987E8964E}"/>
                </a:ext>
              </a:extLst>
            </p:cNvPr>
            <p:cNvSpPr/>
            <p:nvPr/>
          </p:nvSpPr>
          <p:spPr>
            <a:xfrm>
              <a:off x="8068607" y="1419225"/>
              <a:ext cx="1080000" cy="2160000"/>
            </a:xfrm>
            <a:custGeom>
              <a:avLst/>
              <a:gdLst>
                <a:gd name="connsiteX0" fmla="*/ 0 w 2160000"/>
                <a:gd name="connsiteY0" fmla="*/ 1080000 h 2160000"/>
                <a:gd name="connsiteX1" fmla="*/ 1080000 w 2160000"/>
                <a:gd name="connsiteY1" fmla="*/ 0 h 2160000"/>
                <a:gd name="connsiteX2" fmla="*/ 2160000 w 2160000"/>
                <a:gd name="connsiteY2" fmla="*/ 1080000 h 2160000"/>
                <a:gd name="connsiteX3" fmla="*/ 1080000 w 2160000"/>
                <a:gd name="connsiteY3" fmla="*/ 2160000 h 2160000"/>
                <a:gd name="connsiteX4" fmla="*/ 0 w 2160000"/>
                <a:gd name="connsiteY4" fmla="*/ 1080000 h 2160000"/>
                <a:gd name="connsiteX0" fmla="*/ 2160000 w 2251440"/>
                <a:gd name="connsiteY0" fmla="*/ 1080000 h 2160000"/>
                <a:gd name="connsiteX1" fmla="*/ 1080000 w 2251440"/>
                <a:gd name="connsiteY1" fmla="*/ 2160000 h 2160000"/>
                <a:gd name="connsiteX2" fmla="*/ 0 w 2251440"/>
                <a:gd name="connsiteY2" fmla="*/ 1080000 h 2160000"/>
                <a:gd name="connsiteX3" fmla="*/ 1080000 w 2251440"/>
                <a:gd name="connsiteY3" fmla="*/ 0 h 2160000"/>
                <a:gd name="connsiteX4" fmla="*/ 2251440 w 2251440"/>
                <a:gd name="connsiteY4" fmla="*/ 1171440 h 2160000"/>
                <a:gd name="connsiteX0" fmla="*/ 2160000 w 2160000"/>
                <a:gd name="connsiteY0" fmla="*/ 1080000 h 2160000"/>
                <a:gd name="connsiteX1" fmla="*/ 1080000 w 2160000"/>
                <a:gd name="connsiteY1" fmla="*/ 2160000 h 2160000"/>
                <a:gd name="connsiteX2" fmla="*/ 0 w 2160000"/>
                <a:gd name="connsiteY2" fmla="*/ 1080000 h 2160000"/>
                <a:gd name="connsiteX3" fmla="*/ 1080000 w 2160000"/>
                <a:gd name="connsiteY3" fmla="*/ 0 h 2160000"/>
                <a:gd name="connsiteX0" fmla="*/ 1080000 w 1080000"/>
                <a:gd name="connsiteY0" fmla="*/ 2160000 h 2160000"/>
                <a:gd name="connsiteX1" fmla="*/ 0 w 1080000"/>
                <a:gd name="connsiteY1" fmla="*/ 1080000 h 2160000"/>
                <a:gd name="connsiteX2" fmla="*/ 1080000 w 1080000"/>
                <a:gd name="connsiteY2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000" h="2160000">
                  <a:moveTo>
                    <a:pt x="1080000" y="2160000"/>
                  </a:moveTo>
                  <a:cubicBezTo>
                    <a:pt x="483532" y="2160000"/>
                    <a:pt x="0" y="1676468"/>
                    <a:pt x="0" y="1080000"/>
                  </a:cubicBezTo>
                  <a:cubicBezTo>
                    <a:pt x="0" y="483532"/>
                    <a:pt x="483532" y="0"/>
                    <a:pt x="108000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28CD100E-149C-4E95-ABAB-7586B22287DA}"/>
                </a:ext>
              </a:extLst>
            </p:cNvPr>
            <p:cNvSpPr/>
            <p:nvPr/>
          </p:nvSpPr>
          <p:spPr>
            <a:xfrm>
              <a:off x="7668713" y="2927044"/>
              <a:ext cx="1080000" cy="1080000"/>
            </a:xfrm>
            <a:prstGeom prst="ellipse">
              <a:avLst/>
            </a:pr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2">
              <a:extLst>
                <a:ext uri="{FF2B5EF4-FFF2-40B4-BE49-F238E27FC236}">
                  <a16:creationId xmlns:a16="http://schemas.microsoft.com/office/drawing/2014/main" id="{89C0F7ED-46E4-431C-B1C5-64E83428DEC5}"/>
                </a:ext>
              </a:extLst>
            </p:cNvPr>
            <p:cNvSpPr/>
            <p:nvPr/>
          </p:nvSpPr>
          <p:spPr>
            <a:xfrm>
              <a:off x="6460646" y="0"/>
              <a:ext cx="2683354" cy="2683354"/>
            </a:xfrm>
            <a:custGeom>
              <a:avLst/>
              <a:gdLst>
                <a:gd name="connsiteX0" fmla="*/ 0 w 4320000"/>
                <a:gd name="connsiteY0" fmla="*/ 2160000 h 4320000"/>
                <a:gd name="connsiteX1" fmla="*/ 2160000 w 4320000"/>
                <a:gd name="connsiteY1" fmla="*/ 0 h 4320000"/>
                <a:gd name="connsiteX2" fmla="*/ 4320000 w 4320000"/>
                <a:gd name="connsiteY2" fmla="*/ 2160000 h 4320000"/>
                <a:gd name="connsiteX3" fmla="*/ 2160000 w 4320000"/>
                <a:gd name="connsiteY3" fmla="*/ 4320000 h 4320000"/>
                <a:gd name="connsiteX4" fmla="*/ 0 w 4320000"/>
                <a:gd name="connsiteY4" fmla="*/ 2160000 h 4320000"/>
                <a:gd name="connsiteX0" fmla="*/ 4320000 w 4411440"/>
                <a:gd name="connsiteY0" fmla="*/ 2160000 h 4320000"/>
                <a:gd name="connsiteX1" fmla="*/ 2160000 w 4411440"/>
                <a:gd name="connsiteY1" fmla="*/ 4320000 h 4320000"/>
                <a:gd name="connsiteX2" fmla="*/ 0 w 4411440"/>
                <a:gd name="connsiteY2" fmla="*/ 2160000 h 4320000"/>
                <a:gd name="connsiteX3" fmla="*/ 2160000 w 4411440"/>
                <a:gd name="connsiteY3" fmla="*/ 0 h 4320000"/>
                <a:gd name="connsiteX4" fmla="*/ 4411440 w 4411440"/>
                <a:gd name="connsiteY4" fmla="*/ 2251440 h 4320000"/>
                <a:gd name="connsiteX0" fmla="*/ 4320000 w 4320000"/>
                <a:gd name="connsiteY0" fmla="*/ 2160000 h 4320000"/>
                <a:gd name="connsiteX1" fmla="*/ 2160000 w 4320000"/>
                <a:gd name="connsiteY1" fmla="*/ 4320000 h 4320000"/>
                <a:gd name="connsiteX2" fmla="*/ 0 w 4320000"/>
                <a:gd name="connsiteY2" fmla="*/ 2160000 h 4320000"/>
                <a:gd name="connsiteX3" fmla="*/ 2160000 w 4320000"/>
                <a:gd name="connsiteY3" fmla="*/ 0 h 4320000"/>
                <a:gd name="connsiteX0" fmla="*/ 4320000 w 4320000"/>
                <a:gd name="connsiteY0" fmla="*/ 0 h 2160000"/>
                <a:gd name="connsiteX1" fmla="*/ 2160000 w 4320000"/>
                <a:gd name="connsiteY1" fmla="*/ 2160000 h 2160000"/>
                <a:gd name="connsiteX2" fmla="*/ 0 w 4320000"/>
                <a:gd name="connsiteY2" fmla="*/ 0 h 2160000"/>
                <a:gd name="connsiteX0" fmla="*/ 2160000 w 2160000"/>
                <a:gd name="connsiteY0" fmla="*/ 2160000 h 2160000"/>
                <a:gd name="connsiteX1" fmla="*/ 0 w 2160000"/>
                <a:gd name="connsiteY1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60000" h="2160000">
                  <a:moveTo>
                    <a:pt x="2160000" y="2160000"/>
                  </a:moveTo>
                  <a:cubicBezTo>
                    <a:pt x="967065" y="2160000"/>
                    <a:pt x="0" y="1192935"/>
                    <a:pt x="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1F1A1B43-A50C-4E20-8C85-8AC45820F458}"/>
                </a:ext>
              </a:extLst>
            </p:cNvPr>
            <p:cNvSpPr/>
            <p:nvPr/>
          </p:nvSpPr>
          <p:spPr>
            <a:xfrm>
              <a:off x="7978607" y="2363681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D67F0E56-5E92-464A-875E-0C9C36346DF8}"/>
                </a:ext>
              </a:extLst>
            </p:cNvPr>
            <p:cNvSpPr/>
            <p:nvPr/>
          </p:nvSpPr>
          <p:spPr>
            <a:xfrm>
              <a:off x="8082076" y="2837044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F9D55708-ED6E-499C-A7A8-4C9ADB942843}"/>
                </a:ext>
              </a:extLst>
            </p:cNvPr>
            <p:cNvSpPr/>
            <p:nvPr/>
          </p:nvSpPr>
          <p:spPr>
            <a:xfrm>
              <a:off x="8658713" y="3399225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8194" name="Picture 2" descr="https://all-drive.net/wp-content/uploads/2015/02/kasko-strahovat-avto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0EA"/>
              </a:clrFrom>
              <a:clrTo>
                <a:srgbClr val="F5F0E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613" y="2586381"/>
            <a:ext cx="6856396" cy="38226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1751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A3DCE98-F05E-49D7-93E2-C67A35D339C4}"/>
              </a:ext>
            </a:extLst>
          </p:cNvPr>
          <p:cNvSpPr txBox="1">
            <a:spLocks/>
          </p:cNvSpPr>
          <p:nvPr/>
        </p:nvSpPr>
        <p:spPr>
          <a:xfrm>
            <a:off x="527051" y="272450"/>
            <a:ext cx="11360800" cy="763600"/>
          </a:xfrm>
          <a:prstGeom prst="rect">
            <a:avLst/>
          </a:prstGeom>
        </p:spPr>
        <p:txBody>
          <a:bodyPr spcFirstLastPara="1" vert="horz" wrap="square" lIns="121897" tIns="121897" rIns="121897" bIns="121897" rtlCol="0" anchor="t" anchorCtr="0">
            <a:noAutofit/>
          </a:bodyPr>
          <a:lstStyle>
            <a:lvl1pPr lvl="0" algn="ctr" defTabSz="914192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 algn="l" defTabSz="914400">
              <a:lnSpc>
                <a:spcPct val="90000"/>
              </a:lnSpc>
            </a:pPr>
            <a:r>
              <a:rPr lang="ru-RU" sz="3600" b="1" dirty="0" smtClean="0">
                <a:solidFill>
                  <a:srgbClr val="DB9000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Динамика угонов автомобилей</a:t>
            </a:r>
            <a:endParaRPr lang="ru-RU" sz="3600" b="1" dirty="0">
              <a:solidFill>
                <a:srgbClr val="DB9000"/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11" name="Овал 8">
            <a:extLst>
              <a:ext uri="{FF2B5EF4-FFF2-40B4-BE49-F238E27FC236}">
                <a16:creationId xmlns:a16="http://schemas.microsoft.com/office/drawing/2014/main" id="{F27158C4-03F0-4B28-8447-D15E67E5066A}"/>
              </a:ext>
            </a:extLst>
          </p:cNvPr>
          <p:cNvSpPr/>
          <p:nvPr/>
        </p:nvSpPr>
        <p:spPr>
          <a:xfrm rot="5400000">
            <a:off x="10634725" y="1676613"/>
            <a:ext cx="2641761" cy="1431739"/>
          </a:xfrm>
          <a:custGeom>
            <a:avLst/>
            <a:gdLst>
              <a:gd name="connsiteX0" fmla="*/ 0 w 2160000"/>
              <a:gd name="connsiteY0" fmla="*/ 1080000 h 2160000"/>
              <a:gd name="connsiteX1" fmla="*/ 1080000 w 2160000"/>
              <a:gd name="connsiteY1" fmla="*/ 0 h 2160000"/>
              <a:gd name="connsiteX2" fmla="*/ 2160000 w 2160000"/>
              <a:gd name="connsiteY2" fmla="*/ 1080000 h 2160000"/>
              <a:gd name="connsiteX3" fmla="*/ 1080000 w 2160000"/>
              <a:gd name="connsiteY3" fmla="*/ 2160000 h 2160000"/>
              <a:gd name="connsiteX4" fmla="*/ 0 w 2160000"/>
              <a:gd name="connsiteY4" fmla="*/ 108000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4" fmla="*/ 1171440 w 2160000"/>
              <a:gd name="connsiteY4" fmla="*/ 9144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0" fmla="*/ 2160000 w 2160000"/>
              <a:gd name="connsiteY0" fmla="*/ 0 h 1080000"/>
              <a:gd name="connsiteX1" fmla="*/ 1080000 w 2160000"/>
              <a:gd name="connsiteY1" fmla="*/ 1080000 h 1080000"/>
              <a:gd name="connsiteX2" fmla="*/ 0 w 2160000"/>
              <a:gd name="connsiteY2" fmla="*/ 0 h 1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0000" h="1080000">
                <a:moveTo>
                  <a:pt x="2160000" y="0"/>
                </a:moveTo>
                <a:cubicBezTo>
                  <a:pt x="2160000" y="596468"/>
                  <a:pt x="1676468" y="1080000"/>
                  <a:pt x="1080000" y="1080000"/>
                </a:cubicBezTo>
                <a:cubicBezTo>
                  <a:pt x="483532" y="1080000"/>
                  <a:pt x="0" y="596468"/>
                  <a:pt x="0" y="0"/>
                </a:cubicBezTo>
              </a:path>
            </a:pathLst>
          </a:cu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B002734F-14B0-4C0E-A7A0-C8A77416579D}"/>
              </a:ext>
            </a:extLst>
          </p:cNvPr>
          <p:cNvSpPr/>
          <p:nvPr/>
        </p:nvSpPr>
        <p:spPr>
          <a:xfrm rot="10800000">
            <a:off x="9477836" y="2056149"/>
            <a:ext cx="2007920" cy="1958290"/>
          </a:xfrm>
          <a:prstGeom prst="ellipse">
            <a:avLst/>
          </a:pr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CF66D191-D8F7-430A-9556-622D5757046E}"/>
              </a:ext>
            </a:extLst>
          </p:cNvPr>
          <p:cNvSpPr/>
          <p:nvPr/>
        </p:nvSpPr>
        <p:spPr>
          <a:xfrm rot="10800000">
            <a:off x="11111476" y="2237392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DF56821E-E92E-4032-AB09-3FB63B71BCCE}"/>
              </a:ext>
            </a:extLst>
          </p:cNvPr>
          <p:cNvSpPr/>
          <p:nvPr/>
        </p:nvSpPr>
        <p:spPr>
          <a:xfrm rot="10800000">
            <a:off x="11365757" y="2934615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888" y="3591162"/>
            <a:ext cx="4290615" cy="2943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14765"/>
          <a:stretch/>
        </p:blipFill>
        <p:spPr bwMode="auto">
          <a:xfrm>
            <a:off x="516729" y="1241136"/>
            <a:ext cx="4556425" cy="2350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-325677" y="1024534"/>
            <a:ext cx="61652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DB911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Количество угонов автомобилей по годам, шт.</a:t>
            </a:r>
            <a:endParaRPr lang="ru-RU" sz="1400" dirty="0">
              <a:solidFill>
                <a:srgbClr val="DB9112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05262" y="1004932"/>
            <a:ext cx="5646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ТОП </a:t>
            </a:r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 УГОНЫ, ПРЕМИУМ СЕГМЕНТ.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УДЕЛЬНЫЙ ВЕС.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Данные ГИБДД на 1 января 2019 года</a:t>
            </a:r>
            <a:r>
              <a:rPr lang="en-US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за </a:t>
            </a:r>
            <a:r>
              <a:rPr lang="ru-RU" sz="1200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продшествующий</a:t>
            </a:r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период по РФ.</a:t>
            </a:r>
            <a:endParaRPr lang="ru-RU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11074" y="2056148"/>
            <a:ext cx="3096554" cy="4070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sz="1100" b="1" dirty="0" smtClean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4,1</a:t>
            </a: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LEXUS ES </a:t>
            </a:r>
            <a:b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    </a:t>
            </a: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CADILLAC ESCALADE</a:t>
            </a:r>
          </a:p>
          <a:p>
            <a:pPr>
              <a:spcBef>
                <a:spcPts val="600"/>
              </a:spcBef>
            </a:pPr>
            <a:r>
              <a:rPr lang="en-US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3,3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LEXUS LX</a:t>
            </a:r>
          </a:p>
          <a:p>
            <a:pPr>
              <a:spcBef>
                <a:spcPts val="600"/>
              </a:spcBef>
            </a:pPr>
            <a:r>
              <a:rPr lang="en-US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3,1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BMW M5</a:t>
            </a:r>
          </a:p>
          <a:p>
            <a:pPr>
              <a:spcBef>
                <a:spcPts val="600"/>
              </a:spcBef>
            </a:pPr>
            <a:r>
              <a:rPr lang="en-US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2,7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JAGUAR F-PACE</a:t>
            </a:r>
          </a:p>
          <a:p>
            <a:pPr>
              <a:spcBef>
                <a:spcPts val="600"/>
              </a:spcBef>
            </a:pPr>
            <a:r>
              <a:rPr lang="en-US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2,3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MERCEDES S-CLASS COUPE</a:t>
            </a:r>
          </a:p>
          <a:p>
            <a:pPr>
              <a:spcBef>
                <a:spcPts val="600"/>
              </a:spcBef>
            </a:pPr>
            <a:r>
              <a:rPr lang="en-US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2,1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INFINITI FX/QX70</a:t>
            </a: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    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JAGUAR XJ</a:t>
            </a:r>
            <a:endParaRPr lang="ru-RU" sz="1000" b="1" dirty="0" smtClean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600"/>
              </a:spcBef>
            </a:pPr>
            <a:r>
              <a:rPr lang="ru-RU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1,9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LAND ROVER RANGE ROVER</a:t>
            </a: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    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MERCEDES CL-CLASS</a:t>
            </a:r>
          </a:p>
          <a:p>
            <a:pPr>
              <a:spcBef>
                <a:spcPts val="600"/>
              </a:spcBef>
            </a:pPr>
            <a:r>
              <a:rPr lang="en-US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1,8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LEXUS NX</a:t>
            </a:r>
            <a:b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INFINITI G/Q50/Q60</a:t>
            </a:r>
            <a:b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MERCEDES G-CLASS</a:t>
            </a:r>
          </a:p>
          <a:p>
            <a:pPr>
              <a:spcBef>
                <a:spcPts val="600"/>
              </a:spcBef>
            </a:pPr>
            <a:r>
              <a:rPr lang="en-US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1,7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LAND ROVER DISCOVERY</a:t>
            </a:r>
            <a:b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JAGUAR XF</a:t>
            </a:r>
          </a:p>
          <a:p>
            <a:pPr>
              <a:spcBef>
                <a:spcPts val="600"/>
              </a:spcBef>
            </a:pPr>
            <a:r>
              <a:rPr lang="en-US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1,6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BMW 7 SERIES</a:t>
            </a:r>
            <a:b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  </a:t>
            </a: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MERCEDES E-CLASS COUPE</a:t>
            </a:r>
          </a:p>
          <a:p>
            <a:pPr>
              <a:spcBef>
                <a:spcPts val="600"/>
              </a:spcBef>
            </a:pPr>
            <a:r>
              <a:rPr lang="en-US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1,5 </a:t>
            </a:r>
            <a:r>
              <a:rPr lang="en-US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BMW 6 SERIES</a:t>
            </a:r>
            <a:r>
              <a:rPr lang="en-US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sz="1100" b="1" dirty="0">
                <a:solidFill>
                  <a:srgbClr val="9A0B2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    </a:t>
            </a: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MERCEDES CLS-CLASS</a:t>
            </a:r>
            <a:b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     </a:t>
            </a:r>
            <a:r>
              <a:rPr lang="ru-RU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LAND ROVER RANGE ROVER SPORT</a:t>
            </a:r>
            <a:endParaRPr lang="ru-RU" sz="1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95077" y="2859144"/>
            <a:ext cx="172044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Количество угонов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 авто модельного </a:t>
            </a:r>
            <a:b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парка в РФ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95076" y="2357392"/>
            <a:ext cx="1503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9A0B28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1000</a:t>
            </a:r>
            <a:endParaRPr lang="ru-RU" sz="3600" dirty="0">
              <a:solidFill>
                <a:srgbClr val="9A0B28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85826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6788" y="270759"/>
            <a:ext cx="4294411" cy="2266495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A3DCE98-F05E-49D7-93E2-C67A35D339C4}"/>
              </a:ext>
            </a:extLst>
          </p:cNvPr>
          <p:cNvSpPr txBox="1">
            <a:spLocks/>
          </p:cNvSpPr>
          <p:nvPr/>
        </p:nvSpPr>
        <p:spPr>
          <a:xfrm>
            <a:off x="488019" y="272450"/>
            <a:ext cx="11360800" cy="763600"/>
          </a:xfrm>
          <a:prstGeom prst="rect">
            <a:avLst/>
          </a:prstGeom>
        </p:spPr>
        <p:txBody>
          <a:bodyPr spcFirstLastPara="1" vert="horz" wrap="square" lIns="121897" tIns="121897" rIns="121897" bIns="121897" rtlCol="0" anchor="t" anchorCtr="0">
            <a:noAutofit/>
          </a:bodyPr>
          <a:lstStyle>
            <a:lvl1pPr lvl="0" algn="ctr" defTabSz="914192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 algn="l" defTabSz="914400">
              <a:lnSpc>
                <a:spcPct val="90000"/>
              </a:lnSpc>
            </a:pPr>
            <a:r>
              <a:rPr lang="ru-RU" sz="3600" b="1" dirty="0" smtClean="0">
                <a:solidFill>
                  <a:srgbClr val="9A0B28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КАСКО ПО-2.2. Условия страхования.</a:t>
            </a:r>
            <a:endParaRPr lang="ru-RU" sz="3600" b="1" dirty="0">
              <a:solidFill>
                <a:srgbClr val="9A0B28"/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11" name="Овал 8">
            <a:extLst>
              <a:ext uri="{FF2B5EF4-FFF2-40B4-BE49-F238E27FC236}">
                <a16:creationId xmlns:a16="http://schemas.microsoft.com/office/drawing/2014/main" id="{F27158C4-03F0-4B28-8447-D15E67E5066A}"/>
              </a:ext>
            </a:extLst>
          </p:cNvPr>
          <p:cNvSpPr/>
          <p:nvPr/>
        </p:nvSpPr>
        <p:spPr>
          <a:xfrm rot="10800000">
            <a:off x="8772115" y="5494730"/>
            <a:ext cx="2880000" cy="1440000"/>
          </a:xfrm>
          <a:custGeom>
            <a:avLst/>
            <a:gdLst>
              <a:gd name="connsiteX0" fmla="*/ 0 w 2160000"/>
              <a:gd name="connsiteY0" fmla="*/ 1080000 h 2160000"/>
              <a:gd name="connsiteX1" fmla="*/ 1080000 w 2160000"/>
              <a:gd name="connsiteY1" fmla="*/ 0 h 2160000"/>
              <a:gd name="connsiteX2" fmla="*/ 2160000 w 2160000"/>
              <a:gd name="connsiteY2" fmla="*/ 1080000 h 2160000"/>
              <a:gd name="connsiteX3" fmla="*/ 1080000 w 2160000"/>
              <a:gd name="connsiteY3" fmla="*/ 2160000 h 2160000"/>
              <a:gd name="connsiteX4" fmla="*/ 0 w 2160000"/>
              <a:gd name="connsiteY4" fmla="*/ 108000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4" fmla="*/ 1171440 w 2160000"/>
              <a:gd name="connsiteY4" fmla="*/ 9144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0" fmla="*/ 2160000 w 2160000"/>
              <a:gd name="connsiteY0" fmla="*/ 0 h 1080000"/>
              <a:gd name="connsiteX1" fmla="*/ 1080000 w 2160000"/>
              <a:gd name="connsiteY1" fmla="*/ 1080000 h 1080000"/>
              <a:gd name="connsiteX2" fmla="*/ 0 w 2160000"/>
              <a:gd name="connsiteY2" fmla="*/ 0 h 1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0000" h="1080000">
                <a:moveTo>
                  <a:pt x="2160000" y="0"/>
                </a:moveTo>
                <a:cubicBezTo>
                  <a:pt x="2160000" y="596468"/>
                  <a:pt x="1676468" y="1080000"/>
                  <a:pt x="1080000" y="1080000"/>
                </a:cubicBezTo>
                <a:cubicBezTo>
                  <a:pt x="483532" y="1080000"/>
                  <a:pt x="0" y="596468"/>
                  <a:pt x="0" y="0"/>
                </a:cubicBezTo>
              </a:path>
            </a:pathLst>
          </a:cu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B002734F-14B0-4C0E-A7A0-C8A77416579D}"/>
              </a:ext>
            </a:extLst>
          </p:cNvPr>
          <p:cNvSpPr/>
          <p:nvPr/>
        </p:nvSpPr>
        <p:spPr>
          <a:xfrm rot="10800000">
            <a:off x="8496267" y="5583972"/>
            <a:ext cx="720000" cy="720000"/>
          </a:xfrm>
          <a:prstGeom prst="ellipse">
            <a:avLst/>
          </a:pr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CF66D191-D8F7-430A-9556-622D5757046E}"/>
              </a:ext>
            </a:extLst>
          </p:cNvPr>
          <p:cNvSpPr/>
          <p:nvPr/>
        </p:nvSpPr>
        <p:spPr>
          <a:xfrm rot="10800000">
            <a:off x="9096267" y="5723679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DF56821E-E92E-4032-AB09-3FB63B71BCCE}"/>
              </a:ext>
            </a:extLst>
          </p:cNvPr>
          <p:cNvSpPr/>
          <p:nvPr/>
        </p:nvSpPr>
        <p:spPr>
          <a:xfrm rot="10800000">
            <a:off x="8772115" y="6211237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97979"/>
              </p:ext>
            </p:extLst>
          </p:nvPr>
        </p:nvGraphicFramePr>
        <p:xfrm>
          <a:off x="434418" y="3825084"/>
          <a:ext cx="7391528" cy="2569345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2358823">
                  <a:extLst>
                    <a:ext uri="{9D8B030D-6E8A-4147-A177-3AD203B41FA5}">
                      <a16:colId xmlns:a16="http://schemas.microsoft.com/office/drawing/2014/main" val="3793486587"/>
                    </a:ext>
                  </a:extLst>
                </a:gridCol>
                <a:gridCol w="5032705">
                  <a:extLst>
                    <a:ext uri="{9D8B030D-6E8A-4147-A177-3AD203B41FA5}">
                      <a16:colId xmlns:a16="http://schemas.microsoft.com/office/drawing/2014/main" val="3830035568"/>
                    </a:ext>
                  </a:extLst>
                </a:gridCol>
              </a:tblGrid>
              <a:tr h="7664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Какие автомобили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Можно застраховать?</a:t>
                      </a:r>
                      <a:endParaRPr lang="ru-RU" sz="1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</a:rPr>
                        <a:t>Новые и Б\У </a:t>
                      </a:r>
                      <a:r>
                        <a:rPr lang="ru-RU" sz="1400" b="0" dirty="0">
                          <a:effectLst/>
                        </a:rPr>
                        <a:t>автомобили, </a:t>
                      </a:r>
                      <a:br>
                        <a:rPr lang="ru-RU" sz="1400" b="0" dirty="0">
                          <a:effectLst/>
                        </a:rPr>
                      </a:br>
                      <a:r>
                        <a:rPr lang="ru-RU" sz="1400" b="0" dirty="0" smtClean="0">
                          <a:effectLst/>
                        </a:rPr>
                        <a:t>массой не более </a:t>
                      </a:r>
                      <a:r>
                        <a:rPr lang="ru-RU" sz="1400" dirty="0" smtClean="0">
                          <a:solidFill>
                            <a:srgbClr val="DB9000"/>
                          </a:solidFill>
                          <a:effectLst/>
                        </a:rPr>
                        <a:t>3,5 тонн</a:t>
                      </a:r>
                      <a:endParaRPr lang="ru-RU" sz="1400" baseline="0" dirty="0" smtClean="0">
                        <a:solidFill>
                          <a:srgbClr val="DB9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4628584"/>
                  </a:ext>
                </a:extLst>
              </a:tr>
              <a:tr h="371653"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Semibold" panose="020B0702040204020203" pitchFamily="34" charset="0"/>
                          <a:ea typeface="Roboto" pitchFamily="2" charset="0"/>
                          <a:cs typeface="Segoe UI Semibold" panose="020B0702040204020203" pitchFamily="34" charset="0"/>
                        </a:rPr>
                        <a:t>подержанные автомобили со сроком эксплуатации </a:t>
                      </a:r>
                      <a:r>
                        <a:rPr lang="ru-RU" sz="1400" dirty="0" smtClean="0">
                          <a:solidFill>
                            <a:srgbClr val="DB9000"/>
                          </a:solidFill>
                          <a:latin typeface="Segoe UI Semibold" panose="020B0702040204020203" pitchFamily="34" charset="0"/>
                          <a:ea typeface="Roboto" pitchFamily="2" charset="0"/>
                          <a:cs typeface="Segoe UI Semibold" panose="020B0702040204020203" pitchFamily="34" charset="0"/>
                        </a:rPr>
                        <a:t>до 15 лет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Semibold" panose="020B0702040204020203" pitchFamily="34" charset="0"/>
                          <a:ea typeface="Roboto" pitchFamily="2" charset="0"/>
                          <a:cs typeface="Segoe UI Semibold" panose="020B0702040204020203" pitchFamily="34" charset="0"/>
                        </a:rPr>
                        <a:t>включительно для отечественных авто;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Semibold" panose="020B0702040204020203" pitchFamily="34" charset="0"/>
                          <a:ea typeface="Roboto" pitchFamily="2" charset="0"/>
                          <a:cs typeface="Segoe UI Semibold" panose="020B0702040204020203" pitchFamily="34" charset="0"/>
                        </a:rPr>
                        <a:t>подержанные автомобили со сроком эксплуатации </a:t>
                      </a:r>
                      <a:r>
                        <a:rPr lang="ru-RU" sz="1400" dirty="0" smtClean="0">
                          <a:solidFill>
                            <a:srgbClr val="DB9000"/>
                          </a:solidFill>
                          <a:latin typeface="Segoe UI Semibold" panose="020B0702040204020203" pitchFamily="34" charset="0"/>
                          <a:ea typeface="Roboto" pitchFamily="2" charset="0"/>
                          <a:cs typeface="Segoe UI Semibold" panose="020B0702040204020203" pitchFamily="34" charset="0"/>
                        </a:rPr>
                        <a:t>до 20 лет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Semibold" panose="020B0702040204020203" pitchFamily="34" charset="0"/>
                          <a:ea typeface="Roboto" pitchFamily="2" charset="0"/>
                          <a:cs typeface="Segoe UI Semibold" panose="020B0702040204020203" pitchFamily="34" charset="0"/>
                        </a:rPr>
                        <a:t>включительно для иностранных машин</a:t>
                      </a:r>
                    </a:p>
                    <a:p>
                      <a:endParaRPr lang="ru-RU" sz="14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5556678"/>
                  </a:ext>
                </a:extLst>
              </a:tr>
              <a:tr h="371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Кто может быть страхователем?</a:t>
                      </a:r>
                      <a:endParaRPr lang="ru-RU" sz="14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Semibold" panose="020B0702040204020203" pitchFamily="34" charset="0"/>
                          <a:ea typeface="Roboto" pitchFamily="2" charset="0"/>
                          <a:cs typeface="Segoe UI Semibold" panose="020B0702040204020203" pitchFamily="34" charset="0"/>
                        </a:rPr>
                        <a:t>возраст лиц (-а), допущенных (-ого) до управления ТС, на дату заключения Договора (полиса) страхования </a:t>
                      </a:r>
                      <a:r>
                        <a:rPr lang="ru-RU" sz="1400" dirty="0" smtClean="0">
                          <a:solidFill>
                            <a:srgbClr val="DB9000"/>
                          </a:solidFill>
                          <a:latin typeface="Segoe UI Semibold" panose="020B0702040204020203" pitchFamily="34" charset="0"/>
                          <a:ea typeface="Roboto" pitchFamily="2" charset="0"/>
                          <a:cs typeface="Segoe UI Semibold" panose="020B0702040204020203" pitchFamily="34" charset="0"/>
                        </a:rPr>
                        <a:t>младше  21 года</a:t>
                      </a:r>
                      <a:endParaRPr lang="ru-RU" sz="1400" dirty="0">
                        <a:solidFill>
                          <a:srgbClr val="DB9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7097099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215765" y="2838227"/>
            <a:ext cx="397623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9A0B28"/>
                </a:solidFill>
                <a:latin typeface="Segoe UI" panose="020B0502040204020203" pitchFamily="34" charset="0"/>
                <a:ea typeface="Roboto Light"/>
                <a:cs typeface="Segoe UI" panose="020B0502040204020203" pitchFamily="34" charset="0"/>
                <a:sym typeface="Roboto Light"/>
              </a:rPr>
              <a:t>Страховой тариф: </a:t>
            </a:r>
          </a:p>
          <a:p>
            <a:r>
              <a:rPr lang="ru-RU" sz="1600" dirty="0" smtClean="0">
                <a:latin typeface="Segoe UI" panose="020B0502040204020203" pitchFamily="34" charset="0"/>
                <a:ea typeface="Roboto Light"/>
                <a:cs typeface="Segoe UI" panose="020B0502040204020203" pitchFamily="34" charset="0"/>
                <a:sym typeface="Roboto Light"/>
              </a:rPr>
              <a:t>Размер страхового тарифа составляет 3,9% в год.</a:t>
            </a:r>
          </a:p>
          <a:p>
            <a:endParaRPr lang="ru-RU" b="1" dirty="0">
              <a:solidFill>
                <a:srgbClr val="9A0B28"/>
              </a:solidFill>
              <a:latin typeface="Segoe UI" panose="020B0502040204020203" pitchFamily="34" charset="0"/>
              <a:ea typeface="Roboto Light"/>
              <a:cs typeface="Segoe UI" panose="020B0502040204020203" pitchFamily="34" charset="0"/>
              <a:sym typeface="Roboto Ligh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49644" y="1146254"/>
            <a:ext cx="712572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9A0B28"/>
                </a:solidFill>
              </a:rPr>
              <a:t>Страховая сумма </a:t>
            </a:r>
            <a:r>
              <a:rPr lang="ru-RU" sz="1400" dirty="0" smtClean="0"/>
              <a:t>- </a:t>
            </a:r>
            <a:r>
              <a:rPr lang="ru-RU" sz="1400" smtClean="0"/>
              <a:t>до 4 </a:t>
            </a:r>
            <a:r>
              <a:rPr lang="ru-RU" sz="1400" dirty="0" smtClean="0"/>
              <a:t>000 000  руб. ( не может превышать стоимость авто)</a:t>
            </a:r>
          </a:p>
          <a:p>
            <a:endParaRPr lang="ru-RU" sz="1400" dirty="0" smtClean="0"/>
          </a:p>
          <a:p>
            <a:r>
              <a:rPr lang="ru-RU" sz="1400" b="1" dirty="0" smtClean="0">
                <a:solidFill>
                  <a:srgbClr val="9A0B28"/>
                </a:solidFill>
              </a:rPr>
              <a:t>Срок действия  </a:t>
            </a:r>
            <a:r>
              <a:rPr lang="ru-RU" sz="1400" dirty="0" smtClean="0"/>
              <a:t>- от 1 года до 5 лет</a:t>
            </a:r>
          </a:p>
          <a:p>
            <a:endParaRPr lang="ru-RU" sz="1400" dirty="0" smtClean="0"/>
          </a:p>
          <a:p>
            <a:r>
              <a:rPr lang="ru-RU" sz="1400" b="1" dirty="0" smtClean="0">
                <a:solidFill>
                  <a:srgbClr val="9A0B28"/>
                </a:solidFill>
              </a:rPr>
              <a:t>Срок начала действия страхования </a:t>
            </a:r>
            <a:r>
              <a:rPr lang="ru-RU" sz="1400" dirty="0" smtClean="0"/>
              <a:t>- начинается с 15 календарного дня, следующего за днем уплаты страховой̆ премии.</a:t>
            </a:r>
          </a:p>
          <a:p>
            <a:endParaRPr lang="ru-RU" sz="1600" dirty="0" smtClean="0"/>
          </a:p>
        </p:txBody>
      </p:sp>
      <p:sp>
        <p:nvSpPr>
          <p:cNvPr id="18" name="Рисунок 55">
            <a:extLst>
              <a:ext uri="{FF2B5EF4-FFF2-40B4-BE49-F238E27FC236}">
                <a16:creationId xmlns:a16="http://schemas.microsoft.com/office/drawing/2014/main" id="{C2F0A2BD-531D-4659-AB83-3ED50E1C8F09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494390" y="1146605"/>
            <a:ext cx="288032" cy="288032"/>
          </a:xfrm>
          <a:custGeom>
            <a:avLst/>
            <a:gdLst>
              <a:gd name="connsiteX0" fmla="*/ 86716 w 419140"/>
              <a:gd name="connsiteY0" fmla="*/ 52527 h 484632"/>
              <a:gd name="connsiteX1" fmla="*/ 86978 w 419140"/>
              <a:gd name="connsiteY1" fmla="*/ 58678 h 484632"/>
              <a:gd name="connsiteX2" fmla="*/ 135522 w 419140"/>
              <a:gd name="connsiteY2" fmla="*/ 138121 h 484632"/>
              <a:gd name="connsiteX3" fmla="*/ 60 w 419140"/>
              <a:gd name="connsiteY3" fmla="*/ 388494 h 484632"/>
              <a:gd name="connsiteX4" fmla="*/ 81863 w 419140"/>
              <a:gd name="connsiteY4" fmla="*/ 484632 h 484632"/>
              <a:gd name="connsiteX5" fmla="*/ 214883 w 419140"/>
              <a:gd name="connsiteY5" fmla="*/ 484632 h 484632"/>
              <a:gd name="connsiteX6" fmla="*/ 334621 w 419140"/>
              <a:gd name="connsiteY6" fmla="*/ 484632 h 484632"/>
              <a:gd name="connsiteX7" fmla="*/ 419141 w 419140"/>
              <a:gd name="connsiteY7" fmla="*/ 388494 h 484632"/>
              <a:gd name="connsiteX8" fmla="*/ 284582 w 419140"/>
              <a:gd name="connsiteY8" fmla="*/ 138479 h 484632"/>
              <a:gd name="connsiteX9" fmla="*/ 339213 w 419140"/>
              <a:gd name="connsiteY9" fmla="*/ 33256 h 484632"/>
              <a:gd name="connsiteX10" fmla="*/ 339475 w 419140"/>
              <a:gd name="connsiteY10" fmla="*/ 27956 h 484632"/>
              <a:gd name="connsiteX11" fmla="*/ 274874 w 419140"/>
              <a:gd name="connsiteY11" fmla="*/ 6191 h 484632"/>
              <a:gd name="connsiteX12" fmla="*/ 205547 w 419140"/>
              <a:gd name="connsiteY12" fmla="*/ 22514 h 484632"/>
              <a:gd name="connsiteX13" fmla="*/ 86716 w 419140"/>
              <a:gd name="connsiteY13" fmla="*/ 52527 h 484632"/>
              <a:gd name="connsiteX14" fmla="*/ 258958 w 419140"/>
              <a:gd name="connsiteY14" fmla="*/ 130982 h 484632"/>
              <a:gd name="connsiteX15" fmla="*/ 161860 w 419140"/>
              <a:gd name="connsiteY15" fmla="*/ 130982 h 484632"/>
              <a:gd name="connsiteX16" fmla="*/ 115894 w 419140"/>
              <a:gd name="connsiteY16" fmla="*/ 55759 h 484632"/>
              <a:gd name="connsiteX17" fmla="*/ 137504 w 419140"/>
              <a:gd name="connsiteY17" fmla="*/ 38902 h 484632"/>
              <a:gd name="connsiteX18" fmla="*/ 193192 w 419140"/>
              <a:gd name="connsiteY18" fmla="*/ 45613 h 484632"/>
              <a:gd name="connsiteX19" fmla="*/ 194746 w 419140"/>
              <a:gd name="connsiteY19" fmla="*/ 46445 h 484632"/>
              <a:gd name="connsiteX20" fmla="*/ 196397 w 419140"/>
              <a:gd name="connsiteY20" fmla="*/ 47060 h 484632"/>
              <a:gd name="connsiteX21" fmla="*/ 241028 w 419140"/>
              <a:gd name="connsiteY21" fmla="*/ 52210 h 484632"/>
              <a:gd name="connsiteX22" fmla="*/ 290784 w 419140"/>
              <a:gd name="connsiteY22" fmla="*/ 27844 h 484632"/>
              <a:gd name="connsiteX23" fmla="*/ 303237 w 419140"/>
              <a:gd name="connsiteY23" fmla="*/ 26416 h 484632"/>
              <a:gd name="connsiteX24" fmla="*/ 308991 w 419140"/>
              <a:gd name="connsiteY24" fmla="*/ 28809 h 484632"/>
              <a:gd name="connsiteX25" fmla="*/ 310998 w 419140"/>
              <a:gd name="connsiteY25" fmla="*/ 30747 h 484632"/>
              <a:gd name="connsiteX26" fmla="*/ 258958 w 419140"/>
              <a:gd name="connsiteY26" fmla="*/ 130982 h 484632"/>
              <a:gd name="connsiteX27" fmla="*/ 74477 w 419140"/>
              <a:gd name="connsiteY27" fmla="*/ 245213 h 484632"/>
              <a:gd name="connsiteX28" fmla="*/ 153583 w 419140"/>
              <a:gd name="connsiteY28" fmla="*/ 157178 h 484632"/>
              <a:gd name="connsiteX29" fmla="*/ 265968 w 419140"/>
              <a:gd name="connsiteY29" fmla="*/ 157178 h 484632"/>
              <a:gd name="connsiteX30" fmla="*/ 392945 w 419140"/>
              <a:gd name="connsiteY30" fmla="*/ 388494 h 484632"/>
              <a:gd name="connsiteX31" fmla="*/ 374143 w 419140"/>
              <a:gd name="connsiteY31" fmla="*/ 442707 h 484632"/>
              <a:gd name="connsiteX32" fmla="*/ 334621 w 419140"/>
              <a:gd name="connsiteY32" fmla="*/ 458436 h 484632"/>
              <a:gd name="connsiteX33" fmla="*/ 214883 w 419140"/>
              <a:gd name="connsiteY33" fmla="*/ 458436 h 484632"/>
              <a:gd name="connsiteX34" fmla="*/ 81863 w 419140"/>
              <a:gd name="connsiteY34" fmla="*/ 458436 h 484632"/>
              <a:gd name="connsiteX35" fmla="*/ 41937 w 419140"/>
              <a:gd name="connsiteY35" fmla="*/ 439269 h 484632"/>
              <a:gd name="connsiteX36" fmla="*/ 26256 w 419140"/>
              <a:gd name="connsiteY36" fmla="*/ 388494 h 484632"/>
              <a:gd name="connsiteX37" fmla="*/ 26256 w 419140"/>
              <a:gd name="connsiteY37" fmla="*/ 388175 h 484632"/>
              <a:gd name="connsiteX38" fmla="*/ 26248 w 419140"/>
              <a:gd name="connsiteY38" fmla="*/ 387854 h 484632"/>
              <a:gd name="connsiteX39" fmla="*/ 74477 w 419140"/>
              <a:gd name="connsiteY39" fmla="*/ 245213 h 484632"/>
              <a:gd name="connsiteX40" fmla="*/ 270623 w 419140"/>
              <a:gd name="connsiteY40" fmla="*/ 256408 h 484632"/>
              <a:gd name="connsiteX41" fmla="*/ 253212 w 419140"/>
              <a:gd name="connsiteY41" fmla="*/ 235753 h 484632"/>
              <a:gd name="connsiteX42" fmla="*/ 232491 w 419140"/>
              <a:gd name="connsiteY42" fmla="*/ 228256 h 484632"/>
              <a:gd name="connsiteX43" fmla="*/ 232491 w 419140"/>
              <a:gd name="connsiteY43" fmla="*/ 216120 h 484632"/>
              <a:gd name="connsiteX44" fmla="*/ 219393 w 419140"/>
              <a:gd name="connsiteY44" fmla="*/ 203022 h 484632"/>
              <a:gd name="connsiteX45" fmla="*/ 206295 w 419140"/>
              <a:gd name="connsiteY45" fmla="*/ 216120 h 484632"/>
              <a:gd name="connsiteX46" fmla="*/ 206295 w 419140"/>
              <a:gd name="connsiteY46" fmla="*/ 226218 h 484632"/>
              <a:gd name="connsiteX47" fmla="*/ 186384 w 419140"/>
              <a:gd name="connsiteY47" fmla="*/ 229408 h 484632"/>
              <a:gd name="connsiteX48" fmla="*/ 157511 w 419140"/>
              <a:gd name="connsiteY48" fmla="*/ 249041 h 484632"/>
              <a:gd name="connsiteX49" fmla="*/ 156405 w 419140"/>
              <a:gd name="connsiteY49" fmla="*/ 251166 h 484632"/>
              <a:gd name="connsiteX50" fmla="*/ 160482 w 419140"/>
              <a:gd name="connsiteY50" fmla="*/ 302283 h 484632"/>
              <a:gd name="connsiteX51" fmla="*/ 184808 w 419140"/>
              <a:gd name="connsiteY51" fmla="*/ 315831 h 484632"/>
              <a:gd name="connsiteX52" fmla="*/ 219599 w 419140"/>
              <a:gd name="connsiteY52" fmla="*/ 320536 h 484632"/>
              <a:gd name="connsiteX53" fmla="*/ 246119 w 419140"/>
              <a:gd name="connsiteY53" fmla="*/ 331532 h 484632"/>
              <a:gd name="connsiteX54" fmla="*/ 248147 w 419140"/>
              <a:gd name="connsiteY54" fmla="*/ 337992 h 484632"/>
              <a:gd name="connsiteX55" fmla="*/ 248251 w 419140"/>
              <a:gd name="connsiteY55" fmla="*/ 340013 h 484632"/>
              <a:gd name="connsiteX56" fmla="*/ 248240 w 419140"/>
              <a:gd name="connsiteY56" fmla="*/ 340347 h 484632"/>
              <a:gd name="connsiteX57" fmla="*/ 248173 w 419140"/>
              <a:gd name="connsiteY57" fmla="*/ 341660 h 484632"/>
              <a:gd name="connsiteX58" fmla="*/ 243899 w 419140"/>
              <a:gd name="connsiteY58" fmla="*/ 360315 h 484632"/>
              <a:gd name="connsiteX59" fmla="*/ 219442 w 419140"/>
              <a:gd name="connsiteY59" fmla="*/ 371343 h 484632"/>
              <a:gd name="connsiteX60" fmla="*/ 187106 w 419140"/>
              <a:gd name="connsiteY60" fmla="*/ 366834 h 484632"/>
              <a:gd name="connsiteX61" fmla="*/ 181082 w 419140"/>
              <a:gd name="connsiteY61" fmla="*/ 362881 h 484632"/>
              <a:gd name="connsiteX62" fmla="*/ 180818 w 419140"/>
              <a:gd name="connsiteY62" fmla="*/ 362606 h 484632"/>
              <a:gd name="connsiteX63" fmla="*/ 180516 w 419140"/>
              <a:gd name="connsiteY63" fmla="*/ 362289 h 484632"/>
              <a:gd name="connsiteX64" fmla="*/ 172115 w 419140"/>
              <a:gd name="connsiteY64" fmla="*/ 356983 h 484632"/>
              <a:gd name="connsiteX65" fmla="*/ 159017 w 419140"/>
              <a:gd name="connsiteY65" fmla="*/ 356983 h 484632"/>
              <a:gd name="connsiteX66" fmla="*/ 153047 w 419140"/>
              <a:gd name="connsiteY66" fmla="*/ 363500 h 484632"/>
              <a:gd name="connsiteX67" fmla="*/ 176218 w 419140"/>
              <a:gd name="connsiteY67" fmla="*/ 390661 h 484632"/>
              <a:gd name="connsiteX68" fmla="*/ 206267 w 419140"/>
              <a:gd name="connsiteY68" fmla="*/ 397434 h 484632"/>
              <a:gd name="connsiteX69" fmla="*/ 206289 w 419140"/>
              <a:gd name="connsiteY69" fmla="*/ 404335 h 484632"/>
              <a:gd name="connsiteX70" fmla="*/ 219428 w 419140"/>
              <a:gd name="connsiteY70" fmla="*/ 417392 h 484632"/>
              <a:gd name="connsiteX71" fmla="*/ 232485 w 419140"/>
              <a:gd name="connsiteY71" fmla="*/ 404253 h 484632"/>
              <a:gd name="connsiteX72" fmla="*/ 232460 w 419140"/>
              <a:gd name="connsiteY72" fmla="*/ 396111 h 484632"/>
              <a:gd name="connsiteX73" fmla="*/ 266118 w 419140"/>
              <a:gd name="connsiteY73" fmla="*/ 374192 h 484632"/>
              <a:gd name="connsiteX74" fmla="*/ 274368 w 419140"/>
              <a:gd name="connsiteY74" fmla="*/ 342228 h 484632"/>
              <a:gd name="connsiteX75" fmla="*/ 274369 w 419140"/>
              <a:gd name="connsiteY75" fmla="*/ 342218 h 484632"/>
              <a:gd name="connsiteX76" fmla="*/ 274444 w 419140"/>
              <a:gd name="connsiteY76" fmla="*/ 340493 h 484632"/>
              <a:gd name="connsiteX77" fmla="*/ 274181 w 419140"/>
              <a:gd name="connsiteY77" fmla="*/ 335075 h 484632"/>
              <a:gd name="connsiteX78" fmla="*/ 268982 w 419140"/>
              <a:gd name="connsiteY78" fmla="*/ 318744 h 484632"/>
              <a:gd name="connsiteX79" fmla="*/ 220506 w 419140"/>
              <a:gd name="connsiteY79" fmla="*/ 294356 h 484632"/>
              <a:gd name="connsiteX80" fmla="*/ 191990 w 419140"/>
              <a:gd name="connsiteY80" fmla="*/ 290638 h 484632"/>
              <a:gd name="connsiteX81" fmla="*/ 179504 w 419140"/>
              <a:gd name="connsiteY81" fmla="*/ 284272 h 484632"/>
              <a:gd name="connsiteX82" fmla="*/ 179793 w 419140"/>
              <a:gd name="connsiteY82" fmla="*/ 263268 h 484632"/>
              <a:gd name="connsiteX83" fmla="*/ 180740 w 419140"/>
              <a:gd name="connsiteY83" fmla="*/ 261653 h 484632"/>
              <a:gd name="connsiteX84" fmla="*/ 193620 w 419140"/>
              <a:gd name="connsiteY84" fmla="*/ 254586 h 484632"/>
              <a:gd name="connsiteX85" fmla="*/ 218803 w 419140"/>
              <a:gd name="connsiteY85" fmla="*/ 252637 h 484632"/>
              <a:gd name="connsiteX86" fmla="*/ 240314 w 419140"/>
              <a:gd name="connsiteY86" fmla="*/ 258553 h 484632"/>
              <a:gd name="connsiteX87" fmla="*/ 244640 w 419140"/>
              <a:gd name="connsiteY87" fmla="*/ 261929 h 484632"/>
              <a:gd name="connsiteX88" fmla="*/ 244799 w 419140"/>
              <a:gd name="connsiteY88" fmla="*/ 262134 h 484632"/>
              <a:gd name="connsiteX89" fmla="*/ 246012 w 419140"/>
              <a:gd name="connsiteY89" fmla="*/ 262895 h 484632"/>
              <a:gd name="connsiteX90" fmla="*/ 264858 w 419140"/>
              <a:gd name="connsiteY90" fmla="*/ 262895 h 484632"/>
              <a:gd name="connsiteX91" fmla="*/ 270623 w 419140"/>
              <a:gd name="connsiteY91" fmla="*/ 256408 h 484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419140" h="484632">
                <a:moveTo>
                  <a:pt x="86716" y="52527"/>
                </a:moveTo>
                <a:cubicBezTo>
                  <a:pt x="85678" y="54470"/>
                  <a:pt x="85830" y="56799"/>
                  <a:pt x="86978" y="58678"/>
                </a:cubicBezTo>
                <a:lnTo>
                  <a:pt x="135522" y="138121"/>
                </a:lnTo>
                <a:cubicBezTo>
                  <a:pt x="84255" y="180749"/>
                  <a:pt x="-2596" y="279739"/>
                  <a:pt x="60" y="388494"/>
                </a:cubicBezTo>
                <a:cubicBezTo>
                  <a:pt x="60" y="438788"/>
                  <a:pt x="29471" y="484632"/>
                  <a:pt x="81863" y="484632"/>
                </a:cubicBezTo>
                <a:lnTo>
                  <a:pt x="214883" y="484632"/>
                </a:lnTo>
                <a:lnTo>
                  <a:pt x="334621" y="484632"/>
                </a:lnTo>
                <a:cubicBezTo>
                  <a:pt x="376572" y="484632"/>
                  <a:pt x="419141" y="454417"/>
                  <a:pt x="419141" y="388494"/>
                </a:cubicBezTo>
                <a:cubicBezTo>
                  <a:pt x="419141" y="339596"/>
                  <a:pt x="391913" y="223148"/>
                  <a:pt x="284582" y="138479"/>
                </a:cubicBezTo>
                <a:lnTo>
                  <a:pt x="339213" y="33256"/>
                </a:lnTo>
                <a:cubicBezTo>
                  <a:pt x="340065" y="31613"/>
                  <a:pt x="340193" y="29662"/>
                  <a:pt x="339475" y="27956"/>
                </a:cubicBezTo>
                <a:cubicBezTo>
                  <a:pt x="324289" y="-8188"/>
                  <a:pt x="290310" y="-1776"/>
                  <a:pt x="274874" y="6191"/>
                </a:cubicBezTo>
                <a:cubicBezTo>
                  <a:pt x="254441" y="32308"/>
                  <a:pt x="220143" y="27955"/>
                  <a:pt x="205547" y="22514"/>
                </a:cubicBezTo>
                <a:cubicBezTo>
                  <a:pt x="141064" y="-11977"/>
                  <a:pt x="100591" y="26530"/>
                  <a:pt x="86716" y="52527"/>
                </a:cubicBezTo>
                <a:close/>
                <a:moveTo>
                  <a:pt x="258958" y="130982"/>
                </a:moveTo>
                <a:lnTo>
                  <a:pt x="161860" y="130982"/>
                </a:lnTo>
                <a:lnTo>
                  <a:pt x="115894" y="55759"/>
                </a:lnTo>
                <a:cubicBezTo>
                  <a:pt x="121198" y="49174"/>
                  <a:pt x="128530" y="42762"/>
                  <a:pt x="137504" y="38902"/>
                </a:cubicBezTo>
                <a:cubicBezTo>
                  <a:pt x="149357" y="33804"/>
                  <a:pt x="167237" y="31731"/>
                  <a:pt x="193192" y="45613"/>
                </a:cubicBezTo>
                <a:lnTo>
                  <a:pt x="194746" y="46445"/>
                </a:lnTo>
                <a:lnTo>
                  <a:pt x="196397" y="47060"/>
                </a:lnTo>
                <a:cubicBezTo>
                  <a:pt x="207046" y="51030"/>
                  <a:pt x="223438" y="54242"/>
                  <a:pt x="241028" y="52210"/>
                </a:cubicBezTo>
                <a:cubicBezTo>
                  <a:pt x="257390" y="50320"/>
                  <a:pt x="275921" y="43675"/>
                  <a:pt x="290784" y="27844"/>
                </a:cubicBezTo>
                <a:cubicBezTo>
                  <a:pt x="294664" y="26541"/>
                  <a:pt x="299303" y="25804"/>
                  <a:pt x="303237" y="26416"/>
                </a:cubicBezTo>
                <a:cubicBezTo>
                  <a:pt x="305540" y="26775"/>
                  <a:pt x="307379" y="27546"/>
                  <a:pt x="308991" y="28809"/>
                </a:cubicBezTo>
                <a:cubicBezTo>
                  <a:pt x="309568" y="29261"/>
                  <a:pt x="310252" y="29882"/>
                  <a:pt x="310998" y="30747"/>
                </a:cubicBezTo>
                <a:lnTo>
                  <a:pt x="258958" y="130982"/>
                </a:lnTo>
                <a:close/>
                <a:moveTo>
                  <a:pt x="74477" y="245213"/>
                </a:moveTo>
                <a:cubicBezTo>
                  <a:pt x="100310" y="206629"/>
                  <a:pt x="131215" y="175557"/>
                  <a:pt x="153583" y="157178"/>
                </a:cubicBezTo>
                <a:lnTo>
                  <a:pt x="265968" y="157178"/>
                </a:lnTo>
                <a:cubicBezTo>
                  <a:pt x="367925" y="236197"/>
                  <a:pt x="392945" y="345781"/>
                  <a:pt x="392945" y="388494"/>
                </a:cubicBezTo>
                <a:cubicBezTo>
                  <a:pt x="392945" y="415560"/>
                  <a:pt x="384367" y="432541"/>
                  <a:pt x="374143" y="442707"/>
                </a:cubicBezTo>
                <a:cubicBezTo>
                  <a:pt x="363660" y="453129"/>
                  <a:pt x="349406" y="458436"/>
                  <a:pt x="334621" y="458436"/>
                </a:cubicBezTo>
                <a:lnTo>
                  <a:pt x="214883" y="458436"/>
                </a:lnTo>
                <a:lnTo>
                  <a:pt x="81863" y="458436"/>
                </a:lnTo>
                <a:cubicBezTo>
                  <a:pt x="64186" y="458436"/>
                  <a:pt x="51168" y="451055"/>
                  <a:pt x="41937" y="439269"/>
                </a:cubicBezTo>
                <a:cubicBezTo>
                  <a:pt x="32249" y="426901"/>
                  <a:pt x="26256" y="408843"/>
                  <a:pt x="26256" y="388494"/>
                </a:cubicBezTo>
                <a:lnTo>
                  <a:pt x="26256" y="388175"/>
                </a:lnTo>
                <a:lnTo>
                  <a:pt x="26248" y="387854"/>
                </a:lnTo>
                <a:cubicBezTo>
                  <a:pt x="25021" y="337626"/>
                  <a:pt x="45812" y="288027"/>
                  <a:pt x="74477" y="245213"/>
                </a:cubicBezTo>
                <a:close/>
                <a:moveTo>
                  <a:pt x="270623" y="256408"/>
                </a:moveTo>
                <a:cubicBezTo>
                  <a:pt x="268185" y="246623"/>
                  <a:pt x="260471" y="239859"/>
                  <a:pt x="253212" y="235753"/>
                </a:cubicBezTo>
                <a:cubicBezTo>
                  <a:pt x="247127" y="232310"/>
                  <a:pt x="239966" y="229837"/>
                  <a:pt x="232491" y="228256"/>
                </a:cubicBezTo>
                <a:lnTo>
                  <a:pt x="232491" y="216120"/>
                </a:lnTo>
                <a:cubicBezTo>
                  <a:pt x="232491" y="208886"/>
                  <a:pt x="226626" y="203022"/>
                  <a:pt x="219393" y="203022"/>
                </a:cubicBezTo>
                <a:cubicBezTo>
                  <a:pt x="212159" y="203022"/>
                  <a:pt x="206295" y="208886"/>
                  <a:pt x="206295" y="216120"/>
                </a:cubicBezTo>
                <a:lnTo>
                  <a:pt x="206295" y="226218"/>
                </a:lnTo>
                <a:cubicBezTo>
                  <a:pt x="199516" y="226556"/>
                  <a:pt x="192743" y="227581"/>
                  <a:pt x="186384" y="229408"/>
                </a:cubicBezTo>
                <a:cubicBezTo>
                  <a:pt x="175467" y="232545"/>
                  <a:pt x="164284" y="238508"/>
                  <a:pt x="157511" y="249041"/>
                </a:cubicBezTo>
                <a:cubicBezTo>
                  <a:pt x="157078" y="249715"/>
                  <a:pt x="156708" y="250426"/>
                  <a:pt x="156405" y="251166"/>
                </a:cubicBezTo>
                <a:cubicBezTo>
                  <a:pt x="149187" y="268810"/>
                  <a:pt x="146900" y="287939"/>
                  <a:pt x="160482" y="302283"/>
                </a:cubicBezTo>
                <a:cubicBezTo>
                  <a:pt x="166695" y="308845"/>
                  <a:pt x="175181" y="313086"/>
                  <a:pt x="184808" y="315831"/>
                </a:cubicBezTo>
                <a:cubicBezTo>
                  <a:pt x="194474" y="318587"/>
                  <a:pt x="206113" y="320069"/>
                  <a:pt x="219599" y="320536"/>
                </a:cubicBezTo>
                <a:cubicBezTo>
                  <a:pt x="238489" y="321191"/>
                  <a:pt x="244108" y="327937"/>
                  <a:pt x="246119" y="331532"/>
                </a:cubicBezTo>
                <a:cubicBezTo>
                  <a:pt x="247393" y="333809"/>
                  <a:pt x="247941" y="336149"/>
                  <a:pt x="248147" y="337992"/>
                </a:cubicBezTo>
                <a:cubicBezTo>
                  <a:pt x="248249" y="338893"/>
                  <a:pt x="248259" y="339601"/>
                  <a:pt x="248251" y="340013"/>
                </a:cubicBezTo>
                <a:cubicBezTo>
                  <a:pt x="248249" y="340185"/>
                  <a:pt x="248242" y="340299"/>
                  <a:pt x="248240" y="340347"/>
                </a:cubicBezTo>
                <a:cubicBezTo>
                  <a:pt x="248195" y="340783"/>
                  <a:pt x="248173" y="341221"/>
                  <a:pt x="248173" y="341660"/>
                </a:cubicBezTo>
                <a:cubicBezTo>
                  <a:pt x="248173" y="347511"/>
                  <a:pt x="247418" y="354681"/>
                  <a:pt x="243899" y="360315"/>
                </a:cubicBezTo>
                <a:cubicBezTo>
                  <a:pt x="240974" y="364998"/>
                  <a:pt x="234913" y="370621"/>
                  <a:pt x="219442" y="371343"/>
                </a:cubicBezTo>
                <a:cubicBezTo>
                  <a:pt x="205729" y="371982"/>
                  <a:pt x="194417" y="370176"/>
                  <a:pt x="187106" y="366834"/>
                </a:cubicBezTo>
                <a:cubicBezTo>
                  <a:pt x="184290" y="365547"/>
                  <a:pt x="182370" y="364221"/>
                  <a:pt x="181082" y="362881"/>
                </a:cubicBezTo>
                <a:lnTo>
                  <a:pt x="180818" y="362606"/>
                </a:lnTo>
                <a:lnTo>
                  <a:pt x="180516" y="362289"/>
                </a:lnTo>
                <a:cubicBezTo>
                  <a:pt x="178147" y="359802"/>
                  <a:pt x="175463" y="356983"/>
                  <a:pt x="172115" y="356983"/>
                </a:cubicBezTo>
                <a:lnTo>
                  <a:pt x="159017" y="356983"/>
                </a:lnTo>
                <a:cubicBezTo>
                  <a:pt x="155400" y="356983"/>
                  <a:pt x="152396" y="359942"/>
                  <a:pt x="153047" y="363500"/>
                </a:cubicBezTo>
                <a:cubicBezTo>
                  <a:pt x="155457" y="376670"/>
                  <a:pt x="165095" y="385578"/>
                  <a:pt x="176218" y="390661"/>
                </a:cubicBezTo>
                <a:cubicBezTo>
                  <a:pt x="184942" y="394648"/>
                  <a:pt x="195339" y="396770"/>
                  <a:pt x="206267" y="397434"/>
                </a:cubicBezTo>
                <a:lnTo>
                  <a:pt x="206289" y="404335"/>
                </a:lnTo>
                <a:cubicBezTo>
                  <a:pt x="206312" y="411569"/>
                  <a:pt x="212194" y="417415"/>
                  <a:pt x="219428" y="417392"/>
                </a:cubicBezTo>
                <a:cubicBezTo>
                  <a:pt x="226662" y="417369"/>
                  <a:pt x="232508" y="411487"/>
                  <a:pt x="232485" y="404253"/>
                </a:cubicBezTo>
                <a:lnTo>
                  <a:pt x="232460" y="396111"/>
                </a:lnTo>
                <a:cubicBezTo>
                  <a:pt x="248605" y="392900"/>
                  <a:pt x="259498" y="384791"/>
                  <a:pt x="266118" y="374192"/>
                </a:cubicBezTo>
                <a:cubicBezTo>
                  <a:pt x="273449" y="362454"/>
                  <a:pt x="274327" y="349509"/>
                  <a:pt x="274368" y="342228"/>
                </a:cubicBezTo>
                <a:lnTo>
                  <a:pt x="274369" y="342218"/>
                </a:lnTo>
                <a:cubicBezTo>
                  <a:pt x="274401" y="341766"/>
                  <a:pt x="274431" y="341186"/>
                  <a:pt x="274444" y="340493"/>
                </a:cubicBezTo>
                <a:cubicBezTo>
                  <a:pt x="274469" y="339115"/>
                  <a:pt x="274426" y="337259"/>
                  <a:pt x="274181" y="335075"/>
                </a:cubicBezTo>
                <a:cubicBezTo>
                  <a:pt x="273696" y="330746"/>
                  <a:pt x="272383" y="324825"/>
                  <a:pt x="268982" y="318744"/>
                </a:cubicBezTo>
                <a:cubicBezTo>
                  <a:pt x="261642" y="305621"/>
                  <a:pt x="246652" y="295261"/>
                  <a:pt x="220506" y="294356"/>
                </a:cubicBezTo>
                <a:cubicBezTo>
                  <a:pt x="208229" y="293931"/>
                  <a:pt x="198888" y="292605"/>
                  <a:pt x="191990" y="290638"/>
                </a:cubicBezTo>
                <a:cubicBezTo>
                  <a:pt x="185053" y="288661"/>
                  <a:pt x="181390" y="286264"/>
                  <a:pt x="179504" y="284272"/>
                </a:cubicBezTo>
                <a:cubicBezTo>
                  <a:pt x="177022" y="281650"/>
                  <a:pt x="174835" y="276437"/>
                  <a:pt x="179793" y="263268"/>
                </a:cubicBezTo>
                <a:cubicBezTo>
                  <a:pt x="180014" y="262681"/>
                  <a:pt x="180320" y="262121"/>
                  <a:pt x="180740" y="261653"/>
                </a:cubicBezTo>
                <a:cubicBezTo>
                  <a:pt x="183127" y="258989"/>
                  <a:pt x="187279" y="256408"/>
                  <a:pt x="193620" y="254586"/>
                </a:cubicBezTo>
                <a:cubicBezTo>
                  <a:pt x="201017" y="252460"/>
                  <a:pt x="210007" y="251804"/>
                  <a:pt x="218803" y="252637"/>
                </a:cubicBezTo>
                <a:cubicBezTo>
                  <a:pt x="227685" y="253477"/>
                  <a:pt x="235330" y="255734"/>
                  <a:pt x="240314" y="258553"/>
                </a:cubicBezTo>
                <a:cubicBezTo>
                  <a:pt x="242428" y="259749"/>
                  <a:pt x="244187" y="261468"/>
                  <a:pt x="244640" y="261929"/>
                </a:cubicBezTo>
                <a:cubicBezTo>
                  <a:pt x="244717" y="262006"/>
                  <a:pt x="244747" y="262038"/>
                  <a:pt x="244799" y="262134"/>
                </a:cubicBezTo>
                <a:cubicBezTo>
                  <a:pt x="245008" y="262523"/>
                  <a:pt x="245569" y="262895"/>
                  <a:pt x="246012" y="262895"/>
                </a:cubicBezTo>
                <a:lnTo>
                  <a:pt x="264858" y="262895"/>
                </a:lnTo>
                <a:cubicBezTo>
                  <a:pt x="268476" y="262895"/>
                  <a:pt x="271497" y="259917"/>
                  <a:pt x="270623" y="256408"/>
                </a:cubicBezTo>
                <a:close/>
              </a:path>
            </a:pathLst>
          </a:custGeom>
          <a:solidFill>
            <a:schemeClr val="tx1"/>
          </a:solidFill>
          <a:ln w="9525" cap="flat">
            <a:solidFill>
              <a:schemeClr val="tx1"/>
            </a:solidFill>
            <a:prstDash val="solid"/>
            <a:miter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Рисунок 70">
            <a:extLst>
              <a:ext uri="{FF2B5EF4-FFF2-40B4-BE49-F238E27FC236}">
                <a16:creationId xmlns:a16="http://schemas.microsoft.com/office/drawing/2014/main" id="{15EDE57C-0546-4AB2-BEE3-0501F8ED973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94271" y="1677507"/>
            <a:ext cx="263438" cy="266623"/>
          </a:xfrm>
          <a:custGeom>
            <a:avLst/>
            <a:gdLst>
              <a:gd name="connsiteX0" fmla="*/ 169453 w 438018"/>
              <a:gd name="connsiteY0" fmla="*/ 0 h 457199"/>
              <a:gd name="connsiteX1" fmla="*/ 153467 w 438018"/>
              <a:gd name="connsiteY1" fmla="*/ 15986 h 457199"/>
              <a:gd name="connsiteX2" fmla="*/ 169453 w 438018"/>
              <a:gd name="connsiteY2" fmla="*/ 31972 h 457199"/>
              <a:gd name="connsiteX3" fmla="*/ 297341 w 438018"/>
              <a:gd name="connsiteY3" fmla="*/ 31972 h 457199"/>
              <a:gd name="connsiteX4" fmla="*/ 313327 w 438018"/>
              <a:gd name="connsiteY4" fmla="*/ 15986 h 457199"/>
              <a:gd name="connsiteX5" fmla="*/ 297341 w 438018"/>
              <a:gd name="connsiteY5" fmla="*/ 0 h 457199"/>
              <a:gd name="connsiteX6" fmla="*/ 169453 w 438018"/>
              <a:gd name="connsiteY6" fmla="*/ 0 h 457199"/>
              <a:gd name="connsiteX7" fmla="*/ 381873 w 438018"/>
              <a:gd name="connsiteY7" fmla="*/ 327584 h 457199"/>
              <a:gd name="connsiteX8" fmla="*/ 389960 w 438018"/>
              <a:gd name="connsiteY8" fmla="*/ 328139 h 457199"/>
              <a:gd name="connsiteX9" fmla="*/ 404017 w 438018"/>
              <a:gd name="connsiteY9" fmla="*/ 228815 h 457199"/>
              <a:gd name="connsiteX10" fmla="*/ 348910 w 438018"/>
              <a:gd name="connsiteY10" fmla="*/ 128723 h 457199"/>
              <a:gd name="connsiteX11" fmla="*/ 268641 w 438018"/>
              <a:gd name="connsiteY11" fmla="*/ 89252 h 457199"/>
              <a:gd name="connsiteX12" fmla="*/ 263877 w 438018"/>
              <a:gd name="connsiteY12" fmla="*/ 96257 h 457199"/>
              <a:gd name="connsiteX13" fmla="*/ 263877 w 438018"/>
              <a:gd name="connsiteY13" fmla="*/ 236555 h 457199"/>
              <a:gd name="connsiteX14" fmla="*/ 266968 w 438018"/>
              <a:gd name="connsiteY14" fmla="*/ 242684 h 457199"/>
              <a:gd name="connsiteX15" fmla="*/ 381873 w 438018"/>
              <a:gd name="connsiteY15" fmla="*/ 327584 h 457199"/>
              <a:gd name="connsiteX16" fmla="*/ 243982 w 438018"/>
              <a:gd name="connsiteY16" fmla="*/ 54488 h 457199"/>
              <a:gd name="connsiteX17" fmla="*/ 236012 w 438018"/>
              <a:gd name="connsiteY17" fmla="*/ 54353 h 457199"/>
              <a:gd name="connsiteX18" fmla="*/ 235941 w 438018"/>
              <a:gd name="connsiteY18" fmla="*/ 54352 h 457199"/>
              <a:gd name="connsiteX19" fmla="*/ 233397 w 438018"/>
              <a:gd name="connsiteY19" fmla="*/ 54352 h 457199"/>
              <a:gd name="connsiteX20" fmla="*/ 233397 w 438018"/>
              <a:gd name="connsiteY20" fmla="*/ 54377 h 457199"/>
              <a:gd name="connsiteX21" fmla="*/ 127075 w 438018"/>
              <a:gd name="connsiteY21" fmla="*/ 86729 h 457199"/>
              <a:gd name="connsiteX22" fmla="*/ 123839 w 438018"/>
              <a:gd name="connsiteY22" fmla="*/ 107619 h 457199"/>
              <a:gd name="connsiteX23" fmla="*/ 124665 w 438018"/>
              <a:gd name="connsiteY23" fmla="*/ 108705 h 457199"/>
              <a:gd name="connsiteX24" fmla="*/ 146421 w 438018"/>
              <a:gd name="connsiteY24" fmla="*/ 112159 h 457199"/>
              <a:gd name="connsiteX25" fmla="*/ 233397 w 438018"/>
              <a:gd name="connsiteY25" fmla="*/ 86226 h 457199"/>
              <a:gd name="connsiteX26" fmla="*/ 233397 w 438018"/>
              <a:gd name="connsiteY26" fmla="*/ 248088 h 457199"/>
              <a:gd name="connsiteX27" fmla="*/ 239580 w 438018"/>
              <a:gd name="connsiteY27" fmla="*/ 260345 h 457199"/>
              <a:gd name="connsiteX28" fmla="*/ 371845 w 438018"/>
              <a:gd name="connsiteY28" fmla="*/ 358071 h 457199"/>
              <a:gd name="connsiteX29" fmla="*/ 295700 w 438018"/>
              <a:gd name="connsiteY29" fmla="*/ 414722 h 457199"/>
              <a:gd name="connsiteX30" fmla="*/ 181450 w 438018"/>
              <a:gd name="connsiteY30" fmla="*/ 416138 h 457199"/>
              <a:gd name="connsiteX31" fmla="*/ 92234 w 438018"/>
              <a:gd name="connsiteY31" fmla="*/ 344754 h 457199"/>
              <a:gd name="connsiteX32" fmla="*/ 67057 w 438018"/>
              <a:gd name="connsiteY32" fmla="*/ 251998 h 457199"/>
              <a:gd name="connsiteX33" fmla="*/ 80750 w 438018"/>
              <a:gd name="connsiteY33" fmla="*/ 267172 h 457199"/>
              <a:gd name="connsiteX34" fmla="*/ 103327 w 438018"/>
              <a:gd name="connsiteY34" fmla="*/ 268331 h 457199"/>
              <a:gd name="connsiteX35" fmla="*/ 104487 w 438018"/>
              <a:gd name="connsiteY35" fmla="*/ 245753 h 457199"/>
              <a:gd name="connsiteX36" fmla="*/ 68138 w 438018"/>
              <a:gd name="connsiteY36" fmla="*/ 205470 h 457199"/>
              <a:gd name="connsiteX37" fmla="*/ 45560 w 438018"/>
              <a:gd name="connsiteY37" fmla="*/ 204311 h 457199"/>
              <a:gd name="connsiteX38" fmla="*/ 5277 w 438018"/>
              <a:gd name="connsiteY38" fmla="*/ 240660 h 457199"/>
              <a:gd name="connsiteX39" fmla="*/ 4118 w 438018"/>
              <a:gd name="connsiteY39" fmla="*/ 263238 h 457199"/>
              <a:gd name="connsiteX40" fmla="*/ 26696 w 438018"/>
              <a:gd name="connsiteY40" fmla="*/ 264397 h 457199"/>
              <a:gd name="connsiteX41" fmla="*/ 35173 w 438018"/>
              <a:gd name="connsiteY41" fmla="*/ 256748 h 457199"/>
              <a:gd name="connsiteX42" fmla="*/ 65125 w 438018"/>
              <a:gd name="connsiteY42" fmla="*/ 361463 h 457199"/>
              <a:gd name="connsiteX43" fmla="*/ 171094 w 438018"/>
              <a:gd name="connsiteY43" fmla="*/ 446252 h 457199"/>
              <a:gd name="connsiteX44" fmla="*/ 306799 w 438018"/>
              <a:gd name="connsiteY44" fmla="*/ 444569 h 457199"/>
              <a:gd name="connsiteX45" fmla="*/ 410633 w 438018"/>
              <a:gd name="connsiteY45" fmla="*/ 357178 h 457199"/>
              <a:gd name="connsiteX46" fmla="*/ 435456 w 438018"/>
              <a:gd name="connsiteY46" fmla="*/ 223752 h 457199"/>
              <a:gd name="connsiteX47" fmla="*/ 370001 w 438018"/>
              <a:gd name="connsiteY47" fmla="*/ 104864 h 457199"/>
              <a:gd name="connsiteX48" fmla="*/ 243982 w 438018"/>
              <a:gd name="connsiteY48" fmla="*/ 54488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438018" h="457199">
                <a:moveTo>
                  <a:pt x="169453" y="0"/>
                </a:moveTo>
                <a:cubicBezTo>
                  <a:pt x="160624" y="0"/>
                  <a:pt x="153467" y="7157"/>
                  <a:pt x="153467" y="15986"/>
                </a:cubicBezTo>
                <a:cubicBezTo>
                  <a:pt x="153467" y="24815"/>
                  <a:pt x="160624" y="31972"/>
                  <a:pt x="169453" y="31972"/>
                </a:cubicBezTo>
                <a:lnTo>
                  <a:pt x="297341" y="31972"/>
                </a:lnTo>
                <a:cubicBezTo>
                  <a:pt x="306169" y="31972"/>
                  <a:pt x="313327" y="24815"/>
                  <a:pt x="313327" y="15986"/>
                </a:cubicBezTo>
                <a:cubicBezTo>
                  <a:pt x="313327" y="7157"/>
                  <a:pt x="306169" y="0"/>
                  <a:pt x="297341" y="0"/>
                </a:cubicBezTo>
                <a:lnTo>
                  <a:pt x="169453" y="0"/>
                </a:lnTo>
                <a:close/>
                <a:moveTo>
                  <a:pt x="381873" y="327584"/>
                </a:moveTo>
                <a:cubicBezTo>
                  <a:pt x="384354" y="329416"/>
                  <a:pt x="387527" y="329504"/>
                  <a:pt x="389960" y="328139"/>
                </a:cubicBezTo>
                <a:cubicBezTo>
                  <a:pt x="404506" y="297310"/>
                  <a:pt x="409472" y="262693"/>
                  <a:pt x="404017" y="228815"/>
                </a:cubicBezTo>
                <a:cubicBezTo>
                  <a:pt x="397779" y="190081"/>
                  <a:pt x="378304" y="154708"/>
                  <a:pt x="348910" y="128723"/>
                </a:cubicBezTo>
                <a:cubicBezTo>
                  <a:pt x="326051" y="108516"/>
                  <a:pt x="298293" y="94958"/>
                  <a:pt x="268641" y="89252"/>
                </a:cubicBezTo>
                <a:cubicBezTo>
                  <a:pt x="265886" y="90299"/>
                  <a:pt x="263877" y="93013"/>
                  <a:pt x="263877" y="96257"/>
                </a:cubicBezTo>
                <a:lnTo>
                  <a:pt x="263877" y="236555"/>
                </a:lnTo>
                <a:cubicBezTo>
                  <a:pt x="263877" y="238973"/>
                  <a:pt x="265024" y="241247"/>
                  <a:pt x="266968" y="242684"/>
                </a:cubicBezTo>
                <a:lnTo>
                  <a:pt x="381873" y="327584"/>
                </a:lnTo>
                <a:close/>
                <a:moveTo>
                  <a:pt x="243982" y="54488"/>
                </a:moveTo>
                <a:cubicBezTo>
                  <a:pt x="241322" y="54390"/>
                  <a:pt x="238665" y="54345"/>
                  <a:pt x="236012" y="54353"/>
                </a:cubicBezTo>
                <a:lnTo>
                  <a:pt x="235941" y="54352"/>
                </a:lnTo>
                <a:cubicBezTo>
                  <a:pt x="235093" y="54347"/>
                  <a:pt x="234244" y="54347"/>
                  <a:pt x="233397" y="54352"/>
                </a:cubicBezTo>
                <a:lnTo>
                  <a:pt x="233397" y="54377"/>
                </a:lnTo>
                <a:cubicBezTo>
                  <a:pt x="195596" y="54977"/>
                  <a:pt x="158751" y="66206"/>
                  <a:pt x="127075" y="86729"/>
                </a:cubicBezTo>
                <a:cubicBezTo>
                  <a:pt x="120010" y="91305"/>
                  <a:pt x="118741" y="100921"/>
                  <a:pt x="123839" y="107619"/>
                </a:cubicBezTo>
                <a:lnTo>
                  <a:pt x="124665" y="108705"/>
                </a:lnTo>
                <a:cubicBezTo>
                  <a:pt x="129763" y="115403"/>
                  <a:pt x="139292" y="116635"/>
                  <a:pt x="146421" y="112159"/>
                </a:cubicBezTo>
                <a:cubicBezTo>
                  <a:pt x="172485" y="95793"/>
                  <a:pt x="202554" y="86808"/>
                  <a:pt x="233397" y="86226"/>
                </a:cubicBezTo>
                <a:lnTo>
                  <a:pt x="233397" y="248088"/>
                </a:lnTo>
                <a:cubicBezTo>
                  <a:pt x="233397" y="252923"/>
                  <a:pt x="235691" y="257471"/>
                  <a:pt x="239580" y="260345"/>
                </a:cubicBezTo>
                <a:lnTo>
                  <a:pt x="371845" y="358071"/>
                </a:lnTo>
                <a:cubicBezTo>
                  <a:pt x="352458" y="383705"/>
                  <a:pt x="326086" y="403422"/>
                  <a:pt x="295700" y="414722"/>
                </a:cubicBezTo>
                <a:cubicBezTo>
                  <a:pt x="258927" y="428396"/>
                  <a:pt x="218551" y="428896"/>
                  <a:pt x="181450" y="416138"/>
                </a:cubicBezTo>
                <a:cubicBezTo>
                  <a:pt x="144349" y="403380"/>
                  <a:pt x="112819" y="378153"/>
                  <a:pt x="92234" y="344754"/>
                </a:cubicBezTo>
                <a:cubicBezTo>
                  <a:pt x="75002" y="316797"/>
                  <a:pt x="66331" y="284562"/>
                  <a:pt x="67057" y="251998"/>
                </a:cubicBezTo>
                <a:lnTo>
                  <a:pt x="80750" y="267172"/>
                </a:lnTo>
                <a:cubicBezTo>
                  <a:pt x="86665" y="273727"/>
                  <a:pt x="96772" y="274246"/>
                  <a:pt x="103327" y="268331"/>
                </a:cubicBezTo>
                <a:cubicBezTo>
                  <a:pt x="109882" y="262417"/>
                  <a:pt x="110402" y="252308"/>
                  <a:pt x="104487" y="245753"/>
                </a:cubicBezTo>
                <a:lnTo>
                  <a:pt x="68138" y="205470"/>
                </a:lnTo>
                <a:cubicBezTo>
                  <a:pt x="62223" y="198916"/>
                  <a:pt x="52115" y="198397"/>
                  <a:pt x="45560" y="204311"/>
                </a:cubicBezTo>
                <a:lnTo>
                  <a:pt x="5277" y="240660"/>
                </a:lnTo>
                <a:cubicBezTo>
                  <a:pt x="-1278" y="246575"/>
                  <a:pt x="-1797" y="256684"/>
                  <a:pt x="4118" y="263238"/>
                </a:cubicBezTo>
                <a:cubicBezTo>
                  <a:pt x="10032" y="269793"/>
                  <a:pt x="20141" y="270312"/>
                  <a:pt x="26696" y="264397"/>
                </a:cubicBezTo>
                <a:lnTo>
                  <a:pt x="35173" y="256748"/>
                </a:lnTo>
                <a:cubicBezTo>
                  <a:pt x="35350" y="293561"/>
                  <a:pt x="45621" y="329820"/>
                  <a:pt x="65125" y="361463"/>
                </a:cubicBezTo>
                <a:cubicBezTo>
                  <a:pt x="89576" y="401134"/>
                  <a:pt x="127026" y="431098"/>
                  <a:pt x="171094" y="446252"/>
                </a:cubicBezTo>
                <a:cubicBezTo>
                  <a:pt x="215162" y="461406"/>
                  <a:pt x="263121" y="460811"/>
                  <a:pt x="306799" y="444569"/>
                </a:cubicBezTo>
                <a:cubicBezTo>
                  <a:pt x="350477" y="428327"/>
                  <a:pt x="387173" y="397442"/>
                  <a:pt x="410633" y="357178"/>
                </a:cubicBezTo>
                <a:cubicBezTo>
                  <a:pt x="434092" y="316913"/>
                  <a:pt x="442865" y="269759"/>
                  <a:pt x="435456" y="223752"/>
                </a:cubicBezTo>
                <a:cubicBezTo>
                  <a:pt x="428047" y="177744"/>
                  <a:pt x="404915" y="135729"/>
                  <a:pt x="370001" y="104864"/>
                </a:cubicBezTo>
                <a:cubicBezTo>
                  <a:pt x="335086" y="74000"/>
                  <a:pt x="290551" y="56197"/>
                  <a:pt x="243982" y="54488"/>
                </a:cubicBezTo>
                <a:close/>
              </a:path>
            </a:pathLst>
          </a:custGeom>
          <a:solidFill>
            <a:schemeClr val="tx1"/>
          </a:solidFill>
          <a:ln w="9525" cap="flat">
            <a:solidFill>
              <a:schemeClr val="tx1"/>
            </a:solidFill>
            <a:prstDash val="solid"/>
            <a:miter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59559" y1="48990" x2="59559" y2="48990"/>
                        <a14:foregroundMark x1="74265" y1="41919" x2="74265" y2="41919"/>
                        <a14:foregroundMark x1="83824" y1="30808" x2="83824" y2="30808"/>
                        <a14:foregroundMark x1="89706" y1="20202" x2="89706" y2="20202"/>
                        <a14:foregroundMark x1="90441" y1="12626" x2="90441" y2="12626"/>
                        <a14:foregroundMark x1="6618" y1="9596" x2="6618" y2="9596"/>
                        <a14:foregroundMark x1="13235" y1="22222" x2="13235" y2="22222"/>
                        <a14:foregroundMark x1="20588" y1="34848" x2="20588" y2="34848"/>
                        <a14:foregroundMark x1="36029" y1="45960" x2="36029" y2="45960"/>
                        <a14:foregroundMark x1="50735" y1="50000" x2="50735" y2="50000"/>
                        <a14:foregroundMark x1="22059" y1="59091" x2="22059" y2="59091"/>
                        <a14:foregroundMark x1="15441" y1="70707" x2="15441" y2="70707"/>
                        <a14:foregroundMark x1="9559" y1="84343" x2="9559" y2="84343"/>
                        <a14:foregroundMark x1="3676" y1="92424" x2="3676" y2="92424"/>
                        <a14:foregroundMark x1="34559" y1="97475" x2="34559" y2="97475"/>
                        <a14:foregroundMark x1="61765" y1="97475" x2="63971" y2="97475"/>
                        <a14:foregroundMark x1="93382" y1="96465" x2="93382" y2="96465"/>
                        <a14:foregroundMark x1="94118" y1="90404" x2="94118" y2="90404"/>
                        <a14:foregroundMark x1="91912" y1="81313" x2="91912" y2="81313"/>
                        <a14:foregroundMark x1="87500" y1="71717" x2="86029" y2="70707"/>
                        <a14:foregroundMark x1="80882" y1="63636" x2="78676" y2="62121"/>
                        <a14:foregroundMark x1="73529" y1="56566" x2="73529" y2="56566"/>
                        <a14:foregroundMark x1="66176" y1="53535" x2="66176" y2="53535"/>
                        <a14:foregroundMark x1="61765" y1="52020" x2="58088" y2="51515"/>
                        <a14:foregroundMark x1="53676" y1="50505" x2="50735" y2="50505"/>
                        <a14:foregroundMark x1="44853" y1="49495" x2="42647" y2="48485"/>
                        <a14:foregroundMark x1="40441" y1="47980" x2="36765" y2="47475"/>
                        <a14:foregroundMark x1="32353" y1="46465" x2="27206" y2="44444"/>
                        <a14:foregroundMark x1="20588" y1="38889" x2="18382" y2="36869"/>
                        <a14:foregroundMark x1="11765" y1="28283" x2="11765" y2="27273"/>
                        <a14:foregroundMark x1="8824" y1="15152" x2="8824" y2="15152"/>
                        <a14:foregroundMark x1="18382" y1="11111" x2="18382" y2="11111"/>
                        <a14:foregroundMark x1="47794" y1="10101" x2="47794" y2="10101"/>
                        <a14:foregroundMark x1="71324" y1="11111" x2="71324" y2="11111"/>
                        <a14:foregroundMark x1="52206" y1="3535" x2="52206" y2="3535"/>
                        <a14:foregroundMark x1="63235" y1="3535" x2="64706" y2="3535"/>
                        <a14:foregroundMark x1="81618" y1="2525" x2="81618" y2="2525"/>
                        <a14:foregroundMark x1="91912" y1="4040" x2="91912" y2="4040"/>
                        <a14:foregroundMark x1="13971" y1="4040" x2="13971" y2="4040"/>
                        <a14:foregroundMark x1="5147" y1="4040" x2="5147" y2="4040"/>
                        <a14:foregroundMark x1="29412" y1="2525" x2="29412" y2="2525"/>
                        <a14:foregroundMark x1="44853" y1="2525" x2="44853" y2="2525"/>
                        <a14:foregroundMark x1="38971" y1="25253" x2="38971" y2="25253"/>
                        <a14:foregroundMark x1="56618" y1="24242" x2="56618" y2="24242"/>
                        <a14:foregroundMark x1="28676" y1="55051" x2="28676" y2="55051"/>
                        <a14:foregroundMark x1="8824" y1="81313" x2="8824" y2="81313"/>
                        <a14:foregroundMark x1="7353" y1="89394" x2="7353" y2="89394"/>
                        <a14:foregroundMark x1="32353" y1="88384" x2="34559" y2="87879"/>
                        <a14:foregroundMark x1="81618" y1="88889" x2="81618" y2="88889"/>
                        <a14:foregroundMark x1="91176" y1="84848" x2="91176" y2="84848"/>
                        <a14:foregroundMark x1="58824" y1="88889" x2="58824" y2="88889"/>
                        <a14:foregroundMark x1="11765" y1="97475" x2="11765" y2="97475"/>
                        <a14:foregroundMark x1="55147" y1="97475" x2="55147" y2="97475"/>
                        <a14:backgroundMark x1="58088" y1="77273" x2="58088" y2="772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22" y="2128162"/>
            <a:ext cx="197840" cy="288032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716690" y="2627064"/>
            <a:ext cx="67220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ts val="1800"/>
              </a:spcAft>
              <a:buClr>
                <a:srgbClr val="C00000"/>
              </a:buClr>
              <a:buSzPct val="200000"/>
            </a:pPr>
            <a:r>
              <a:rPr lang="ru-RU" sz="1400" b="1" u="sng" dirty="0" smtClean="0">
                <a:solidFill>
                  <a:srgbClr val="9A0B28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Территория страхования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– территория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РФ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,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 за исключением территорий, на которых объявлено чрезвычайное положение или проводятся боевые действия (в т. ч. осуществляются операции против террористов, различных вооруженных формирований)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.*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22" name="Freeform 25"/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449582" y="2676201"/>
            <a:ext cx="312696" cy="314133"/>
          </a:xfrm>
          <a:custGeom>
            <a:avLst/>
            <a:gdLst>
              <a:gd name="T0" fmla="*/ 105 w 184"/>
              <a:gd name="T1" fmla="*/ 13 h 184"/>
              <a:gd name="T2" fmla="*/ 114 w 184"/>
              <a:gd name="T3" fmla="*/ 45 h 184"/>
              <a:gd name="T4" fmla="*/ 140 w 184"/>
              <a:gd name="T5" fmla="*/ 91 h 184"/>
              <a:gd name="T6" fmla="*/ 140 w 184"/>
              <a:gd name="T7" fmla="*/ 120 h 184"/>
              <a:gd name="T8" fmla="*/ 147 w 184"/>
              <a:gd name="T9" fmla="*/ 150 h 184"/>
              <a:gd name="T10" fmla="*/ 116 w 184"/>
              <a:gd name="T11" fmla="*/ 139 h 184"/>
              <a:gd name="T12" fmla="*/ 94 w 184"/>
              <a:gd name="T13" fmla="*/ 144 h 184"/>
              <a:gd name="T14" fmla="*/ 83 w 184"/>
              <a:gd name="T15" fmla="*/ 147 h 184"/>
              <a:gd name="T16" fmla="*/ 82 w 184"/>
              <a:gd name="T17" fmla="*/ 132 h 184"/>
              <a:gd name="T18" fmla="*/ 84 w 184"/>
              <a:gd name="T19" fmla="*/ 116 h 184"/>
              <a:gd name="T20" fmla="*/ 105 w 184"/>
              <a:gd name="T21" fmla="*/ 95 h 184"/>
              <a:gd name="T22" fmla="*/ 73 w 184"/>
              <a:gd name="T23" fmla="*/ 49 h 184"/>
              <a:gd name="T24" fmla="*/ 63 w 184"/>
              <a:gd name="T25" fmla="*/ 47 h 184"/>
              <a:gd name="T26" fmla="*/ 71 w 184"/>
              <a:gd name="T27" fmla="*/ 37 h 184"/>
              <a:gd name="T28" fmla="*/ 82 w 184"/>
              <a:gd name="T29" fmla="*/ 30 h 184"/>
              <a:gd name="T30" fmla="*/ 96 w 184"/>
              <a:gd name="T31" fmla="*/ 12 h 184"/>
              <a:gd name="T32" fmla="*/ 18 w 184"/>
              <a:gd name="T33" fmla="*/ 76 h 184"/>
              <a:gd name="T34" fmla="*/ 25 w 184"/>
              <a:gd name="T35" fmla="*/ 76 h 184"/>
              <a:gd name="T36" fmla="*/ 35 w 184"/>
              <a:gd name="T37" fmla="*/ 111 h 184"/>
              <a:gd name="T38" fmla="*/ 39 w 184"/>
              <a:gd name="T39" fmla="*/ 128 h 184"/>
              <a:gd name="T40" fmla="*/ 40 w 184"/>
              <a:gd name="T41" fmla="*/ 131 h 184"/>
              <a:gd name="T42" fmla="*/ 52 w 184"/>
              <a:gd name="T43" fmla="*/ 161 h 184"/>
              <a:gd name="T44" fmla="*/ 14 w 184"/>
              <a:gd name="T45" fmla="*/ 75 h 184"/>
              <a:gd name="T46" fmla="*/ 0 w 184"/>
              <a:gd name="T47" fmla="*/ 92 h 184"/>
              <a:gd name="T48" fmla="*/ 184 w 184"/>
              <a:gd name="T49" fmla="*/ 92 h 184"/>
              <a:gd name="T50" fmla="*/ 68 w 184"/>
              <a:gd name="T51" fmla="*/ 149 h 184"/>
              <a:gd name="T52" fmla="*/ 49 w 184"/>
              <a:gd name="T53" fmla="*/ 110 h 184"/>
              <a:gd name="T54" fmla="*/ 40 w 184"/>
              <a:gd name="T55" fmla="*/ 70 h 184"/>
              <a:gd name="T56" fmla="*/ 81 w 184"/>
              <a:gd name="T57" fmla="*/ 14 h 184"/>
              <a:gd name="T58" fmla="*/ 58 w 184"/>
              <a:gd name="T59" fmla="*/ 33 h 184"/>
              <a:gd name="T60" fmla="*/ 51 w 184"/>
              <a:gd name="T61" fmla="*/ 59 h 184"/>
              <a:gd name="T62" fmla="*/ 58 w 184"/>
              <a:gd name="T63" fmla="*/ 58 h 184"/>
              <a:gd name="T64" fmla="*/ 94 w 184"/>
              <a:gd name="T65" fmla="*/ 91 h 184"/>
              <a:gd name="T66" fmla="*/ 70 w 184"/>
              <a:gd name="T67" fmla="*/ 127 h 184"/>
              <a:gd name="T68" fmla="*/ 121 w 184"/>
              <a:gd name="T69" fmla="*/ 35 h 184"/>
              <a:gd name="T70" fmla="*/ 117 w 184"/>
              <a:gd name="T71" fmla="*/ 18 h 184"/>
              <a:gd name="T72" fmla="*/ 154 w 184"/>
              <a:gd name="T73" fmla="*/ 140 h 184"/>
              <a:gd name="T74" fmla="*/ 154 w 184"/>
              <a:gd name="T75" fmla="*/ 98 h 184"/>
              <a:gd name="T76" fmla="*/ 124 w 184"/>
              <a:gd name="T77" fmla="*/ 67 h 184"/>
              <a:gd name="T78" fmla="*/ 132 w 184"/>
              <a:gd name="T79" fmla="*/ 32 h 184"/>
              <a:gd name="T80" fmla="*/ 90 w 184"/>
              <a:gd name="T81" fmla="*/ 172 h 184"/>
              <a:gd name="T82" fmla="*/ 77 w 184"/>
              <a:gd name="T83" fmla="*/ 161 h 184"/>
              <a:gd name="T84" fmla="*/ 112 w 184"/>
              <a:gd name="T85" fmla="*/ 151 h 184"/>
              <a:gd name="T86" fmla="*/ 136 w 184"/>
              <a:gd name="T87" fmla="*/ 159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84" h="184">
                <a:moveTo>
                  <a:pt x="96" y="12"/>
                </a:moveTo>
                <a:cubicBezTo>
                  <a:pt x="99" y="12"/>
                  <a:pt x="102" y="13"/>
                  <a:pt x="105" y="13"/>
                </a:cubicBezTo>
                <a:cubicBezTo>
                  <a:pt x="103" y="16"/>
                  <a:pt x="101" y="20"/>
                  <a:pt x="102" y="25"/>
                </a:cubicBezTo>
                <a:cubicBezTo>
                  <a:pt x="103" y="38"/>
                  <a:pt x="109" y="43"/>
                  <a:pt x="114" y="45"/>
                </a:cubicBezTo>
                <a:cubicBezTo>
                  <a:pt x="110" y="52"/>
                  <a:pt x="108" y="61"/>
                  <a:pt x="113" y="72"/>
                </a:cubicBezTo>
                <a:cubicBezTo>
                  <a:pt x="119" y="84"/>
                  <a:pt x="128" y="90"/>
                  <a:pt x="140" y="91"/>
                </a:cubicBezTo>
                <a:cubicBezTo>
                  <a:pt x="141" y="93"/>
                  <a:pt x="142" y="96"/>
                  <a:pt x="142" y="100"/>
                </a:cubicBezTo>
                <a:cubicBezTo>
                  <a:pt x="143" y="105"/>
                  <a:pt x="142" y="117"/>
                  <a:pt x="140" y="120"/>
                </a:cubicBezTo>
                <a:cubicBezTo>
                  <a:pt x="135" y="132"/>
                  <a:pt x="140" y="144"/>
                  <a:pt x="147" y="149"/>
                </a:cubicBezTo>
                <a:cubicBezTo>
                  <a:pt x="147" y="150"/>
                  <a:pt x="147" y="150"/>
                  <a:pt x="147" y="150"/>
                </a:cubicBezTo>
                <a:cubicBezTo>
                  <a:pt x="147" y="150"/>
                  <a:pt x="146" y="151"/>
                  <a:pt x="146" y="151"/>
                </a:cubicBezTo>
                <a:cubicBezTo>
                  <a:pt x="139" y="140"/>
                  <a:pt x="124" y="139"/>
                  <a:pt x="116" y="139"/>
                </a:cubicBezTo>
                <a:cubicBezTo>
                  <a:pt x="114" y="139"/>
                  <a:pt x="113" y="139"/>
                  <a:pt x="112" y="139"/>
                </a:cubicBezTo>
                <a:cubicBezTo>
                  <a:pt x="105" y="139"/>
                  <a:pt x="99" y="142"/>
                  <a:pt x="94" y="144"/>
                </a:cubicBezTo>
                <a:cubicBezTo>
                  <a:pt x="92" y="145"/>
                  <a:pt x="89" y="146"/>
                  <a:pt x="89" y="146"/>
                </a:cubicBezTo>
                <a:cubicBezTo>
                  <a:pt x="86" y="146"/>
                  <a:pt x="84" y="147"/>
                  <a:pt x="83" y="147"/>
                </a:cubicBezTo>
                <a:cubicBezTo>
                  <a:pt x="83" y="147"/>
                  <a:pt x="83" y="147"/>
                  <a:pt x="82" y="147"/>
                </a:cubicBezTo>
                <a:cubicBezTo>
                  <a:pt x="83" y="143"/>
                  <a:pt x="82" y="138"/>
                  <a:pt x="82" y="132"/>
                </a:cubicBezTo>
                <a:cubicBezTo>
                  <a:pt x="82" y="131"/>
                  <a:pt x="82" y="128"/>
                  <a:pt x="82" y="128"/>
                </a:cubicBezTo>
                <a:cubicBezTo>
                  <a:pt x="82" y="126"/>
                  <a:pt x="83" y="118"/>
                  <a:pt x="84" y="116"/>
                </a:cubicBezTo>
                <a:cubicBezTo>
                  <a:pt x="85" y="113"/>
                  <a:pt x="86" y="112"/>
                  <a:pt x="91" y="109"/>
                </a:cubicBezTo>
                <a:cubicBezTo>
                  <a:pt x="96" y="107"/>
                  <a:pt x="102" y="103"/>
                  <a:pt x="105" y="95"/>
                </a:cubicBezTo>
                <a:cubicBezTo>
                  <a:pt x="109" y="84"/>
                  <a:pt x="109" y="75"/>
                  <a:pt x="105" y="67"/>
                </a:cubicBezTo>
                <a:cubicBezTo>
                  <a:pt x="97" y="53"/>
                  <a:pt x="81" y="50"/>
                  <a:pt x="73" y="49"/>
                </a:cubicBezTo>
                <a:cubicBezTo>
                  <a:pt x="72" y="48"/>
                  <a:pt x="71" y="48"/>
                  <a:pt x="71" y="48"/>
                </a:cubicBezTo>
                <a:cubicBezTo>
                  <a:pt x="68" y="47"/>
                  <a:pt x="65" y="47"/>
                  <a:pt x="63" y="47"/>
                </a:cubicBezTo>
                <a:cubicBezTo>
                  <a:pt x="65" y="44"/>
                  <a:pt x="67" y="42"/>
                  <a:pt x="69" y="39"/>
                </a:cubicBezTo>
                <a:cubicBezTo>
                  <a:pt x="69" y="38"/>
                  <a:pt x="69" y="38"/>
                  <a:pt x="71" y="37"/>
                </a:cubicBezTo>
                <a:cubicBezTo>
                  <a:pt x="73" y="36"/>
                  <a:pt x="76" y="34"/>
                  <a:pt x="79" y="31"/>
                </a:cubicBezTo>
                <a:cubicBezTo>
                  <a:pt x="80" y="31"/>
                  <a:pt x="81" y="30"/>
                  <a:pt x="82" y="30"/>
                </a:cubicBezTo>
                <a:cubicBezTo>
                  <a:pt x="85" y="28"/>
                  <a:pt x="89" y="25"/>
                  <a:pt x="92" y="20"/>
                </a:cubicBezTo>
                <a:cubicBezTo>
                  <a:pt x="96" y="12"/>
                  <a:pt x="96" y="12"/>
                  <a:pt x="96" y="12"/>
                </a:cubicBezTo>
                <a:moveTo>
                  <a:pt x="14" y="75"/>
                </a:moveTo>
                <a:cubicBezTo>
                  <a:pt x="18" y="76"/>
                  <a:pt x="18" y="76"/>
                  <a:pt x="18" y="76"/>
                </a:cubicBezTo>
                <a:cubicBezTo>
                  <a:pt x="19" y="76"/>
                  <a:pt x="20" y="76"/>
                  <a:pt x="21" y="76"/>
                </a:cubicBezTo>
                <a:cubicBezTo>
                  <a:pt x="22" y="76"/>
                  <a:pt x="23" y="76"/>
                  <a:pt x="25" y="76"/>
                </a:cubicBezTo>
                <a:cubicBezTo>
                  <a:pt x="23" y="80"/>
                  <a:pt x="22" y="84"/>
                  <a:pt x="22" y="90"/>
                </a:cubicBezTo>
                <a:cubicBezTo>
                  <a:pt x="22" y="102"/>
                  <a:pt x="31" y="108"/>
                  <a:pt x="35" y="111"/>
                </a:cubicBezTo>
                <a:cubicBezTo>
                  <a:pt x="36" y="111"/>
                  <a:pt x="36" y="112"/>
                  <a:pt x="37" y="112"/>
                </a:cubicBezTo>
                <a:cubicBezTo>
                  <a:pt x="37" y="118"/>
                  <a:pt x="38" y="124"/>
                  <a:pt x="39" y="128"/>
                </a:cubicBezTo>
                <a:cubicBezTo>
                  <a:pt x="39" y="129"/>
                  <a:pt x="40" y="131"/>
                  <a:pt x="40" y="131"/>
                </a:cubicBezTo>
                <a:cubicBezTo>
                  <a:pt x="40" y="131"/>
                  <a:pt x="40" y="131"/>
                  <a:pt x="40" y="131"/>
                </a:cubicBezTo>
                <a:cubicBezTo>
                  <a:pt x="40" y="137"/>
                  <a:pt x="49" y="151"/>
                  <a:pt x="58" y="158"/>
                </a:cubicBezTo>
                <a:cubicBezTo>
                  <a:pt x="52" y="161"/>
                  <a:pt x="52" y="161"/>
                  <a:pt x="52" y="161"/>
                </a:cubicBezTo>
                <a:cubicBezTo>
                  <a:pt x="28" y="147"/>
                  <a:pt x="12" y="121"/>
                  <a:pt x="12" y="92"/>
                </a:cubicBezTo>
                <a:cubicBezTo>
                  <a:pt x="12" y="86"/>
                  <a:pt x="13" y="81"/>
                  <a:pt x="14" y="75"/>
                </a:cubicBezTo>
                <a:moveTo>
                  <a:pt x="92" y="0"/>
                </a:moveTo>
                <a:cubicBezTo>
                  <a:pt x="41" y="0"/>
                  <a:pt x="0" y="41"/>
                  <a:pt x="0" y="92"/>
                </a:cubicBezTo>
                <a:cubicBezTo>
                  <a:pt x="0" y="143"/>
                  <a:pt x="41" y="184"/>
                  <a:pt x="92" y="184"/>
                </a:cubicBezTo>
                <a:cubicBezTo>
                  <a:pt x="143" y="184"/>
                  <a:pt x="184" y="143"/>
                  <a:pt x="184" y="92"/>
                </a:cubicBezTo>
                <a:cubicBezTo>
                  <a:pt x="184" y="41"/>
                  <a:pt x="143" y="0"/>
                  <a:pt x="92" y="0"/>
                </a:cubicBezTo>
                <a:close/>
                <a:moveTo>
                  <a:pt x="68" y="149"/>
                </a:moveTo>
                <a:cubicBezTo>
                  <a:pt x="64" y="149"/>
                  <a:pt x="52" y="134"/>
                  <a:pt x="52" y="131"/>
                </a:cubicBezTo>
                <a:cubicBezTo>
                  <a:pt x="52" y="128"/>
                  <a:pt x="49" y="118"/>
                  <a:pt x="49" y="110"/>
                </a:cubicBezTo>
                <a:cubicBezTo>
                  <a:pt x="49" y="101"/>
                  <a:pt x="34" y="101"/>
                  <a:pt x="34" y="90"/>
                </a:cubicBezTo>
                <a:cubicBezTo>
                  <a:pt x="34" y="80"/>
                  <a:pt x="42" y="74"/>
                  <a:pt x="40" y="70"/>
                </a:cubicBezTo>
                <a:cubicBezTo>
                  <a:pt x="38" y="65"/>
                  <a:pt x="25" y="64"/>
                  <a:pt x="19" y="64"/>
                </a:cubicBezTo>
                <a:cubicBezTo>
                  <a:pt x="29" y="38"/>
                  <a:pt x="53" y="18"/>
                  <a:pt x="81" y="14"/>
                </a:cubicBezTo>
                <a:cubicBezTo>
                  <a:pt x="79" y="18"/>
                  <a:pt x="74" y="19"/>
                  <a:pt x="71" y="22"/>
                </a:cubicBezTo>
                <a:cubicBezTo>
                  <a:pt x="65" y="28"/>
                  <a:pt x="62" y="27"/>
                  <a:pt x="58" y="33"/>
                </a:cubicBezTo>
                <a:cubicBezTo>
                  <a:pt x="55" y="39"/>
                  <a:pt x="43" y="47"/>
                  <a:pt x="43" y="51"/>
                </a:cubicBezTo>
                <a:cubicBezTo>
                  <a:pt x="43" y="55"/>
                  <a:pt x="48" y="59"/>
                  <a:pt x="51" y="59"/>
                </a:cubicBezTo>
                <a:cubicBezTo>
                  <a:pt x="52" y="59"/>
                  <a:pt x="52" y="59"/>
                  <a:pt x="52" y="59"/>
                </a:cubicBezTo>
                <a:cubicBezTo>
                  <a:pt x="53" y="59"/>
                  <a:pt x="55" y="58"/>
                  <a:pt x="58" y="58"/>
                </a:cubicBezTo>
                <a:cubicBezTo>
                  <a:pt x="61" y="58"/>
                  <a:pt x="65" y="59"/>
                  <a:pt x="67" y="60"/>
                </a:cubicBezTo>
                <a:cubicBezTo>
                  <a:pt x="72" y="61"/>
                  <a:pt x="105" y="63"/>
                  <a:pt x="94" y="91"/>
                </a:cubicBezTo>
                <a:cubicBezTo>
                  <a:pt x="91" y="100"/>
                  <a:pt x="76" y="98"/>
                  <a:pt x="72" y="113"/>
                </a:cubicBezTo>
                <a:cubicBezTo>
                  <a:pt x="72" y="115"/>
                  <a:pt x="70" y="124"/>
                  <a:pt x="70" y="127"/>
                </a:cubicBezTo>
                <a:cubicBezTo>
                  <a:pt x="69" y="132"/>
                  <a:pt x="73" y="149"/>
                  <a:pt x="68" y="149"/>
                </a:cubicBezTo>
                <a:close/>
                <a:moveTo>
                  <a:pt x="121" y="35"/>
                </a:moveTo>
                <a:cubicBezTo>
                  <a:pt x="118" y="35"/>
                  <a:pt x="115" y="32"/>
                  <a:pt x="114" y="24"/>
                </a:cubicBezTo>
                <a:cubicBezTo>
                  <a:pt x="114" y="22"/>
                  <a:pt x="115" y="20"/>
                  <a:pt x="117" y="18"/>
                </a:cubicBezTo>
                <a:cubicBezTo>
                  <a:pt x="148" y="28"/>
                  <a:pt x="172" y="56"/>
                  <a:pt x="172" y="92"/>
                </a:cubicBezTo>
                <a:cubicBezTo>
                  <a:pt x="172" y="110"/>
                  <a:pt x="165" y="126"/>
                  <a:pt x="154" y="140"/>
                </a:cubicBezTo>
                <a:cubicBezTo>
                  <a:pt x="151" y="137"/>
                  <a:pt x="148" y="131"/>
                  <a:pt x="151" y="125"/>
                </a:cubicBezTo>
                <a:cubicBezTo>
                  <a:pt x="154" y="119"/>
                  <a:pt x="155" y="104"/>
                  <a:pt x="154" y="98"/>
                </a:cubicBezTo>
                <a:cubicBezTo>
                  <a:pt x="154" y="93"/>
                  <a:pt x="151" y="79"/>
                  <a:pt x="143" y="79"/>
                </a:cubicBezTo>
                <a:cubicBezTo>
                  <a:pt x="134" y="79"/>
                  <a:pt x="129" y="76"/>
                  <a:pt x="124" y="67"/>
                </a:cubicBezTo>
                <a:cubicBezTo>
                  <a:pt x="114" y="47"/>
                  <a:pt x="143" y="43"/>
                  <a:pt x="133" y="32"/>
                </a:cubicBezTo>
                <a:cubicBezTo>
                  <a:pt x="133" y="32"/>
                  <a:pt x="132" y="32"/>
                  <a:pt x="132" y="32"/>
                </a:cubicBezTo>
                <a:cubicBezTo>
                  <a:pt x="129" y="32"/>
                  <a:pt x="125" y="35"/>
                  <a:pt x="121" y="35"/>
                </a:cubicBezTo>
                <a:close/>
                <a:moveTo>
                  <a:pt x="90" y="172"/>
                </a:moveTo>
                <a:cubicBezTo>
                  <a:pt x="81" y="172"/>
                  <a:pt x="72" y="171"/>
                  <a:pt x="64" y="168"/>
                </a:cubicBezTo>
                <a:cubicBezTo>
                  <a:pt x="69" y="165"/>
                  <a:pt x="73" y="161"/>
                  <a:pt x="77" y="161"/>
                </a:cubicBezTo>
                <a:cubicBezTo>
                  <a:pt x="82" y="160"/>
                  <a:pt x="86" y="159"/>
                  <a:pt x="91" y="157"/>
                </a:cubicBezTo>
                <a:cubicBezTo>
                  <a:pt x="96" y="156"/>
                  <a:pt x="105" y="151"/>
                  <a:pt x="112" y="151"/>
                </a:cubicBezTo>
                <a:cubicBezTo>
                  <a:pt x="113" y="151"/>
                  <a:pt x="115" y="151"/>
                  <a:pt x="116" y="151"/>
                </a:cubicBezTo>
                <a:cubicBezTo>
                  <a:pt x="123" y="151"/>
                  <a:pt x="133" y="153"/>
                  <a:pt x="136" y="159"/>
                </a:cubicBezTo>
                <a:cubicBezTo>
                  <a:pt x="123" y="167"/>
                  <a:pt x="107" y="172"/>
                  <a:pt x="90" y="17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85826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612736" y="570447"/>
            <a:ext cx="7526248" cy="3545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2560"/>
              </a:lnSpc>
            </a:pPr>
            <a:r>
              <a:rPr lang="ru-RU" sz="3600" b="1" dirty="0" smtClean="0">
                <a:solidFill>
                  <a:srgbClr val="9A0B28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СТРАХОВЫЕ РИСКИ*</a:t>
            </a:r>
            <a:endParaRPr lang="en-US" sz="3600" b="1" dirty="0">
              <a:solidFill>
                <a:srgbClr val="9A0B28"/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B30449-52F7-4D5C-8BE5-95B521643D7F}"/>
              </a:ext>
            </a:extLst>
          </p:cNvPr>
          <p:cNvSpPr txBox="1"/>
          <p:nvPr/>
        </p:nvSpPr>
        <p:spPr>
          <a:xfrm>
            <a:off x="4333601" y="5675403"/>
            <a:ext cx="5941925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</a:pPr>
            <a:r>
              <a:rPr lang="ru-RU" sz="1600" dirty="0" smtClean="0">
                <a:solidFill>
                  <a:schemeClr val="bg1"/>
                </a:solidFill>
                <a:latin typeface="Segoe UI" pitchFamily="34" charset="0"/>
                <a:ea typeface="Roboto" pitchFamily="2" charset="0"/>
                <a:cs typeface="Segoe UI" pitchFamily="34" charset="0"/>
              </a:rPr>
              <a:t>Общая сумма заявленных убытков составила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06973" y="5354504"/>
            <a:ext cx="59300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sz="3200" b="1" dirty="0">
                <a:solidFill>
                  <a:schemeClr val="bg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rPr>
              <a:t>492 318 </a:t>
            </a:r>
            <a:r>
              <a:rPr lang="ru-RU" sz="3200" b="1" dirty="0" smtClean="0">
                <a:solidFill>
                  <a:schemeClr val="bg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rPr>
              <a:t>138,8 </a:t>
            </a:r>
            <a:r>
              <a:rPr lang="ru-RU" sz="2400" dirty="0" smtClean="0">
                <a:solidFill>
                  <a:schemeClr val="bg1"/>
                </a:solidFill>
                <a:latin typeface="Segoe UI" pitchFamily="34" charset="0"/>
                <a:ea typeface="Roboto" pitchFamily="2" charset="0"/>
                <a:cs typeface="Segoe UI" pitchFamily="34" charset="0"/>
              </a:rPr>
              <a:t>рублей</a:t>
            </a:r>
            <a:endParaRPr lang="ru-RU" sz="2400" dirty="0">
              <a:solidFill>
                <a:schemeClr val="bg1"/>
              </a:solidFill>
              <a:latin typeface="Segoe UI" pitchFamily="34" charset="0"/>
              <a:ea typeface="Roboto" pitchFamily="2" charset="0"/>
              <a:cs typeface="Segoe UI" pitchFamily="34" charset="0"/>
            </a:endParaRPr>
          </a:p>
        </p:txBody>
      </p:sp>
      <p:grpSp>
        <p:nvGrpSpPr>
          <p:cNvPr id="2" name="Группа 18"/>
          <p:cNvGrpSpPr/>
          <p:nvPr/>
        </p:nvGrpSpPr>
        <p:grpSpPr>
          <a:xfrm>
            <a:off x="8864867" y="-127120"/>
            <a:ext cx="3384281" cy="4716926"/>
            <a:chOff x="6460646" y="0"/>
            <a:chExt cx="2687961" cy="4007044"/>
          </a:xfrm>
        </p:grpSpPr>
        <p:pic>
          <p:nvPicPr>
            <p:cNvPr id="25" name="Рисунок 24">
              <a:extLst>
                <a:ext uri="{FF2B5EF4-FFF2-40B4-BE49-F238E27FC236}">
                  <a16:creationId xmlns:a16="http://schemas.microsoft.com/office/drawing/2014/main" id="{64B0223C-E7BD-4776-949C-F22582753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7171" y="411163"/>
              <a:ext cx="1641542" cy="377019"/>
            </a:xfrm>
            <a:prstGeom prst="rect">
              <a:avLst/>
            </a:prstGeom>
          </p:spPr>
        </p:pic>
        <p:sp>
          <p:nvSpPr>
            <p:cNvPr id="26" name="Овал 1">
              <a:extLst>
                <a:ext uri="{FF2B5EF4-FFF2-40B4-BE49-F238E27FC236}">
                  <a16:creationId xmlns:a16="http://schemas.microsoft.com/office/drawing/2014/main" id="{DA30B994-7B0A-40FE-AAB1-A10987E8964E}"/>
                </a:ext>
              </a:extLst>
            </p:cNvPr>
            <p:cNvSpPr/>
            <p:nvPr/>
          </p:nvSpPr>
          <p:spPr>
            <a:xfrm>
              <a:off x="8068607" y="1419225"/>
              <a:ext cx="1080000" cy="2160000"/>
            </a:xfrm>
            <a:custGeom>
              <a:avLst/>
              <a:gdLst>
                <a:gd name="connsiteX0" fmla="*/ 0 w 2160000"/>
                <a:gd name="connsiteY0" fmla="*/ 1080000 h 2160000"/>
                <a:gd name="connsiteX1" fmla="*/ 1080000 w 2160000"/>
                <a:gd name="connsiteY1" fmla="*/ 0 h 2160000"/>
                <a:gd name="connsiteX2" fmla="*/ 2160000 w 2160000"/>
                <a:gd name="connsiteY2" fmla="*/ 1080000 h 2160000"/>
                <a:gd name="connsiteX3" fmla="*/ 1080000 w 2160000"/>
                <a:gd name="connsiteY3" fmla="*/ 2160000 h 2160000"/>
                <a:gd name="connsiteX4" fmla="*/ 0 w 2160000"/>
                <a:gd name="connsiteY4" fmla="*/ 1080000 h 2160000"/>
                <a:gd name="connsiteX0" fmla="*/ 2160000 w 2251440"/>
                <a:gd name="connsiteY0" fmla="*/ 1080000 h 2160000"/>
                <a:gd name="connsiteX1" fmla="*/ 1080000 w 2251440"/>
                <a:gd name="connsiteY1" fmla="*/ 2160000 h 2160000"/>
                <a:gd name="connsiteX2" fmla="*/ 0 w 2251440"/>
                <a:gd name="connsiteY2" fmla="*/ 1080000 h 2160000"/>
                <a:gd name="connsiteX3" fmla="*/ 1080000 w 2251440"/>
                <a:gd name="connsiteY3" fmla="*/ 0 h 2160000"/>
                <a:gd name="connsiteX4" fmla="*/ 2251440 w 2251440"/>
                <a:gd name="connsiteY4" fmla="*/ 1171440 h 2160000"/>
                <a:gd name="connsiteX0" fmla="*/ 2160000 w 2160000"/>
                <a:gd name="connsiteY0" fmla="*/ 1080000 h 2160000"/>
                <a:gd name="connsiteX1" fmla="*/ 1080000 w 2160000"/>
                <a:gd name="connsiteY1" fmla="*/ 2160000 h 2160000"/>
                <a:gd name="connsiteX2" fmla="*/ 0 w 2160000"/>
                <a:gd name="connsiteY2" fmla="*/ 1080000 h 2160000"/>
                <a:gd name="connsiteX3" fmla="*/ 1080000 w 2160000"/>
                <a:gd name="connsiteY3" fmla="*/ 0 h 2160000"/>
                <a:gd name="connsiteX0" fmla="*/ 1080000 w 1080000"/>
                <a:gd name="connsiteY0" fmla="*/ 2160000 h 2160000"/>
                <a:gd name="connsiteX1" fmla="*/ 0 w 1080000"/>
                <a:gd name="connsiteY1" fmla="*/ 1080000 h 2160000"/>
                <a:gd name="connsiteX2" fmla="*/ 1080000 w 1080000"/>
                <a:gd name="connsiteY2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000" h="2160000">
                  <a:moveTo>
                    <a:pt x="1080000" y="2160000"/>
                  </a:moveTo>
                  <a:cubicBezTo>
                    <a:pt x="483532" y="2160000"/>
                    <a:pt x="0" y="1676468"/>
                    <a:pt x="0" y="1080000"/>
                  </a:cubicBezTo>
                  <a:cubicBezTo>
                    <a:pt x="0" y="483532"/>
                    <a:pt x="483532" y="0"/>
                    <a:pt x="108000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>
              <a:extLst>
                <a:ext uri="{FF2B5EF4-FFF2-40B4-BE49-F238E27FC236}">
                  <a16:creationId xmlns:a16="http://schemas.microsoft.com/office/drawing/2014/main" id="{28CD100E-149C-4E95-ABAB-7586B22287DA}"/>
                </a:ext>
              </a:extLst>
            </p:cNvPr>
            <p:cNvSpPr/>
            <p:nvPr/>
          </p:nvSpPr>
          <p:spPr>
            <a:xfrm>
              <a:off x="7668713" y="2927044"/>
              <a:ext cx="1080000" cy="1080000"/>
            </a:xfrm>
            <a:prstGeom prst="ellipse">
              <a:avLst/>
            </a:pr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12">
              <a:extLst>
                <a:ext uri="{FF2B5EF4-FFF2-40B4-BE49-F238E27FC236}">
                  <a16:creationId xmlns:a16="http://schemas.microsoft.com/office/drawing/2014/main" id="{89C0F7ED-46E4-431C-B1C5-64E83428DEC5}"/>
                </a:ext>
              </a:extLst>
            </p:cNvPr>
            <p:cNvSpPr/>
            <p:nvPr/>
          </p:nvSpPr>
          <p:spPr>
            <a:xfrm>
              <a:off x="6460646" y="0"/>
              <a:ext cx="2683354" cy="2683354"/>
            </a:xfrm>
            <a:custGeom>
              <a:avLst/>
              <a:gdLst>
                <a:gd name="connsiteX0" fmla="*/ 0 w 4320000"/>
                <a:gd name="connsiteY0" fmla="*/ 2160000 h 4320000"/>
                <a:gd name="connsiteX1" fmla="*/ 2160000 w 4320000"/>
                <a:gd name="connsiteY1" fmla="*/ 0 h 4320000"/>
                <a:gd name="connsiteX2" fmla="*/ 4320000 w 4320000"/>
                <a:gd name="connsiteY2" fmla="*/ 2160000 h 4320000"/>
                <a:gd name="connsiteX3" fmla="*/ 2160000 w 4320000"/>
                <a:gd name="connsiteY3" fmla="*/ 4320000 h 4320000"/>
                <a:gd name="connsiteX4" fmla="*/ 0 w 4320000"/>
                <a:gd name="connsiteY4" fmla="*/ 2160000 h 4320000"/>
                <a:gd name="connsiteX0" fmla="*/ 4320000 w 4411440"/>
                <a:gd name="connsiteY0" fmla="*/ 2160000 h 4320000"/>
                <a:gd name="connsiteX1" fmla="*/ 2160000 w 4411440"/>
                <a:gd name="connsiteY1" fmla="*/ 4320000 h 4320000"/>
                <a:gd name="connsiteX2" fmla="*/ 0 w 4411440"/>
                <a:gd name="connsiteY2" fmla="*/ 2160000 h 4320000"/>
                <a:gd name="connsiteX3" fmla="*/ 2160000 w 4411440"/>
                <a:gd name="connsiteY3" fmla="*/ 0 h 4320000"/>
                <a:gd name="connsiteX4" fmla="*/ 4411440 w 4411440"/>
                <a:gd name="connsiteY4" fmla="*/ 2251440 h 4320000"/>
                <a:gd name="connsiteX0" fmla="*/ 4320000 w 4320000"/>
                <a:gd name="connsiteY0" fmla="*/ 2160000 h 4320000"/>
                <a:gd name="connsiteX1" fmla="*/ 2160000 w 4320000"/>
                <a:gd name="connsiteY1" fmla="*/ 4320000 h 4320000"/>
                <a:gd name="connsiteX2" fmla="*/ 0 w 4320000"/>
                <a:gd name="connsiteY2" fmla="*/ 2160000 h 4320000"/>
                <a:gd name="connsiteX3" fmla="*/ 2160000 w 4320000"/>
                <a:gd name="connsiteY3" fmla="*/ 0 h 4320000"/>
                <a:gd name="connsiteX0" fmla="*/ 4320000 w 4320000"/>
                <a:gd name="connsiteY0" fmla="*/ 0 h 2160000"/>
                <a:gd name="connsiteX1" fmla="*/ 2160000 w 4320000"/>
                <a:gd name="connsiteY1" fmla="*/ 2160000 h 2160000"/>
                <a:gd name="connsiteX2" fmla="*/ 0 w 4320000"/>
                <a:gd name="connsiteY2" fmla="*/ 0 h 2160000"/>
                <a:gd name="connsiteX0" fmla="*/ 2160000 w 2160000"/>
                <a:gd name="connsiteY0" fmla="*/ 2160000 h 2160000"/>
                <a:gd name="connsiteX1" fmla="*/ 0 w 2160000"/>
                <a:gd name="connsiteY1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60000" h="2160000">
                  <a:moveTo>
                    <a:pt x="2160000" y="2160000"/>
                  </a:moveTo>
                  <a:cubicBezTo>
                    <a:pt x="967065" y="2160000"/>
                    <a:pt x="0" y="1192935"/>
                    <a:pt x="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>
              <a:extLst>
                <a:ext uri="{FF2B5EF4-FFF2-40B4-BE49-F238E27FC236}">
                  <a16:creationId xmlns:a16="http://schemas.microsoft.com/office/drawing/2014/main" id="{1F1A1B43-A50C-4E20-8C85-8AC45820F458}"/>
                </a:ext>
              </a:extLst>
            </p:cNvPr>
            <p:cNvSpPr/>
            <p:nvPr/>
          </p:nvSpPr>
          <p:spPr>
            <a:xfrm>
              <a:off x="7978607" y="2363681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>
              <a:extLst>
                <a:ext uri="{FF2B5EF4-FFF2-40B4-BE49-F238E27FC236}">
                  <a16:creationId xmlns:a16="http://schemas.microsoft.com/office/drawing/2014/main" id="{D67F0E56-5E92-464A-875E-0C9C36346DF8}"/>
                </a:ext>
              </a:extLst>
            </p:cNvPr>
            <p:cNvSpPr/>
            <p:nvPr/>
          </p:nvSpPr>
          <p:spPr>
            <a:xfrm>
              <a:off x="8082076" y="2837044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>
              <a:extLst>
                <a:ext uri="{FF2B5EF4-FFF2-40B4-BE49-F238E27FC236}">
                  <a16:creationId xmlns:a16="http://schemas.microsoft.com/office/drawing/2014/main" id="{F9D55708-ED6E-499C-A7A8-4C9ADB942843}"/>
                </a:ext>
              </a:extLst>
            </p:cNvPr>
            <p:cNvSpPr/>
            <p:nvPr/>
          </p:nvSpPr>
          <p:spPr>
            <a:xfrm>
              <a:off x="8658713" y="3399225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143508" y="980893"/>
            <a:ext cx="788838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DB9000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Хищение ТС без документов и ключей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–противоправное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безвозмездное изъятие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чужого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имущества (ТС) в пользу виновного или других лиц, причинившее ущерб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собственнику.</a:t>
            </a:r>
          </a:p>
          <a:p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Кража, грабеж, разбой,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квалифицированного согласно Уголовному кодексу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РФ</a:t>
            </a:r>
          </a:p>
          <a:p>
            <a:endParaRPr lang="ru-RU" sz="1200" dirty="0">
              <a:solidFill>
                <a:schemeClr val="tx1">
                  <a:lumMod val="85000"/>
                  <a:lumOff val="15000"/>
                </a:schemeClr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  <a:p>
            <a:endParaRPr lang="ru-RU" sz="1200" dirty="0">
              <a:solidFill>
                <a:schemeClr val="tx1">
                  <a:lumMod val="85000"/>
                  <a:lumOff val="15000"/>
                </a:schemeClr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  <a:p>
            <a:r>
              <a:rPr lang="ru-RU" sz="1400" b="1" dirty="0">
                <a:solidFill>
                  <a:srgbClr val="DB9000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Полная фактическая или конструктивная гибель ТС в результате дорожно-транспортного происшествия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:</a:t>
            </a:r>
          </a:p>
          <a:p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Полной фактической или конструктивной гибелью ТС признаются случаи, когда размер ущерба по заявленному страховому случаю равен или превышает </a:t>
            </a:r>
            <a:r>
              <a:rPr lang="ru-RU" sz="1400" b="1" dirty="0">
                <a:solidFill>
                  <a:srgbClr val="9A0B28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80% страховой стоимости ТС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на дату наступления страхового случая. 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0E3FC83-16C9-4C34-9DE3-578C40E25E1E}"/>
              </a:ext>
            </a:extLst>
          </p:cNvPr>
          <p:cNvSpPr/>
          <p:nvPr/>
        </p:nvSpPr>
        <p:spPr>
          <a:xfrm>
            <a:off x="209410" y="5965844"/>
            <a:ext cx="68047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Segoe UI Semibold" panose="020B0702040204020203" pitchFamily="34" charset="0"/>
              </a:rPr>
              <a:t>*</a:t>
            </a:r>
            <a:r>
              <a:rPr lang="ru-RU" sz="1000" dirty="0">
                <a:latin typeface="Segoe UI Semibold" panose="020B0702040204020203" pitchFamily="34" charset="0"/>
              </a:rPr>
              <a:t>событие считается наступившими, если факт наступления и обстоятельства события подтверждены в установленном законом порядке органами МВД РФ, иными компетентными органами и оформлены письменными документами в соответствии с действующим законодательством РФ и / или внутренними актами МВД РФ.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8424" y="3564267"/>
            <a:ext cx="4069492" cy="198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0B28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Востребованный страховой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продукт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0B28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Минимальные усилия для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продажи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0B28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Никаких последующих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/>
            </a:r>
            <a:b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консультаций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и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споров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с вашей стороны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(клиент напрямую обращается в Д2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)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0B28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Максимальная поддержка вашей работы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(всегда на связи и готовы помочь)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17411" y="3150358"/>
            <a:ext cx="2053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9A0B28"/>
                </a:solidFill>
                <a:latin typeface="Segoe UI" panose="020B0502040204020203" pitchFamily="34" charset="0"/>
                <a:ea typeface="Roboto Light"/>
                <a:cs typeface="Segoe UI" panose="020B0502040204020203" pitchFamily="34" charset="0"/>
                <a:sym typeface="Roboto Light"/>
              </a:rPr>
              <a:t>Выгода для вас: </a:t>
            </a:r>
          </a:p>
        </p:txBody>
      </p:sp>
      <p:pic>
        <p:nvPicPr>
          <p:cNvPr id="59394" name="Picture 2" descr="https://cdn3.vectorstock.com/i/1000x1000/81/12/cartoon-robber-steals-a-car-vector-13628112.jpg"/>
          <p:cNvPicPr>
            <a:picLocks noChangeAspect="1" noChangeArrowheads="1"/>
          </p:cNvPicPr>
          <p:nvPr/>
        </p:nvPicPr>
        <p:blipFill>
          <a:blip r:embed="rId3" cstate="print"/>
          <a:srcRect b="15499"/>
          <a:stretch>
            <a:fillRect/>
          </a:stretch>
        </p:blipFill>
        <p:spPr bwMode="auto">
          <a:xfrm>
            <a:off x="652508" y="3148487"/>
            <a:ext cx="4422000" cy="29145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9540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A3DCE98-F05E-49D7-93E2-C67A35D339C4}"/>
              </a:ext>
            </a:extLst>
          </p:cNvPr>
          <p:cNvSpPr txBox="1">
            <a:spLocks/>
          </p:cNvSpPr>
          <p:nvPr/>
        </p:nvSpPr>
        <p:spPr>
          <a:xfrm>
            <a:off x="488019" y="272450"/>
            <a:ext cx="11360800" cy="763600"/>
          </a:xfrm>
          <a:prstGeom prst="rect">
            <a:avLst/>
          </a:prstGeom>
        </p:spPr>
        <p:txBody>
          <a:bodyPr spcFirstLastPara="1" vert="horz" wrap="square" lIns="121897" tIns="121897" rIns="121897" bIns="121897" rtlCol="0" anchor="t" anchorCtr="0">
            <a:noAutofit/>
          </a:bodyPr>
          <a:lstStyle>
            <a:lvl1pPr lvl="0" algn="ctr" defTabSz="914192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 algn="l" defTabSz="914400">
              <a:lnSpc>
                <a:spcPct val="90000"/>
              </a:lnSpc>
            </a:pPr>
            <a:r>
              <a:rPr lang="ru-RU" sz="3600" b="1" dirty="0" smtClean="0">
                <a:solidFill>
                  <a:srgbClr val="9A0B28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Страховые выплаты</a:t>
            </a:r>
            <a:endParaRPr lang="ru-RU" sz="3600" b="1" dirty="0">
              <a:solidFill>
                <a:srgbClr val="9A0B28"/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11" name="Овал 8">
            <a:extLst>
              <a:ext uri="{FF2B5EF4-FFF2-40B4-BE49-F238E27FC236}">
                <a16:creationId xmlns:a16="http://schemas.microsoft.com/office/drawing/2014/main" id="{F27158C4-03F0-4B28-8447-D15E67E5066A}"/>
              </a:ext>
            </a:extLst>
          </p:cNvPr>
          <p:cNvSpPr/>
          <p:nvPr/>
        </p:nvSpPr>
        <p:spPr>
          <a:xfrm rot="10800000">
            <a:off x="8772115" y="5494730"/>
            <a:ext cx="2880000" cy="1440000"/>
          </a:xfrm>
          <a:custGeom>
            <a:avLst/>
            <a:gdLst>
              <a:gd name="connsiteX0" fmla="*/ 0 w 2160000"/>
              <a:gd name="connsiteY0" fmla="*/ 1080000 h 2160000"/>
              <a:gd name="connsiteX1" fmla="*/ 1080000 w 2160000"/>
              <a:gd name="connsiteY1" fmla="*/ 0 h 2160000"/>
              <a:gd name="connsiteX2" fmla="*/ 2160000 w 2160000"/>
              <a:gd name="connsiteY2" fmla="*/ 1080000 h 2160000"/>
              <a:gd name="connsiteX3" fmla="*/ 1080000 w 2160000"/>
              <a:gd name="connsiteY3" fmla="*/ 2160000 h 2160000"/>
              <a:gd name="connsiteX4" fmla="*/ 0 w 2160000"/>
              <a:gd name="connsiteY4" fmla="*/ 108000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4" fmla="*/ 1171440 w 2160000"/>
              <a:gd name="connsiteY4" fmla="*/ 9144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0" fmla="*/ 2160000 w 2160000"/>
              <a:gd name="connsiteY0" fmla="*/ 0 h 1080000"/>
              <a:gd name="connsiteX1" fmla="*/ 1080000 w 2160000"/>
              <a:gd name="connsiteY1" fmla="*/ 1080000 h 1080000"/>
              <a:gd name="connsiteX2" fmla="*/ 0 w 2160000"/>
              <a:gd name="connsiteY2" fmla="*/ 0 h 1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0000" h="1080000">
                <a:moveTo>
                  <a:pt x="2160000" y="0"/>
                </a:moveTo>
                <a:cubicBezTo>
                  <a:pt x="2160000" y="596468"/>
                  <a:pt x="1676468" y="1080000"/>
                  <a:pt x="1080000" y="1080000"/>
                </a:cubicBezTo>
                <a:cubicBezTo>
                  <a:pt x="483532" y="1080000"/>
                  <a:pt x="0" y="596468"/>
                  <a:pt x="0" y="0"/>
                </a:cubicBezTo>
              </a:path>
            </a:pathLst>
          </a:cu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B002734F-14B0-4C0E-A7A0-C8A77416579D}"/>
              </a:ext>
            </a:extLst>
          </p:cNvPr>
          <p:cNvSpPr/>
          <p:nvPr/>
        </p:nvSpPr>
        <p:spPr>
          <a:xfrm rot="10800000">
            <a:off x="8496267" y="5583972"/>
            <a:ext cx="720000" cy="720000"/>
          </a:xfrm>
          <a:prstGeom prst="ellipse">
            <a:avLst/>
          </a:pr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CF66D191-D8F7-430A-9556-622D5757046E}"/>
              </a:ext>
            </a:extLst>
          </p:cNvPr>
          <p:cNvSpPr/>
          <p:nvPr/>
        </p:nvSpPr>
        <p:spPr>
          <a:xfrm rot="10800000">
            <a:off x="9096267" y="5723679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DF56821E-E92E-4032-AB09-3FB63B71BCCE}"/>
              </a:ext>
            </a:extLst>
          </p:cNvPr>
          <p:cNvSpPr/>
          <p:nvPr/>
        </p:nvSpPr>
        <p:spPr>
          <a:xfrm rot="10800000">
            <a:off x="8772115" y="6211237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85579" y="1049911"/>
          <a:ext cx="10456562" cy="2407920"/>
        </p:xfrm>
        <a:graphic>
          <a:graphicData uri="http://schemas.openxmlformats.org/drawingml/2006/table">
            <a:tbl>
              <a:tblPr/>
              <a:tblGrid>
                <a:gridCol w="10456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DB9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 наступлении события «Хищение ТС без документов и ключей</a:t>
                      </a:r>
                      <a:r>
                        <a:rPr lang="ru-RU" sz="1400" b="1" dirty="0" smtClean="0">
                          <a:solidFill>
                            <a:srgbClr val="DB9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»:</a:t>
                      </a:r>
                      <a:endParaRPr lang="ru-RU" sz="1400" dirty="0">
                        <a:solidFill>
                          <a:srgbClr val="DB9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Выплата </a:t>
                      </a: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страхового возмещения за похищенное ТС производится после окончания предварительного расследования уголовного </a:t>
                      </a: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дела. 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</a:t>
                      </a: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случае если страховая сумма установлена равной страховой стоимости ТС на дату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заключения</a:t>
                      </a: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Договора </a:t>
                      </a: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страхования </a:t>
                      </a: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либо страховая сумма установлена ниже страховой стоимости ТС на дату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заключения</a:t>
                      </a: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Договора </a:t>
                      </a: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страхования,</a:t>
                      </a:r>
                      <a:r>
                        <a:rPr lang="ru-RU" sz="12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то </a:t>
                      </a: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страховая выплата осуществляется в размере 100% страховой суммы,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учетом коэффициента индексации. 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</a:t>
                      </a: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случае если похищенное ТС обнаружено до выплаты страхового возмещения, событие по риску «Хищение ТС без документов и ключей» считается не реализовавшимся</a:t>
                      </a: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</a:t>
                      </a: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случае поступления Страхователю от органов МВД (полиции, иных аналогичных органов или Интерпола) или Страховщика информации об обнаружении похищенного или угнанного ТС, за которое выплачено страховое возмещение, Страхователь / </a:t>
                      </a:r>
                      <a:r>
                        <a:rPr lang="ru-RU" sz="12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Выгодоприобретатель</a:t>
                      </a:r>
                      <a:r>
                        <a:rPr lang="ru-RU" sz="1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обязан в течение 2 (Двух) недель с даты оповещения возвратить Страховщику полученное страховое возмещение.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35005" y="3934802"/>
          <a:ext cx="7812217" cy="2529840"/>
        </p:xfrm>
        <a:graphic>
          <a:graphicData uri="http://schemas.openxmlformats.org/drawingml/2006/table">
            <a:tbl>
              <a:tblPr/>
              <a:tblGrid>
                <a:gridCol w="7812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DB9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Документы для получения страховой выплаты по риску Хищение ТС.</a:t>
                      </a:r>
                      <a:endParaRPr lang="ru-RU" sz="1200" dirty="0">
                        <a:solidFill>
                          <a:srgbClr val="DB9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Справка 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свободной формы, выданная органами МВД РФ </a:t>
                      </a: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 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результатах розыска похищенного ТС и расследования уголовного дела, постановление о возбуждении уголовного дела или об отказе в возбуждении уголовного дела – оригинал или копия, заверенная выдавшим учреждением</a:t>
                      </a: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Протокол 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осмотра места происшествия, протокол изъятия ключей и / или документов от </a:t>
                      </a: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ТС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Документы 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факту обжалования решений, принятых по уголовному делу, либо исков (требований, претензий) о возмещении вреда судом – оригиналы или копии, заверенные выдавшим учреждением</a:t>
                      </a: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Полный 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комплект оригинальных ключей от замков ТС – за исключением случаев, когда они приобщены к материалам уголовного дела. </a:t>
                      </a:r>
                      <a:endParaRPr lang="ru-RU" sz="11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Подписанное </a:t>
                      </a:r>
                      <a:r>
                        <a:rPr lang="ru-RU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Выгодоприобретателем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(собственником ТС) дополнительное соглашение (абандон) к Договору (полису) страхования о последствиях обнаружения ТС после осуществления Страховщиком страховой выплаты.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6" name="Picture 2" descr="C:\Users\user\Downloads\free-icon-memo-307896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6483" y="3964817"/>
            <a:ext cx="1277820" cy="127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885826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9225675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0" name="Слайд think-cell" r:id="rId4" imgW="360" imgH="360" progId="">
                  <p:embed/>
                </p:oleObj>
              </mc:Choice>
              <mc:Fallback>
                <p:oleObj name="Слайд think-cell" r:id="rId4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538030" y="204832"/>
            <a:ext cx="6859549" cy="48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9A0B28"/>
                </a:solidFill>
                <a:latin typeface="Segoe UI Semibold" pitchFamily="34" charset="0"/>
                <a:cs typeface="Segoe UI Semibold" pitchFamily="34" charset="0"/>
              </a:rPr>
              <a:t>Страховые выплаты</a:t>
            </a:r>
            <a:endParaRPr lang="ru-RU" sz="3200" b="1" dirty="0">
              <a:solidFill>
                <a:srgbClr val="9A0B28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8643313" y="0"/>
            <a:ext cx="3664017" cy="5699719"/>
            <a:chOff x="6460646" y="0"/>
            <a:chExt cx="2687961" cy="4007044"/>
          </a:xfrm>
        </p:grpSpPr>
        <p:pic>
          <p:nvPicPr>
            <p:cNvPr id="10" name="Рисунок 9">
              <a:extLst>
                <a:ext uri="{FF2B5EF4-FFF2-40B4-BE49-F238E27FC236}">
                  <a16:creationId xmlns:a16="http://schemas.microsoft.com/office/drawing/2014/main" id="{64B0223C-E7BD-4776-949C-F22582753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7171" y="411163"/>
              <a:ext cx="1641542" cy="377019"/>
            </a:xfrm>
            <a:prstGeom prst="rect">
              <a:avLst/>
            </a:prstGeom>
          </p:spPr>
        </p:pic>
        <p:sp>
          <p:nvSpPr>
            <p:cNvPr id="11" name="Овал 1">
              <a:extLst>
                <a:ext uri="{FF2B5EF4-FFF2-40B4-BE49-F238E27FC236}">
                  <a16:creationId xmlns:a16="http://schemas.microsoft.com/office/drawing/2014/main" id="{DA30B994-7B0A-40FE-AAB1-A10987E8964E}"/>
                </a:ext>
              </a:extLst>
            </p:cNvPr>
            <p:cNvSpPr/>
            <p:nvPr/>
          </p:nvSpPr>
          <p:spPr>
            <a:xfrm>
              <a:off x="8068607" y="1419225"/>
              <a:ext cx="1080000" cy="2160000"/>
            </a:xfrm>
            <a:custGeom>
              <a:avLst/>
              <a:gdLst>
                <a:gd name="connsiteX0" fmla="*/ 0 w 2160000"/>
                <a:gd name="connsiteY0" fmla="*/ 1080000 h 2160000"/>
                <a:gd name="connsiteX1" fmla="*/ 1080000 w 2160000"/>
                <a:gd name="connsiteY1" fmla="*/ 0 h 2160000"/>
                <a:gd name="connsiteX2" fmla="*/ 2160000 w 2160000"/>
                <a:gd name="connsiteY2" fmla="*/ 1080000 h 2160000"/>
                <a:gd name="connsiteX3" fmla="*/ 1080000 w 2160000"/>
                <a:gd name="connsiteY3" fmla="*/ 2160000 h 2160000"/>
                <a:gd name="connsiteX4" fmla="*/ 0 w 2160000"/>
                <a:gd name="connsiteY4" fmla="*/ 1080000 h 2160000"/>
                <a:gd name="connsiteX0" fmla="*/ 2160000 w 2251440"/>
                <a:gd name="connsiteY0" fmla="*/ 1080000 h 2160000"/>
                <a:gd name="connsiteX1" fmla="*/ 1080000 w 2251440"/>
                <a:gd name="connsiteY1" fmla="*/ 2160000 h 2160000"/>
                <a:gd name="connsiteX2" fmla="*/ 0 w 2251440"/>
                <a:gd name="connsiteY2" fmla="*/ 1080000 h 2160000"/>
                <a:gd name="connsiteX3" fmla="*/ 1080000 w 2251440"/>
                <a:gd name="connsiteY3" fmla="*/ 0 h 2160000"/>
                <a:gd name="connsiteX4" fmla="*/ 2251440 w 2251440"/>
                <a:gd name="connsiteY4" fmla="*/ 1171440 h 2160000"/>
                <a:gd name="connsiteX0" fmla="*/ 2160000 w 2160000"/>
                <a:gd name="connsiteY0" fmla="*/ 1080000 h 2160000"/>
                <a:gd name="connsiteX1" fmla="*/ 1080000 w 2160000"/>
                <a:gd name="connsiteY1" fmla="*/ 2160000 h 2160000"/>
                <a:gd name="connsiteX2" fmla="*/ 0 w 2160000"/>
                <a:gd name="connsiteY2" fmla="*/ 1080000 h 2160000"/>
                <a:gd name="connsiteX3" fmla="*/ 1080000 w 2160000"/>
                <a:gd name="connsiteY3" fmla="*/ 0 h 2160000"/>
                <a:gd name="connsiteX0" fmla="*/ 1080000 w 1080000"/>
                <a:gd name="connsiteY0" fmla="*/ 2160000 h 2160000"/>
                <a:gd name="connsiteX1" fmla="*/ 0 w 1080000"/>
                <a:gd name="connsiteY1" fmla="*/ 1080000 h 2160000"/>
                <a:gd name="connsiteX2" fmla="*/ 1080000 w 1080000"/>
                <a:gd name="connsiteY2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000" h="2160000">
                  <a:moveTo>
                    <a:pt x="1080000" y="2160000"/>
                  </a:moveTo>
                  <a:cubicBezTo>
                    <a:pt x="483532" y="2160000"/>
                    <a:pt x="0" y="1676468"/>
                    <a:pt x="0" y="1080000"/>
                  </a:cubicBezTo>
                  <a:cubicBezTo>
                    <a:pt x="0" y="483532"/>
                    <a:pt x="483532" y="0"/>
                    <a:pt x="108000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28CD100E-149C-4E95-ABAB-7586B22287DA}"/>
                </a:ext>
              </a:extLst>
            </p:cNvPr>
            <p:cNvSpPr/>
            <p:nvPr/>
          </p:nvSpPr>
          <p:spPr>
            <a:xfrm>
              <a:off x="7668713" y="2927044"/>
              <a:ext cx="1080000" cy="1080000"/>
            </a:xfrm>
            <a:prstGeom prst="ellipse">
              <a:avLst/>
            </a:pr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89C0F7ED-46E4-431C-B1C5-64E83428DEC5}"/>
                </a:ext>
              </a:extLst>
            </p:cNvPr>
            <p:cNvSpPr/>
            <p:nvPr/>
          </p:nvSpPr>
          <p:spPr>
            <a:xfrm>
              <a:off x="6460646" y="0"/>
              <a:ext cx="2683354" cy="2683354"/>
            </a:xfrm>
            <a:custGeom>
              <a:avLst/>
              <a:gdLst>
                <a:gd name="connsiteX0" fmla="*/ 0 w 4320000"/>
                <a:gd name="connsiteY0" fmla="*/ 2160000 h 4320000"/>
                <a:gd name="connsiteX1" fmla="*/ 2160000 w 4320000"/>
                <a:gd name="connsiteY1" fmla="*/ 0 h 4320000"/>
                <a:gd name="connsiteX2" fmla="*/ 4320000 w 4320000"/>
                <a:gd name="connsiteY2" fmla="*/ 2160000 h 4320000"/>
                <a:gd name="connsiteX3" fmla="*/ 2160000 w 4320000"/>
                <a:gd name="connsiteY3" fmla="*/ 4320000 h 4320000"/>
                <a:gd name="connsiteX4" fmla="*/ 0 w 4320000"/>
                <a:gd name="connsiteY4" fmla="*/ 2160000 h 4320000"/>
                <a:gd name="connsiteX0" fmla="*/ 4320000 w 4411440"/>
                <a:gd name="connsiteY0" fmla="*/ 2160000 h 4320000"/>
                <a:gd name="connsiteX1" fmla="*/ 2160000 w 4411440"/>
                <a:gd name="connsiteY1" fmla="*/ 4320000 h 4320000"/>
                <a:gd name="connsiteX2" fmla="*/ 0 w 4411440"/>
                <a:gd name="connsiteY2" fmla="*/ 2160000 h 4320000"/>
                <a:gd name="connsiteX3" fmla="*/ 2160000 w 4411440"/>
                <a:gd name="connsiteY3" fmla="*/ 0 h 4320000"/>
                <a:gd name="connsiteX4" fmla="*/ 4411440 w 4411440"/>
                <a:gd name="connsiteY4" fmla="*/ 2251440 h 4320000"/>
                <a:gd name="connsiteX0" fmla="*/ 4320000 w 4320000"/>
                <a:gd name="connsiteY0" fmla="*/ 2160000 h 4320000"/>
                <a:gd name="connsiteX1" fmla="*/ 2160000 w 4320000"/>
                <a:gd name="connsiteY1" fmla="*/ 4320000 h 4320000"/>
                <a:gd name="connsiteX2" fmla="*/ 0 w 4320000"/>
                <a:gd name="connsiteY2" fmla="*/ 2160000 h 4320000"/>
                <a:gd name="connsiteX3" fmla="*/ 2160000 w 4320000"/>
                <a:gd name="connsiteY3" fmla="*/ 0 h 4320000"/>
                <a:gd name="connsiteX0" fmla="*/ 4320000 w 4320000"/>
                <a:gd name="connsiteY0" fmla="*/ 0 h 2160000"/>
                <a:gd name="connsiteX1" fmla="*/ 2160000 w 4320000"/>
                <a:gd name="connsiteY1" fmla="*/ 2160000 h 2160000"/>
                <a:gd name="connsiteX2" fmla="*/ 0 w 4320000"/>
                <a:gd name="connsiteY2" fmla="*/ 0 h 2160000"/>
                <a:gd name="connsiteX0" fmla="*/ 2160000 w 2160000"/>
                <a:gd name="connsiteY0" fmla="*/ 2160000 h 2160000"/>
                <a:gd name="connsiteX1" fmla="*/ 0 w 2160000"/>
                <a:gd name="connsiteY1" fmla="*/ 0 h 21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60000" h="2160000">
                  <a:moveTo>
                    <a:pt x="2160000" y="2160000"/>
                  </a:moveTo>
                  <a:cubicBezTo>
                    <a:pt x="967065" y="2160000"/>
                    <a:pt x="0" y="1192935"/>
                    <a:pt x="0" y="0"/>
                  </a:cubicBezTo>
                </a:path>
              </a:pathLst>
            </a:custGeom>
            <a:noFill/>
            <a:ln>
              <a:solidFill>
                <a:srgbClr val="DB91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1F1A1B43-A50C-4E20-8C85-8AC45820F458}"/>
                </a:ext>
              </a:extLst>
            </p:cNvPr>
            <p:cNvSpPr/>
            <p:nvPr/>
          </p:nvSpPr>
          <p:spPr>
            <a:xfrm>
              <a:off x="7978607" y="2363681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>
              <a:extLst>
                <a:ext uri="{FF2B5EF4-FFF2-40B4-BE49-F238E27FC236}">
                  <a16:creationId xmlns:a16="http://schemas.microsoft.com/office/drawing/2014/main" id="{D67F0E56-5E92-464A-875E-0C9C36346DF8}"/>
                </a:ext>
              </a:extLst>
            </p:cNvPr>
            <p:cNvSpPr/>
            <p:nvPr/>
          </p:nvSpPr>
          <p:spPr>
            <a:xfrm>
              <a:off x="8082076" y="2837044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F9D55708-ED6E-499C-A7A8-4C9ADB942843}"/>
                </a:ext>
              </a:extLst>
            </p:cNvPr>
            <p:cNvSpPr/>
            <p:nvPr/>
          </p:nvSpPr>
          <p:spPr>
            <a:xfrm>
              <a:off x="8658713" y="3399225"/>
              <a:ext cx="180000" cy="180000"/>
            </a:xfrm>
            <a:prstGeom prst="ellipse">
              <a:avLst/>
            </a:prstGeom>
            <a:solidFill>
              <a:srgbClr val="9C21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7" name="Овал 16"/>
          <p:cNvSpPr/>
          <p:nvPr/>
        </p:nvSpPr>
        <p:spPr>
          <a:xfrm>
            <a:off x="288324" y="6293708"/>
            <a:ext cx="733168" cy="42013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76195" y="801163"/>
          <a:ext cx="8128000" cy="3017520"/>
        </p:xfrm>
        <a:graphic>
          <a:graphicData uri="http://schemas.openxmlformats.org/drawingml/2006/table">
            <a:tbl>
              <a:tblPr/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DB9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 наступлении события «Полная фактическая или конструктивная гибели ТС в результате ДТП</a:t>
                      </a:r>
                      <a:r>
                        <a:rPr lang="ru-RU" sz="1100" b="1" dirty="0" smtClean="0">
                          <a:solidFill>
                            <a:srgbClr val="DB9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»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DB9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Страховщик 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проводит предварительную оценку размера ущерба / стоимости восстановительного ремонта на основании собственной калькуляции или по калькуляции компетентной </a:t>
                      </a: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итогам осмотра поврежденного ТС. </a:t>
                      </a:r>
                      <a:endParaRPr lang="ru-RU" sz="11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endParaRPr lang="ru-RU" sz="11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 случае если Страхователем / </a:t>
                      </a:r>
                      <a:r>
                        <a:rPr lang="ru-RU" sz="110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Выгодоприобретателем</a:t>
                      </a: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самостоятельно проведена оценка ущерба с привлечением оценочной организации, то Страховщик оплачивает расходы на оплату услуг по оценке в размере: не более 7000 рублей для Москвы и Московской области и не более 5000 рублей для других регионов. 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endParaRPr lang="ru-RU" sz="11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случае если размер ущерба по заявленному страховому случаю равен или превышает 80% страховой стоимости ТС на дату наступления страхового случая и страховая сумма установлена равной страховой стоимости ТС на дату заключения Договора (полиса) страхования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то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страховая выплата осуществляется в размере причиненного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ущерба.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Остатки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ТС остаются в распоряжении Страхователя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Калькулятор для расчета страховой выплаты 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= мин((СТ – ОС) * СС / СТ;СТ*</a:t>
                      </a:r>
                      <a:r>
                        <a:rPr lang="ru-RU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Кинд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), где СС – страховая сумма, ОС – остаточная стоимость ТС, СТ – страховая стоимость ТС на дату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заключения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Договора (полиса) страхования, </a:t>
                      </a:r>
                      <a:r>
                        <a:rPr lang="ru-RU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Кинд</a:t>
                      </a:r>
                      <a:r>
                        <a:rPr lang="ru-RU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– коэффициент индексации страховой </a:t>
                      </a:r>
                      <a:r>
                        <a:rPr lang="ru-RU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суммы.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475048" y="4242486"/>
          <a:ext cx="8128000" cy="2240280"/>
        </p:xfrm>
        <a:graphic>
          <a:graphicData uri="http://schemas.openxmlformats.org/drawingml/2006/table">
            <a:tbl>
              <a:tblPr/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8201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DB9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Документы при </a:t>
                      </a:r>
                      <a:r>
                        <a:rPr lang="ru-RU" sz="1050" b="1" dirty="0">
                          <a:solidFill>
                            <a:srgbClr val="DB9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наступлении страхового риска «Полная фактическая или конструктивная гибель ТС в результате ДТП</a:t>
                      </a:r>
                      <a:r>
                        <a:rPr lang="ru-RU" sz="1050" b="1" dirty="0" smtClean="0">
                          <a:solidFill>
                            <a:srgbClr val="DB9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»</a:t>
                      </a:r>
                      <a:endParaRPr lang="ru-RU" sz="1050" b="1" dirty="0">
                        <a:solidFill>
                          <a:srgbClr val="DB9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Документы</a:t>
                      </a:r>
                      <a:r>
                        <a:rPr lang="ru-RU" sz="10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выданные уполномоченными в соответствии с законодательством РФ органами, подтверждающие факт наступления </a:t>
                      </a: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события</a:t>
                      </a:r>
                      <a:endParaRPr lang="ru-RU" sz="105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Документы</a:t>
                      </a:r>
                      <a:r>
                        <a:rPr lang="ru-RU" sz="10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составляемые (оформляемые) уполномоченными органами в ходе проведения расследования по уголовному делу или делу об административном </a:t>
                      </a: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правонарушении. </a:t>
                      </a:r>
                      <a:endParaRPr lang="ru-RU" sz="105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Смета </a:t>
                      </a:r>
                      <a:r>
                        <a:rPr lang="ru-RU" sz="10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СТО на проведение ремонтных (восстановительных) работ, отчет об оценке размера ущерба </a:t>
                      </a: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 </a:t>
                      </a:r>
                      <a:r>
                        <a:rPr lang="ru-RU" sz="10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также договор о проведении оценки и документы, подтверждающие оплату по </a:t>
                      </a: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нему</a:t>
                      </a:r>
                      <a:endParaRPr lang="ru-RU" sz="105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Инструкция </a:t>
                      </a:r>
                      <a:r>
                        <a:rPr lang="ru-RU" sz="10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эксплуатации ТС.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Руководство </a:t>
                      </a:r>
                      <a:r>
                        <a:rPr lang="ru-RU" sz="10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техническому обслуживанию ТС.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Документы</a:t>
                      </a:r>
                      <a:r>
                        <a:rPr lang="ru-RU" sz="10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подтверждающие действие гарантии завода-производителя (иной гарантии).</a:t>
                      </a: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Водительское </a:t>
                      </a:r>
                      <a:r>
                        <a:rPr lang="ru-RU" sz="10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удостоверение Водителя, управлявшего ТС на момент наступления события, имеющего признаки страхового </a:t>
                      </a:r>
                      <a:r>
                        <a:rPr lang="ru-RU" sz="10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случая</a:t>
                      </a:r>
                      <a:endParaRPr lang="ru-RU" sz="105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endParaRPr lang="ru-RU" sz="105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Овал 19"/>
          <p:cNvSpPr/>
          <p:nvPr/>
        </p:nvSpPr>
        <p:spPr>
          <a:xfrm>
            <a:off x="8863708" y="3609380"/>
            <a:ext cx="1112314" cy="1069711"/>
          </a:xfrm>
          <a:prstGeom prst="ellipse">
            <a:avLst/>
          </a:prstGeom>
          <a:blipFill>
            <a:blip r:embed="rId7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96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A3DCE98-F05E-49D7-93E2-C67A35D339C4}"/>
              </a:ext>
            </a:extLst>
          </p:cNvPr>
          <p:cNvSpPr txBox="1">
            <a:spLocks/>
          </p:cNvSpPr>
          <p:nvPr/>
        </p:nvSpPr>
        <p:spPr>
          <a:xfrm>
            <a:off x="527051" y="272450"/>
            <a:ext cx="7224754" cy="763600"/>
          </a:xfrm>
          <a:prstGeom prst="rect">
            <a:avLst/>
          </a:prstGeom>
        </p:spPr>
        <p:txBody>
          <a:bodyPr spcFirstLastPara="1" vert="horz" wrap="square" lIns="121897" tIns="121897" rIns="121897" bIns="121897" rtlCol="0" anchor="t" anchorCtr="0">
            <a:noAutofit/>
          </a:bodyPr>
          <a:lstStyle>
            <a:lvl1pPr lvl="0" algn="ctr" defTabSz="914192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 algn="l" defTabSz="914400">
              <a:lnSpc>
                <a:spcPct val="90000"/>
              </a:lnSpc>
            </a:pPr>
            <a:r>
              <a:rPr lang="ru-RU" sz="3600" b="1" dirty="0" smtClean="0">
                <a:solidFill>
                  <a:srgbClr val="DB9000"/>
                </a:solidFill>
                <a:latin typeface="Segoe UI Semibold" panose="020B0702040204020203" pitchFamily="34" charset="0"/>
                <a:ea typeface="Roboto" pitchFamily="2" charset="0"/>
                <a:cs typeface="Segoe UI Semibold" panose="020B0702040204020203" pitchFamily="34" charset="0"/>
              </a:rPr>
              <a:t>Что делать при наступлении страхового случая?</a:t>
            </a:r>
            <a:endParaRPr lang="ru-RU" sz="3600" b="1" dirty="0">
              <a:solidFill>
                <a:srgbClr val="DB9000"/>
              </a:solidFill>
              <a:latin typeface="Segoe UI Semibold" panose="020B0702040204020203" pitchFamily="34" charset="0"/>
              <a:ea typeface="Roboto" pitchFamily="2" charset="0"/>
              <a:cs typeface="Segoe UI Semibold" panose="020B0702040204020203" pitchFamily="34" charset="0"/>
            </a:endParaRPr>
          </a:p>
        </p:txBody>
      </p:sp>
      <p:sp>
        <p:nvSpPr>
          <p:cNvPr id="11" name="Овал 8">
            <a:extLst>
              <a:ext uri="{FF2B5EF4-FFF2-40B4-BE49-F238E27FC236}">
                <a16:creationId xmlns:a16="http://schemas.microsoft.com/office/drawing/2014/main" id="{F27158C4-03F0-4B28-8447-D15E67E5066A}"/>
              </a:ext>
            </a:extLst>
          </p:cNvPr>
          <p:cNvSpPr/>
          <p:nvPr/>
        </p:nvSpPr>
        <p:spPr>
          <a:xfrm rot="10800000">
            <a:off x="8772115" y="5494730"/>
            <a:ext cx="2880000" cy="1440000"/>
          </a:xfrm>
          <a:custGeom>
            <a:avLst/>
            <a:gdLst>
              <a:gd name="connsiteX0" fmla="*/ 0 w 2160000"/>
              <a:gd name="connsiteY0" fmla="*/ 1080000 h 2160000"/>
              <a:gd name="connsiteX1" fmla="*/ 1080000 w 2160000"/>
              <a:gd name="connsiteY1" fmla="*/ 0 h 2160000"/>
              <a:gd name="connsiteX2" fmla="*/ 2160000 w 2160000"/>
              <a:gd name="connsiteY2" fmla="*/ 1080000 h 2160000"/>
              <a:gd name="connsiteX3" fmla="*/ 1080000 w 2160000"/>
              <a:gd name="connsiteY3" fmla="*/ 2160000 h 2160000"/>
              <a:gd name="connsiteX4" fmla="*/ 0 w 2160000"/>
              <a:gd name="connsiteY4" fmla="*/ 108000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4" fmla="*/ 1171440 w 2160000"/>
              <a:gd name="connsiteY4" fmla="*/ 91440 h 2160000"/>
              <a:gd name="connsiteX0" fmla="*/ 1080000 w 2160000"/>
              <a:gd name="connsiteY0" fmla="*/ 0 h 2160000"/>
              <a:gd name="connsiteX1" fmla="*/ 2160000 w 2160000"/>
              <a:gd name="connsiteY1" fmla="*/ 1080000 h 2160000"/>
              <a:gd name="connsiteX2" fmla="*/ 1080000 w 2160000"/>
              <a:gd name="connsiteY2" fmla="*/ 2160000 h 2160000"/>
              <a:gd name="connsiteX3" fmla="*/ 0 w 2160000"/>
              <a:gd name="connsiteY3" fmla="*/ 1080000 h 2160000"/>
              <a:gd name="connsiteX0" fmla="*/ 2160000 w 2160000"/>
              <a:gd name="connsiteY0" fmla="*/ 0 h 1080000"/>
              <a:gd name="connsiteX1" fmla="*/ 1080000 w 2160000"/>
              <a:gd name="connsiteY1" fmla="*/ 1080000 h 1080000"/>
              <a:gd name="connsiteX2" fmla="*/ 0 w 2160000"/>
              <a:gd name="connsiteY2" fmla="*/ 0 h 1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0000" h="1080000">
                <a:moveTo>
                  <a:pt x="2160000" y="0"/>
                </a:moveTo>
                <a:cubicBezTo>
                  <a:pt x="2160000" y="596468"/>
                  <a:pt x="1676468" y="1080000"/>
                  <a:pt x="1080000" y="1080000"/>
                </a:cubicBezTo>
                <a:cubicBezTo>
                  <a:pt x="483532" y="1080000"/>
                  <a:pt x="0" y="596468"/>
                  <a:pt x="0" y="0"/>
                </a:cubicBezTo>
              </a:path>
            </a:pathLst>
          </a:cu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B002734F-14B0-4C0E-A7A0-C8A77416579D}"/>
              </a:ext>
            </a:extLst>
          </p:cNvPr>
          <p:cNvSpPr/>
          <p:nvPr/>
        </p:nvSpPr>
        <p:spPr>
          <a:xfrm rot="10800000">
            <a:off x="8496267" y="5583972"/>
            <a:ext cx="720000" cy="720000"/>
          </a:xfrm>
          <a:prstGeom prst="ellipse">
            <a:avLst/>
          </a:prstGeom>
          <a:noFill/>
          <a:ln>
            <a:solidFill>
              <a:srgbClr val="DB91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CF66D191-D8F7-430A-9556-622D5757046E}"/>
              </a:ext>
            </a:extLst>
          </p:cNvPr>
          <p:cNvSpPr/>
          <p:nvPr/>
        </p:nvSpPr>
        <p:spPr>
          <a:xfrm rot="10800000">
            <a:off x="9096267" y="5723679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DF56821E-E92E-4032-AB09-3FB63B71BCCE}"/>
              </a:ext>
            </a:extLst>
          </p:cNvPr>
          <p:cNvSpPr/>
          <p:nvPr/>
        </p:nvSpPr>
        <p:spPr>
          <a:xfrm rot="10800000">
            <a:off x="8772115" y="6211237"/>
            <a:ext cx="240000" cy="240000"/>
          </a:xfrm>
          <a:prstGeom prst="ellipse">
            <a:avLst/>
          </a:prstGeom>
          <a:solidFill>
            <a:srgbClr val="9C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0" name="object 5"/>
          <p:cNvSpPr txBox="1"/>
          <p:nvPr/>
        </p:nvSpPr>
        <p:spPr>
          <a:xfrm>
            <a:off x="607295" y="1496097"/>
            <a:ext cx="7632848" cy="44050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lang="ru-RU" sz="1400" b="1" dirty="0" smtClean="0">
                <a:solidFill>
                  <a:srgbClr val="9A0B28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При </a:t>
            </a:r>
            <a:r>
              <a:rPr lang="ru-RU" sz="1400" b="1" dirty="0">
                <a:solidFill>
                  <a:srgbClr val="9A0B28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наступлении события, имеющего признаки страхового случая, </a:t>
            </a:r>
            <a:r>
              <a:rPr lang="ru-RU" sz="1400" b="1" dirty="0" smtClean="0">
                <a:solidFill>
                  <a:srgbClr val="9A0B28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клиенту необходимо</a:t>
            </a:r>
            <a:r>
              <a:rPr lang="ru-RU" sz="1400" b="1" dirty="0">
                <a:solidFill>
                  <a:srgbClr val="9A0B28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: </a:t>
            </a:r>
          </a:p>
        </p:txBody>
      </p:sp>
      <p:sp>
        <p:nvSpPr>
          <p:cNvPr id="18" name="Google Shape;219;p29"/>
          <p:cNvSpPr/>
          <p:nvPr/>
        </p:nvSpPr>
        <p:spPr>
          <a:xfrm>
            <a:off x="374821" y="2776152"/>
            <a:ext cx="11092251" cy="881448"/>
          </a:xfrm>
          <a:custGeom>
            <a:avLst/>
            <a:gdLst/>
            <a:ahLst/>
            <a:cxnLst/>
            <a:rect l="l" t="t" r="r" b="b"/>
            <a:pathLst>
              <a:path w="12192000" h="1348058" extrusionOk="0">
                <a:moveTo>
                  <a:pt x="12192000" y="0"/>
                </a:moveTo>
                <a:lnTo>
                  <a:pt x="10837333" y="0"/>
                </a:lnTo>
                <a:cubicBezTo>
                  <a:pt x="10463295" y="0"/>
                  <a:pt x="10160000" y="301773"/>
                  <a:pt x="10160000" y="674029"/>
                </a:cubicBezTo>
                <a:lnTo>
                  <a:pt x="10160000" y="674029"/>
                </a:lnTo>
                <a:cubicBezTo>
                  <a:pt x="10160000" y="1046281"/>
                  <a:pt x="9856705" y="1348059"/>
                  <a:pt x="9482667" y="1348059"/>
                </a:cubicBezTo>
                <a:lnTo>
                  <a:pt x="9482667" y="1348059"/>
                </a:lnTo>
                <a:cubicBezTo>
                  <a:pt x="9108581" y="1348059"/>
                  <a:pt x="8805333" y="1046281"/>
                  <a:pt x="8805333" y="674029"/>
                </a:cubicBezTo>
                <a:lnTo>
                  <a:pt x="8805333" y="674029"/>
                </a:lnTo>
                <a:cubicBezTo>
                  <a:pt x="8805333" y="301773"/>
                  <a:pt x="8502086" y="0"/>
                  <a:pt x="8128000" y="0"/>
                </a:cubicBezTo>
                <a:lnTo>
                  <a:pt x="8128000" y="0"/>
                </a:lnTo>
                <a:cubicBezTo>
                  <a:pt x="7753915" y="0"/>
                  <a:pt x="7450667" y="301773"/>
                  <a:pt x="7450667" y="674029"/>
                </a:cubicBezTo>
                <a:lnTo>
                  <a:pt x="7450667" y="674029"/>
                </a:lnTo>
                <a:cubicBezTo>
                  <a:pt x="7450667" y="1046281"/>
                  <a:pt x="7147419" y="1348059"/>
                  <a:pt x="6773334" y="1348059"/>
                </a:cubicBezTo>
                <a:lnTo>
                  <a:pt x="6773334" y="1348059"/>
                </a:lnTo>
                <a:cubicBezTo>
                  <a:pt x="6399248" y="1348059"/>
                  <a:pt x="6096000" y="1046281"/>
                  <a:pt x="6096000" y="674029"/>
                </a:cubicBezTo>
                <a:lnTo>
                  <a:pt x="6096000" y="674029"/>
                </a:lnTo>
                <a:cubicBezTo>
                  <a:pt x="6096000" y="301773"/>
                  <a:pt x="5792753" y="0"/>
                  <a:pt x="5418667" y="0"/>
                </a:cubicBezTo>
                <a:lnTo>
                  <a:pt x="5418667" y="0"/>
                </a:lnTo>
                <a:cubicBezTo>
                  <a:pt x="5044581" y="0"/>
                  <a:pt x="4741334" y="301773"/>
                  <a:pt x="4741334" y="674029"/>
                </a:cubicBezTo>
                <a:lnTo>
                  <a:pt x="4741334" y="674029"/>
                </a:lnTo>
                <a:cubicBezTo>
                  <a:pt x="4741334" y="1046281"/>
                  <a:pt x="4438076" y="1348059"/>
                  <a:pt x="4064000" y="1348059"/>
                </a:cubicBezTo>
                <a:lnTo>
                  <a:pt x="4064000" y="1348059"/>
                </a:lnTo>
                <a:cubicBezTo>
                  <a:pt x="3689924" y="1348059"/>
                  <a:pt x="3386667" y="1046281"/>
                  <a:pt x="3386667" y="674029"/>
                </a:cubicBezTo>
                <a:lnTo>
                  <a:pt x="3386667" y="674029"/>
                </a:lnTo>
                <a:cubicBezTo>
                  <a:pt x="3386667" y="301773"/>
                  <a:pt x="3083410" y="0"/>
                  <a:pt x="2709333" y="0"/>
                </a:cubicBezTo>
                <a:lnTo>
                  <a:pt x="2709333" y="0"/>
                </a:lnTo>
                <a:cubicBezTo>
                  <a:pt x="2335257" y="0"/>
                  <a:pt x="2032000" y="301773"/>
                  <a:pt x="2032000" y="674029"/>
                </a:cubicBezTo>
                <a:lnTo>
                  <a:pt x="2032000" y="674029"/>
                </a:lnTo>
                <a:cubicBezTo>
                  <a:pt x="2032000" y="1046281"/>
                  <a:pt x="1728743" y="1348059"/>
                  <a:pt x="1354667" y="1348059"/>
                </a:cubicBezTo>
                <a:lnTo>
                  <a:pt x="0" y="1348059"/>
                </a:ln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object 6"/>
          <p:cNvSpPr txBox="1"/>
          <p:nvPr/>
        </p:nvSpPr>
        <p:spPr>
          <a:xfrm>
            <a:off x="735049" y="3508102"/>
            <a:ext cx="4224130" cy="62517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57175" indent="-257175">
              <a:buClr>
                <a:srgbClr val="9C1F32"/>
              </a:buClr>
              <a:buSzPct val="200000"/>
            </a:pPr>
            <a:r>
              <a:rPr lang="ru-RU" sz="2000" dirty="0" smtClean="0">
                <a:solidFill>
                  <a:srgbClr val="9A0B28"/>
                </a:solidFill>
                <a:latin typeface="Segoe UI Semibold" panose="020B0702040204020203" pitchFamily="34" charset="0"/>
              </a:rPr>
              <a:t>2</a:t>
            </a:r>
            <a:r>
              <a:rPr lang="ru-RU" sz="2000" dirty="0" smtClean="0">
                <a:solidFill>
                  <a:srgbClr val="9A0B28"/>
                </a:solidFill>
                <a:latin typeface="Segoe UI Semilight" pitchFamily="34" charset="0"/>
                <a:cs typeface="Segoe UI Semilight" pitchFamily="34" charset="0"/>
              </a:rPr>
              <a:t>.  </a:t>
            </a:r>
            <a:r>
              <a:rPr lang="ru-RU" sz="1000" dirty="0" smtClean="0">
                <a:latin typeface="Segoe UI Semilight" pitchFamily="34" charset="0"/>
                <a:cs typeface="Segoe UI Semilight" pitchFamily="34" charset="0"/>
              </a:rPr>
              <a:t>Уведомить АО «Д2 Страхование» любым доступным способом в течение 24 часов с момента события (по телефону или электронной почте). </a:t>
            </a:r>
            <a:endParaRPr lang="ru-RU" sz="1000" dirty="0"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23" name="object 7"/>
          <p:cNvSpPr txBox="1"/>
          <p:nvPr/>
        </p:nvSpPr>
        <p:spPr>
          <a:xfrm>
            <a:off x="362219" y="5744472"/>
            <a:ext cx="7687088" cy="83035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lang="ru-RU" sz="1000" b="1" dirty="0" smtClean="0">
                <a:solidFill>
                  <a:srgbClr val="9A0B28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ДОКУМЕНТЫ НУЖНО НАПРАВЛЯТЬ: </a:t>
            </a:r>
          </a:p>
          <a:p>
            <a:pPr marL="9525" marR="3810">
              <a:spcBef>
                <a:spcPts val="75"/>
              </a:spcBef>
            </a:pP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Почтовый </a:t>
            </a:r>
            <a:r>
              <a:rPr lang="ru-RU" sz="1000" b="1" dirty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адрес: </a:t>
            </a: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630099, г. Новосибирск, ул. Депутатская, д.2, </a:t>
            </a:r>
            <a:r>
              <a:rPr lang="ru-RU" sz="1000" b="1" dirty="0" err="1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помещ</a:t>
            </a: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. 1</a:t>
            </a:r>
          </a:p>
          <a:p>
            <a:pPr marL="9525" marR="3810">
              <a:spcBef>
                <a:spcPts val="75"/>
              </a:spcBef>
            </a:pP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Телефон</a:t>
            </a:r>
            <a:r>
              <a:rPr lang="ru-RU" sz="1000" b="1" dirty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: </a:t>
            </a:r>
            <a:r>
              <a:rPr lang="ru-RU" sz="900" b="1" dirty="0" smtClean="0">
                <a:gradFill flip="none" rotWithShape="1">
                  <a:gsLst>
                    <a:gs pos="24000">
                      <a:srgbClr val="9D1F32"/>
                    </a:gs>
                    <a:gs pos="100000">
                      <a:srgbClr val="DB9111"/>
                    </a:gs>
                  </a:gsLst>
                  <a:lin ang="0" scaled="1"/>
                  <a:tileRect/>
                </a:gra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8 800 7755 290 </a:t>
            </a:r>
            <a:r>
              <a:rPr lang="ru-RU" sz="1000" b="1" dirty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(звонок по России бесплатный</a:t>
            </a: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)</a:t>
            </a:r>
          </a:p>
          <a:p>
            <a:pPr marL="9525" marR="3810">
              <a:spcBef>
                <a:spcPts val="75"/>
              </a:spcBef>
            </a:pP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Адрес </a:t>
            </a:r>
            <a:r>
              <a:rPr lang="ru-RU" sz="1000" b="1" dirty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электронной почты </a:t>
            </a:r>
            <a:r>
              <a:rPr lang="en-US" sz="900" b="1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info</a:t>
            </a:r>
            <a:r>
              <a:rPr lang="ru-RU" sz="900" b="1" dirty="0" smtClean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  <a:hlinkClick r:id="rId2"/>
              </a:rPr>
              <a:t>@d2insur.ru</a:t>
            </a:r>
            <a:endParaRPr lang="ru-RU" sz="900" b="1" dirty="0" smtClean="0">
              <a:latin typeface="Segoe UI Semibold" panose="020B07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  <a:p>
            <a:pPr marL="9525" marR="3810">
              <a:spcBef>
                <a:spcPts val="75"/>
              </a:spcBef>
            </a:pPr>
            <a:r>
              <a:rPr lang="ru-RU" sz="1000" b="1" dirty="0" smtClean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Интернет-сайт </a:t>
            </a:r>
            <a:r>
              <a:rPr lang="ru-RU" sz="1000" b="1" dirty="0">
                <a:solidFill>
                  <a:schemeClr val="bg2">
                    <a:lumMod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страховой компании </a:t>
            </a:r>
            <a:r>
              <a:rPr lang="ru-RU" sz="900" b="1" dirty="0" smtClean="0">
                <a:gradFill flip="none" rotWithShape="1">
                  <a:gsLst>
                    <a:gs pos="24000">
                      <a:srgbClr val="9D1F32"/>
                    </a:gs>
                    <a:gs pos="100000">
                      <a:srgbClr val="DB9111"/>
                    </a:gs>
                  </a:gsLst>
                  <a:lin ang="0" scaled="1"/>
                  <a:tileRect/>
                </a:gra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www.d2insur.ru</a:t>
            </a:r>
          </a:p>
        </p:txBody>
      </p:sp>
      <p:sp>
        <p:nvSpPr>
          <p:cNvPr id="33" name="object 6"/>
          <p:cNvSpPr txBox="1"/>
          <p:nvPr/>
        </p:nvSpPr>
        <p:spPr>
          <a:xfrm>
            <a:off x="714454" y="2202404"/>
            <a:ext cx="3635124" cy="62517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57175" indent="-257175">
              <a:buClr>
                <a:srgbClr val="9C1F32"/>
              </a:buClr>
              <a:buSzPct val="200000"/>
              <a:buFont typeface="+mj-lt"/>
              <a:buAutoNum type="arabicPeriod"/>
            </a:pPr>
            <a:r>
              <a:rPr lang="ru-RU" sz="1000" dirty="0" smtClean="0">
                <a:latin typeface="Segoe UI Semilight" pitchFamily="34" charset="0"/>
                <a:cs typeface="Segoe UI Semilight" pitchFamily="34" charset="0"/>
              </a:rPr>
              <a:t>Заявить о произошедшем событии в компетентные органы в течение 24 часов с момента события ли  с того момента когда Страхователь должен был узнать о наступлении события.</a:t>
            </a:r>
            <a:endParaRPr lang="ru-RU" sz="1000" dirty="0"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593124" y="2075934"/>
            <a:ext cx="3945924" cy="823785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025977" y="2001796"/>
            <a:ext cx="4625548" cy="224892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54907" y="3488723"/>
            <a:ext cx="4543168" cy="823785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112476" y="2218198"/>
            <a:ext cx="440724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9A0B28"/>
                </a:solidFill>
                <a:latin typeface="Segoe UI Semilight" pitchFamily="34" charset="0"/>
                <a:cs typeface="Segoe UI Semilight" pitchFamily="34" charset="0"/>
              </a:rPr>
              <a:t>3. </a:t>
            </a:r>
            <a:r>
              <a:rPr lang="ru-RU" sz="1000" dirty="0" smtClean="0">
                <a:latin typeface="Segoe UI Semilight" pitchFamily="34" charset="0"/>
                <a:cs typeface="Segoe UI Semilight" pitchFamily="34" charset="0"/>
              </a:rPr>
              <a:t>В течение 5 дней с момента события проведите оценку размера ущерба Клиент может: а) провести оценку через страховую компанию (при наличии у Страховщика возможности на организацию оценки в данном регионе), в этом случае расходы по проведению оценки оплачивает Страховщик; </a:t>
            </a:r>
          </a:p>
          <a:p>
            <a:r>
              <a:rPr lang="ru-RU" sz="1000" dirty="0" smtClean="0">
                <a:latin typeface="Segoe UI Semilight" pitchFamily="34" charset="0"/>
                <a:cs typeface="Segoe UI Semilight" pitchFamily="34" charset="0"/>
              </a:rPr>
              <a:t>б) самостоятельно вызвать оценщика – в этом случае клиент самостоятельно оплачивает услуги оценщика и в дальнейшем предъявляет данные расходы для возмещения Страховщиком. Соберите полный пакет документов, необходимый̆ для рассмотрения события, и предоставьте Страховщику.</a:t>
            </a:r>
            <a:endParaRPr lang="ru-RU" sz="1000" dirty="0"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27784" y="4660621"/>
            <a:ext cx="51492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DB9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В случае наступления страхового риска </a:t>
            </a:r>
          </a:p>
          <a:p>
            <a:r>
              <a:rPr lang="ru-RU" sz="1200" dirty="0">
                <a:latin typeface="Segoe UI Semibold" panose="020B0702040204020203" pitchFamily="34" charset="0"/>
                <a:cs typeface="Segoe UI" panose="020B0502040204020203" pitchFamily="34" charset="0"/>
              </a:rPr>
              <a:t>Страховая выплата осуществляется в течение 15 рабочих дней со дня, следующего за днем получения полного пакета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val="246885826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ONTENTLIB_ASSET_META" val="{&quot;ai&quot;:&quot;7Mi6UxaPBF0yKtuRe__pSQ&quot;,&quot;gi&quot;:&quot;FGqgo8LJlWW1vXT3-lNxyg&quot;,&quot;ti&quot;:&quot;ui_elements&quot;,&quot;vs&quot;:{&quot;f&quot;:[1230],&quot;i&quot;:{&quot;d&quot;:&quot;7Mi6UxaPBF0yKtuRe__pSQ&quot;,&quot;p&quot;:true}}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ONTENTLIB_ASSET_META" val="{&quot;ai&quot;:&quot;vTbCf_G4CybAKYXCGEpypA&quot;,&quot;gi&quot;:&quot;FGqgo8LJlWW1vXT3-lNxyg&quot;,&quot;ti&quot;:&quot;ui_elements&quot;,&quot;vs&quot;:{&quot;f&quot;:[1686],&quot;i&quot;:{&quot;d&quot;:&quot;vTbCf_G4CybAKYXCGEpypA&quot;,&quot;p&quot;:true}}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ONTENTLIB_ASSET_META" val="{&quot;ai&quot;:&quot;U9QcjCnc1aMjpD7r9nmO4Q&quot;,&quot;gi&quot;:&quot;FGqgo8LJlWW1vXT3-lNxyg&quot;,&quot;ti&quot;:&quot;ui_elements&quot;,&quot;vs&quot;:{&quot;f&quot;:[146],&quot;i&quot;:{&quot;d&quot;:&quot;U9QcjCnc1aMjpD7r9nmO4Q&quot;,&quot;p&quot;:true}}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12647</TotalTime>
  <Words>1296</Words>
  <Application>Microsoft Office PowerPoint</Application>
  <PresentationFormat>Широкоэкранный</PresentationFormat>
  <Paragraphs>107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21" baseType="lpstr">
      <vt:lpstr>Arial</vt:lpstr>
      <vt:lpstr>Calibri</vt:lpstr>
      <vt:lpstr>Calibri Light</vt:lpstr>
      <vt:lpstr>Roboto</vt:lpstr>
      <vt:lpstr>Roboto Light</vt:lpstr>
      <vt:lpstr>Segoe UI</vt:lpstr>
      <vt:lpstr>Segoe UI Black</vt:lpstr>
      <vt:lpstr>Segoe UI Semibold</vt:lpstr>
      <vt:lpstr>Segoe UI Semilight</vt:lpstr>
      <vt:lpstr>Times New Roman</vt:lpstr>
      <vt:lpstr>Wingdings</vt:lpstr>
      <vt:lpstr>Тема Office</vt:lpstr>
      <vt:lpstr>Simple Light</vt:lpstr>
      <vt:lpstr>Слайд think-cell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Страховые выплаты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Решетова Алёна Александровна</cp:lastModifiedBy>
  <cp:revision>757</cp:revision>
  <dcterms:created xsi:type="dcterms:W3CDTF">2021-01-18T09:44:16Z</dcterms:created>
  <dcterms:modified xsi:type="dcterms:W3CDTF">2023-11-22T06:43:19Z</dcterms:modified>
</cp:coreProperties>
</file>